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8.jpg" ContentType="image/jpeg"/>
  <Override PartName="/ppt/media/image31.jpg" ContentType="image/jpeg"/>
  <Override PartName="/ppt/media/image34.jpg" ContentType="image/jpeg"/>
  <Override PartName="/ppt/media/image38.jpg" ContentType="image/jpeg"/>
  <Override PartName="/ppt/media/image4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3" r:id="rId25"/>
    <p:sldId id="282" r:id="rId26"/>
  </p:sldIdLst>
  <p:sldSz cx="20104100" cy="20104100"/>
  <p:notesSz cx="20104100" cy="201041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4660"/>
  </p:normalViewPr>
  <p:slideViewPr>
    <p:cSldViewPr>
      <p:cViewPr varScale="1">
        <p:scale>
          <a:sx n="28" d="100"/>
          <a:sy n="28" d="100"/>
        </p:scale>
        <p:origin x="828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6179121"/>
            <a:ext cx="17088486" cy="41858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11162284"/>
            <a:ext cx="14072870" cy="4983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51821" y="2563272"/>
            <a:ext cx="427212" cy="20104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51821" y="4699333"/>
            <a:ext cx="427212" cy="1884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51821" y="6684612"/>
            <a:ext cx="427212" cy="1809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76951" y="8594502"/>
            <a:ext cx="427212" cy="17842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51821" y="10856214"/>
            <a:ext cx="477472" cy="1884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3670787" y="1759108"/>
            <a:ext cx="452342" cy="201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181115" y="1784238"/>
            <a:ext cx="18596292" cy="132435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565" y="15367071"/>
            <a:ext cx="0" cy="4335145"/>
          </a:xfrm>
          <a:custGeom>
            <a:avLst/>
            <a:gdLst/>
            <a:ahLst/>
            <a:cxnLst/>
            <a:rect l="l" t="t" r="r" b="b"/>
            <a:pathLst>
              <a:path h="4335144">
                <a:moveTo>
                  <a:pt x="0" y="4334946"/>
                </a:moveTo>
                <a:lnTo>
                  <a:pt x="0" y="0"/>
                </a:lnTo>
              </a:path>
            </a:pathLst>
          </a:custGeom>
          <a:ln w="12565">
            <a:solidFill>
              <a:srgbClr val="838C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14964988"/>
            <a:ext cx="1231900" cy="0"/>
          </a:xfrm>
          <a:custGeom>
            <a:avLst/>
            <a:gdLst/>
            <a:ahLst/>
            <a:cxnLst/>
            <a:rect l="l" t="t" r="r" b="b"/>
            <a:pathLst>
              <a:path w="1231900">
                <a:moveTo>
                  <a:pt x="0" y="0"/>
                </a:moveTo>
                <a:lnTo>
                  <a:pt x="1231376" y="0"/>
                </a:lnTo>
              </a:path>
            </a:pathLst>
          </a:custGeom>
          <a:ln w="75390">
            <a:solidFill>
              <a:srgbClr val="B3BF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5428107" y="1872194"/>
            <a:ext cx="3644265" cy="0"/>
          </a:xfrm>
          <a:custGeom>
            <a:avLst/>
            <a:gdLst/>
            <a:ahLst/>
            <a:cxnLst/>
            <a:rect l="l" t="t" r="r" b="b"/>
            <a:pathLst>
              <a:path w="3644265">
                <a:moveTo>
                  <a:pt x="0" y="0"/>
                </a:moveTo>
                <a:lnTo>
                  <a:pt x="3643868" y="0"/>
                </a:lnTo>
              </a:path>
            </a:pathLst>
          </a:custGeom>
          <a:ln w="62825">
            <a:solidFill>
              <a:srgbClr val="ACB3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0378741" y="1815651"/>
            <a:ext cx="9424035" cy="0"/>
          </a:xfrm>
          <a:custGeom>
            <a:avLst/>
            <a:gdLst/>
            <a:ahLst/>
            <a:cxnLst/>
            <a:rect l="l" t="t" r="r" b="b"/>
            <a:pathLst>
              <a:path w="9424035">
                <a:moveTo>
                  <a:pt x="0" y="0"/>
                </a:moveTo>
                <a:lnTo>
                  <a:pt x="9423796" y="0"/>
                </a:lnTo>
              </a:path>
            </a:pathLst>
          </a:custGeom>
          <a:ln w="62825">
            <a:solidFill>
              <a:srgbClr val="97B3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218811" y="2167473"/>
            <a:ext cx="691515" cy="0"/>
          </a:xfrm>
          <a:custGeom>
            <a:avLst/>
            <a:gdLst/>
            <a:ahLst/>
            <a:cxnLst/>
            <a:rect l="l" t="t" r="r" b="b"/>
            <a:pathLst>
              <a:path w="691514">
                <a:moveTo>
                  <a:pt x="0" y="0"/>
                </a:moveTo>
                <a:lnTo>
                  <a:pt x="691078" y="0"/>
                </a:lnTo>
              </a:path>
            </a:pathLst>
          </a:custGeom>
          <a:ln w="62825">
            <a:solidFill>
              <a:srgbClr val="6480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5329375" y="2041822"/>
            <a:ext cx="678815" cy="0"/>
          </a:xfrm>
          <a:custGeom>
            <a:avLst/>
            <a:gdLst/>
            <a:ahLst/>
            <a:cxnLst/>
            <a:rect l="l" t="t" r="r" b="b"/>
            <a:pathLst>
              <a:path w="678815">
                <a:moveTo>
                  <a:pt x="0" y="0"/>
                </a:moveTo>
                <a:lnTo>
                  <a:pt x="678513" y="0"/>
                </a:lnTo>
              </a:path>
            </a:pathLst>
          </a:custGeom>
          <a:ln w="37695">
            <a:solidFill>
              <a:srgbClr val="7087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rgbClr val="667E8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rgbClr val="667E8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4584509"/>
            <a:ext cx="8745284" cy="13155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4584509"/>
            <a:ext cx="8745284" cy="13155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rgbClr val="667E8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205" y="18537364"/>
            <a:ext cx="4623943" cy="276999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11/9/2015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35394" y="18537364"/>
            <a:ext cx="6433312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474953" y="18537364"/>
            <a:ext cx="4623943" cy="276999"/>
          </a:xfrm>
        </p:spPr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70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17489" y="1449720"/>
            <a:ext cx="8469121" cy="890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0" i="0">
                <a:solidFill>
                  <a:srgbClr val="667E8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4584509"/>
            <a:ext cx="18093690" cy="13155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8537364"/>
            <a:ext cx="6433312" cy="996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8537364"/>
            <a:ext cx="4623943" cy="996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8537364"/>
            <a:ext cx="4623943" cy="996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umop.cz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831850" y="8070850"/>
            <a:ext cx="18732629" cy="2824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7034" b="1" dirty="0">
                <a:latin typeface="Arial" charset="0"/>
                <a:cs typeface="Arial" charset="0"/>
              </a:rPr>
              <a:t> </a:t>
            </a:r>
            <a:r>
              <a:rPr lang="cs-CZ" sz="7200" b="1" dirty="0"/>
              <a:t>Příklady dobré praxe při pozemkových úpravách</a:t>
            </a:r>
            <a:endParaRPr lang="cs-CZ" sz="7034" b="1" dirty="0"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sz="7034" b="1" dirty="0">
                <a:latin typeface="Arial" charset="0"/>
                <a:cs typeface="Arial" charset="0"/>
              </a:rPr>
              <a:t> </a:t>
            </a:r>
            <a:endParaRPr lang="cs-CZ" sz="7034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51" name="Obdélník 15"/>
          <p:cNvSpPr>
            <a:spLocks noChangeArrowheads="1"/>
          </p:cNvSpPr>
          <p:nvPr/>
        </p:nvSpPr>
        <p:spPr bwMode="auto">
          <a:xfrm>
            <a:off x="830201" y="18281650"/>
            <a:ext cx="3905236" cy="70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957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Humpolec</a:t>
            </a:r>
            <a:r>
              <a:rPr lang="cs-CZ" altLang="cs-CZ" sz="3957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3957" b="1" dirty="0">
                <a:latin typeface="Arial" panose="020B0604020202020204" pitchFamily="34" charset="0"/>
                <a:cs typeface="Times New Roman" panose="02020603050405020304" pitchFamily="18" charset="0"/>
              </a:rPr>
              <a:t>2015</a:t>
            </a:r>
            <a:endParaRPr lang="cs-CZ" altLang="cs-CZ" sz="3957" dirty="0"/>
          </a:p>
        </p:txBody>
      </p:sp>
      <p:sp>
        <p:nvSpPr>
          <p:cNvPr id="2052" name="Obdélník 16"/>
          <p:cNvSpPr>
            <a:spLocks noChangeArrowheads="1"/>
          </p:cNvSpPr>
          <p:nvPr/>
        </p:nvSpPr>
        <p:spPr bwMode="auto">
          <a:xfrm>
            <a:off x="14759471" y="17959828"/>
            <a:ext cx="4804520" cy="70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957" b="1" dirty="0">
                <a:latin typeface="Arial" panose="020B0604020202020204" pitchFamily="34" charset="0"/>
                <a:cs typeface="Times New Roman" panose="02020603050405020304" pitchFamily="18" charset="0"/>
              </a:rPr>
              <a:t>Ing. Michal Pochop</a:t>
            </a:r>
            <a:endParaRPr lang="cs-CZ" altLang="cs-CZ" sz="3957" dirty="0"/>
          </a:p>
        </p:txBody>
      </p:sp>
      <p:sp>
        <p:nvSpPr>
          <p:cNvPr id="2053" name="Obdélník 2"/>
          <p:cNvSpPr>
            <a:spLocks noChangeArrowheads="1"/>
          </p:cNvSpPr>
          <p:nvPr/>
        </p:nvSpPr>
        <p:spPr bwMode="auto">
          <a:xfrm>
            <a:off x="5556250" y="2750442"/>
            <a:ext cx="12031049" cy="191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957" b="1" i="1" dirty="0">
                <a:latin typeface="Arial" panose="020B0604020202020204" pitchFamily="34" charset="0"/>
              </a:rPr>
              <a:t>Výzkumný ústav meliorací a ochrany půdy, </a:t>
            </a:r>
            <a:r>
              <a:rPr lang="cs-CZ" altLang="cs-CZ" sz="3957" b="1" i="1" dirty="0" err="1">
                <a:latin typeface="Arial" panose="020B0604020202020204" pitchFamily="34" charset="0"/>
              </a:rPr>
              <a:t>v.v.i</a:t>
            </a:r>
            <a:r>
              <a:rPr lang="cs-CZ" altLang="cs-CZ" sz="3957" b="1" i="1" dirty="0">
                <a:latin typeface="Arial" panose="020B0604020202020204" pitchFamily="34" charset="0"/>
              </a:rPr>
              <a:t>.</a:t>
            </a:r>
            <a:r>
              <a:rPr lang="cs-CZ" altLang="cs-CZ" sz="3957" dirty="0">
                <a:latin typeface="Arial" panose="020B0604020202020204" pitchFamily="34" charset="0"/>
              </a:rPr>
              <a:t/>
            </a:r>
            <a:br>
              <a:rPr lang="cs-CZ" altLang="cs-CZ" sz="3957" dirty="0">
                <a:latin typeface="Arial" panose="020B0604020202020204" pitchFamily="34" charset="0"/>
              </a:rPr>
            </a:br>
            <a:r>
              <a:rPr lang="cs-CZ" altLang="cs-CZ" sz="3957" dirty="0">
                <a:latin typeface="Arial" panose="020B0604020202020204" pitchFamily="34" charset="0"/>
              </a:rPr>
              <a:t>Oddělení Pozemkové úpravy a využití krajiny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957" b="1" i="1" u="sng" dirty="0">
                <a:latin typeface="Arial" panose="020B0604020202020204" pitchFamily="34" charset="0"/>
                <a:hlinkClick r:id="rId3"/>
              </a:rPr>
              <a:t>www.vumop.cz</a:t>
            </a:r>
            <a:endParaRPr lang="cs-CZ" altLang="cs-CZ" sz="3957" dirty="0">
              <a:latin typeface="Arial" panose="020B0604020202020204" pitchFamily="34" charset="0"/>
            </a:endParaRPr>
          </a:p>
        </p:txBody>
      </p:sp>
      <p:pic>
        <p:nvPicPr>
          <p:cNvPr id="2054" name="Obrázek 1" descr="Popis: Popis: logo_vectorFi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18" y="2716092"/>
            <a:ext cx="2212846" cy="166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25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07286"/>
            <a:ext cx="20028709" cy="13369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28709" y="19274806"/>
            <a:ext cx="0" cy="817244"/>
          </a:xfrm>
          <a:custGeom>
            <a:avLst/>
            <a:gdLst/>
            <a:ahLst/>
            <a:cxnLst/>
            <a:rect l="l" t="t" r="r" b="b"/>
            <a:pathLst>
              <a:path h="817244">
                <a:moveTo>
                  <a:pt x="0" y="816729"/>
                </a:moveTo>
                <a:lnTo>
                  <a:pt x="0" y="0"/>
                </a:lnTo>
              </a:path>
            </a:pathLst>
          </a:custGeom>
          <a:ln w="3175">
            <a:solidFill>
              <a:srgbClr val="93E8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28709" y="15153465"/>
            <a:ext cx="0" cy="4008754"/>
          </a:xfrm>
          <a:custGeom>
            <a:avLst/>
            <a:gdLst/>
            <a:ahLst/>
            <a:cxnLst/>
            <a:rect l="l" t="t" r="r" b="b"/>
            <a:pathLst>
              <a:path h="4008755">
                <a:moveTo>
                  <a:pt x="0" y="4008254"/>
                </a:moveTo>
                <a:lnTo>
                  <a:pt x="0" y="0"/>
                </a:lnTo>
              </a:path>
            </a:pathLst>
          </a:custGeom>
          <a:ln w="3175">
            <a:solidFill>
              <a:srgbClr val="93E8F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028709" y="0"/>
            <a:ext cx="0" cy="440055"/>
          </a:xfrm>
          <a:custGeom>
            <a:avLst/>
            <a:gdLst/>
            <a:ahLst/>
            <a:cxnLst/>
            <a:rect l="l" t="t" r="r" b="b"/>
            <a:pathLst>
              <a:path h="440055">
                <a:moveTo>
                  <a:pt x="0" y="439777"/>
                </a:moveTo>
                <a:lnTo>
                  <a:pt x="0" y="0"/>
                </a:lnTo>
              </a:path>
            </a:pathLst>
          </a:custGeom>
          <a:ln w="3175">
            <a:solidFill>
              <a:srgbClr val="B8D1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6594" y="35062"/>
            <a:ext cx="12645390" cy="1289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65" marR="5080" indent="-12700">
              <a:lnSpc>
                <a:spcPct val="109200"/>
              </a:lnSpc>
            </a:pPr>
            <a:r>
              <a:rPr sz="3850" b="1" spc="215" dirty="0">
                <a:solidFill>
                  <a:srgbClr val="79441F"/>
                </a:solidFill>
                <a:latin typeface="Arial"/>
                <a:cs typeface="Arial"/>
              </a:rPr>
              <a:t>POLNÍ</a:t>
            </a:r>
            <a:r>
              <a:rPr sz="3850" b="1" spc="-175" dirty="0">
                <a:solidFill>
                  <a:srgbClr val="79441F"/>
                </a:solidFill>
                <a:latin typeface="Arial"/>
                <a:cs typeface="Arial"/>
              </a:rPr>
              <a:t> </a:t>
            </a:r>
            <a:r>
              <a:rPr sz="3850" b="1" spc="-165" dirty="0">
                <a:solidFill>
                  <a:srgbClr val="79441F"/>
                </a:solidFill>
                <a:latin typeface="Arial"/>
                <a:cs typeface="Arial"/>
              </a:rPr>
              <a:t>CESTA</a:t>
            </a:r>
            <a:r>
              <a:rPr sz="3850" b="1" spc="25" dirty="0">
                <a:solidFill>
                  <a:srgbClr val="79441F"/>
                </a:solidFill>
                <a:latin typeface="Arial"/>
                <a:cs typeface="Arial"/>
              </a:rPr>
              <a:t> </a:t>
            </a:r>
            <a:r>
              <a:rPr sz="3850" b="1" spc="-25" dirty="0">
                <a:solidFill>
                  <a:srgbClr val="79441F"/>
                </a:solidFill>
                <a:latin typeface="Arial"/>
                <a:cs typeface="Arial"/>
              </a:rPr>
              <a:t>S</a:t>
            </a:r>
            <a:r>
              <a:rPr sz="3850" b="1" spc="-365" dirty="0">
                <a:solidFill>
                  <a:srgbClr val="79441F"/>
                </a:solidFill>
                <a:latin typeface="Arial"/>
                <a:cs typeface="Arial"/>
              </a:rPr>
              <a:t> </a:t>
            </a:r>
            <a:r>
              <a:rPr sz="3850" b="1" spc="20" dirty="0">
                <a:solidFill>
                  <a:srgbClr val="79441F"/>
                </a:solidFill>
                <a:latin typeface="Arial"/>
                <a:cs typeface="Arial"/>
              </a:rPr>
              <a:t>VĚTROLA</a:t>
            </a:r>
            <a:r>
              <a:rPr sz="3850" b="1" spc="-540" dirty="0">
                <a:solidFill>
                  <a:srgbClr val="79441F"/>
                </a:solidFill>
                <a:latin typeface="Arial"/>
                <a:cs typeface="Arial"/>
              </a:rPr>
              <a:t> </a:t>
            </a:r>
            <a:r>
              <a:rPr sz="3850" b="1" spc="305" dirty="0">
                <a:solidFill>
                  <a:srgbClr val="79441F"/>
                </a:solidFill>
                <a:latin typeface="Arial"/>
                <a:cs typeface="Arial"/>
              </a:rPr>
              <a:t>MEM</a:t>
            </a:r>
            <a:r>
              <a:rPr sz="3850" b="1" spc="-200" dirty="0">
                <a:solidFill>
                  <a:srgbClr val="79441F"/>
                </a:solidFill>
                <a:latin typeface="Arial"/>
                <a:cs typeface="Arial"/>
              </a:rPr>
              <a:t> </a:t>
            </a:r>
            <a:r>
              <a:rPr sz="3850" b="1" spc="229" dirty="0">
                <a:solidFill>
                  <a:srgbClr val="79441F"/>
                </a:solidFill>
                <a:latin typeface="Arial"/>
                <a:cs typeface="Arial"/>
              </a:rPr>
              <a:t>V</a:t>
            </a:r>
            <a:r>
              <a:rPr sz="3850" b="1" spc="65" dirty="0">
                <a:solidFill>
                  <a:srgbClr val="79441F"/>
                </a:solidFill>
                <a:latin typeface="Arial"/>
                <a:cs typeface="Arial"/>
              </a:rPr>
              <a:t> </a:t>
            </a:r>
            <a:r>
              <a:rPr sz="3850" b="1" spc="85" dirty="0">
                <a:solidFill>
                  <a:srgbClr val="79441F"/>
                </a:solidFill>
                <a:latin typeface="Arial"/>
                <a:cs typeface="Arial"/>
              </a:rPr>
              <a:t>OBCI</a:t>
            </a:r>
            <a:r>
              <a:rPr sz="3850" b="1" spc="20" dirty="0">
                <a:solidFill>
                  <a:srgbClr val="79441F"/>
                </a:solidFill>
                <a:latin typeface="Arial"/>
                <a:cs typeface="Arial"/>
              </a:rPr>
              <a:t> </a:t>
            </a:r>
            <a:r>
              <a:rPr sz="3850" b="1" spc="60" dirty="0">
                <a:solidFill>
                  <a:srgbClr val="79441F"/>
                </a:solidFill>
                <a:latin typeface="Arial"/>
                <a:cs typeface="Arial"/>
              </a:rPr>
              <a:t>STŘEDN</a:t>
            </a:r>
            <a:r>
              <a:rPr sz="3850" b="1" spc="-580" dirty="0">
                <a:solidFill>
                  <a:srgbClr val="79441F"/>
                </a:solidFill>
                <a:latin typeface="Arial"/>
                <a:cs typeface="Arial"/>
              </a:rPr>
              <a:t> </a:t>
            </a:r>
            <a:r>
              <a:rPr sz="3850" b="1" spc="-15" dirty="0">
                <a:solidFill>
                  <a:srgbClr val="79441F"/>
                </a:solidFill>
                <a:latin typeface="Arial"/>
                <a:cs typeface="Arial"/>
              </a:rPr>
              <a:t>ICE,  </a:t>
            </a:r>
            <a:r>
              <a:rPr sz="3850" b="1" spc="80" dirty="0">
                <a:solidFill>
                  <a:srgbClr val="79441F"/>
                </a:solidFill>
                <a:latin typeface="Arial"/>
                <a:cs typeface="Arial"/>
              </a:rPr>
              <a:t>LOKALITA,,TURNOVSKÝ''</a:t>
            </a:r>
            <a:endParaRPr sz="3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4289" y="14945709"/>
            <a:ext cx="18072735" cy="466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 marR="11255375">
              <a:lnSpc>
                <a:spcPct val="103800"/>
              </a:lnSpc>
            </a:pPr>
            <a:r>
              <a:rPr sz="2700" b="1" spc="105" dirty="0">
                <a:solidFill>
                  <a:srgbClr val="2A2F2B"/>
                </a:solidFill>
                <a:latin typeface="Arial"/>
                <a:cs typeface="Arial"/>
              </a:rPr>
              <a:t>1</a:t>
            </a:r>
            <a:r>
              <a:rPr sz="2700" b="1" spc="105" dirty="0">
                <a:solidFill>
                  <a:srgbClr val="484B49"/>
                </a:solidFill>
                <a:latin typeface="Arial"/>
                <a:cs typeface="Arial"/>
              </a:rPr>
              <a:t>.</a:t>
            </a:r>
            <a:r>
              <a:rPr sz="2700" b="1" spc="-1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700" b="1" spc="-20" dirty="0">
                <a:solidFill>
                  <a:srgbClr val="2A2F2B"/>
                </a:solidFill>
                <a:latin typeface="Arial"/>
                <a:cs typeface="Arial"/>
              </a:rPr>
              <a:t>místo</a:t>
            </a:r>
            <a:r>
              <a:rPr sz="2700" b="1" spc="-20" dirty="0">
                <a:solidFill>
                  <a:srgbClr val="A8A395"/>
                </a:solidFill>
                <a:latin typeface="Arial"/>
                <a:cs typeface="Arial"/>
              </a:rPr>
              <a:t>\</a:t>
            </a:r>
            <a:r>
              <a:rPr sz="2700" b="1" spc="-555" dirty="0">
                <a:solidFill>
                  <a:srgbClr val="A8A395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2A2F2B"/>
                </a:solidFill>
                <a:latin typeface="Arial"/>
                <a:cs typeface="Arial"/>
              </a:rPr>
              <a:t>v</a:t>
            </a:r>
            <a:r>
              <a:rPr sz="2700" b="1" spc="-45" dirty="0">
                <a:solidFill>
                  <a:srgbClr val="2A2F2B"/>
                </a:solidFill>
                <a:latin typeface="Arial"/>
                <a:cs typeface="Arial"/>
              </a:rPr>
              <a:t> </a:t>
            </a:r>
            <a:r>
              <a:rPr sz="2700" b="1" spc="114" dirty="0">
                <a:solidFill>
                  <a:srgbClr val="2A2F2B"/>
                </a:solidFill>
                <a:latin typeface="Arial"/>
                <a:cs typeface="Arial"/>
              </a:rPr>
              <a:t>kategori</a:t>
            </a:r>
            <a:r>
              <a:rPr sz="2700" b="1" spc="114" dirty="0">
                <a:solidFill>
                  <a:srgbClr val="484B49"/>
                </a:solidFill>
                <a:latin typeface="Arial"/>
                <a:cs typeface="Arial"/>
              </a:rPr>
              <a:t>i</a:t>
            </a:r>
            <a:r>
              <a:rPr sz="2700" b="1" spc="-2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700" b="1" spc="80" dirty="0">
                <a:solidFill>
                  <a:srgbClr val="2A2F2B"/>
                </a:solidFill>
                <a:latin typeface="Arial"/>
                <a:cs typeface="Arial"/>
              </a:rPr>
              <a:t>Prot</a:t>
            </a:r>
            <a:r>
              <a:rPr sz="2700" b="1" spc="80" dirty="0">
                <a:solidFill>
                  <a:srgbClr val="484B49"/>
                </a:solidFill>
                <a:latin typeface="Arial"/>
                <a:cs typeface="Arial"/>
              </a:rPr>
              <a:t>i</a:t>
            </a:r>
            <a:r>
              <a:rPr sz="2700" b="1" spc="80" dirty="0">
                <a:solidFill>
                  <a:srgbClr val="2A2F2B"/>
                </a:solidFill>
                <a:latin typeface="Arial"/>
                <a:cs typeface="Arial"/>
              </a:rPr>
              <a:t>erozn</a:t>
            </a:r>
            <a:r>
              <a:rPr sz="2700" b="1" spc="80" dirty="0">
                <a:solidFill>
                  <a:srgbClr val="484B49"/>
                </a:solidFill>
                <a:latin typeface="Arial"/>
                <a:cs typeface="Arial"/>
              </a:rPr>
              <a:t>í</a:t>
            </a:r>
            <a:r>
              <a:rPr sz="2700" b="1" spc="-29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700" b="1" spc="114" dirty="0">
                <a:solidFill>
                  <a:srgbClr val="2A2F2B"/>
                </a:solidFill>
                <a:latin typeface="Arial"/>
                <a:cs typeface="Arial"/>
              </a:rPr>
              <a:t>opatření  </a:t>
            </a:r>
            <a:r>
              <a:rPr sz="2700" b="1" spc="35" dirty="0">
                <a:solidFill>
                  <a:srgbClr val="2A2F2B"/>
                </a:solidFill>
                <a:latin typeface="Arial"/>
                <a:cs typeface="Arial"/>
              </a:rPr>
              <a:t>Ročník</a:t>
            </a:r>
            <a:r>
              <a:rPr sz="2700" b="1" spc="-204" dirty="0">
                <a:solidFill>
                  <a:srgbClr val="2A2F2B"/>
                </a:solidFill>
                <a:latin typeface="Arial"/>
                <a:cs typeface="Arial"/>
              </a:rPr>
              <a:t> </a:t>
            </a:r>
            <a:r>
              <a:rPr sz="2700" b="1" spc="185" dirty="0">
                <a:solidFill>
                  <a:srgbClr val="2A2F2B"/>
                </a:solidFill>
                <a:latin typeface="Arial"/>
                <a:cs typeface="Arial"/>
              </a:rPr>
              <a:t>2008</a:t>
            </a:r>
            <a:r>
              <a:rPr sz="2700" b="1" spc="185" dirty="0">
                <a:solidFill>
                  <a:srgbClr val="484B49"/>
                </a:solidFill>
                <a:latin typeface="Arial"/>
                <a:cs typeface="Arial"/>
              </a:rPr>
              <a:t>,</a:t>
            </a:r>
            <a:r>
              <a:rPr sz="2700" b="1" spc="-21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700" b="1" spc="30" dirty="0">
                <a:solidFill>
                  <a:srgbClr val="2A2F2B"/>
                </a:solidFill>
                <a:latin typeface="Arial"/>
                <a:cs typeface="Arial"/>
              </a:rPr>
              <a:t>Pozemkový</a:t>
            </a:r>
            <a:r>
              <a:rPr sz="2700" b="1" spc="-10" dirty="0">
                <a:solidFill>
                  <a:srgbClr val="2A2F2B"/>
                </a:solidFill>
                <a:latin typeface="Arial"/>
                <a:cs typeface="Arial"/>
              </a:rPr>
              <a:t> </a:t>
            </a:r>
            <a:r>
              <a:rPr sz="2700" b="1" spc="90" dirty="0">
                <a:solidFill>
                  <a:srgbClr val="2A2F2B"/>
                </a:solidFill>
                <a:latin typeface="Arial"/>
                <a:cs typeface="Arial"/>
              </a:rPr>
              <a:t>ú</a:t>
            </a:r>
            <a:r>
              <a:rPr sz="2700" b="1" spc="90" dirty="0">
                <a:solidFill>
                  <a:srgbClr val="484B49"/>
                </a:solidFill>
                <a:latin typeface="Arial"/>
                <a:cs typeface="Arial"/>
              </a:rPr>
              <a:t>ř</a:t>
            </a:r>
            <a:r>
              <a:rPr sz="2700" b="1" spc="90" dirty="0">
                <a:solidFill>
                  <a:srgbClr val="2A2F2B"/>
                </a:solidFill>
                <a:latin typeface="Arial"/>
                <a:cs typeface="Arial"/>
              </a:rPr>
              <a:t>ad</a:t>
            </a:r>
            <a:r>
              <a:rPr sz="2700" b="1" spc="-85" dirty="0">
                <a:solidFill>
                  <a:srgbClr val="2A2F2B"/>
                </a:solidFill>
                <a:latin typeface="Arial"/>
                <a:cs typeface="Arial"/>
              </a:rPr>
              <a:t> </a:t>
            </a:r>
            <a:r>
              <a:rPr sz="2700" b="1" spc="140" dirty="0">
                <a:solidFill>
                  <a:srgbClr val="2A2F2B"/>
                </a:solidFill>
                <a:latin typeface="Arial"/>
                <a:cs typeface="Arial"/>
              </a:rPr>
              <a:t>Mělník</a:t>
            </a:r>
            <a:endParaRPr sz="2700" dirty="0">
              <a:latin typeface="Arial"/>
              <a:cs typeface="Arial"/>
            </a:endParaRPr>
          </a:p>
          <a:p>
            <a:pPr marL="12700" marR="5080" indent="12065" algn="just">
              <a:lnSpc>
                <a:spcPct val="126800"/>
              </a:lnSpc>
              <a:spcBef>
                <a:spcPts val="1300"/>
              </a:spcBef>
            </a:pP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Návrh </a:t>
            </a:r>
            <a:r>
              <a:rPr sz="2350" spc="60" dirty="0">
                <a:solidFill>
                  <a:srgbClr val="484B49"/>
                </a:solidFill>
                <a:latin typeface="Arial"/>
                <a:cs typeface="Arial"/>
              </a:rPr>
              <a:t>společných </a:t>
            </a:r>
            <a:r>
              <a:rPr sz="2350" spc="40" dirty="0">
                <a:solidFill>
                  <a:srgbClr val="484B49"/>
                </a:solidFill>
                <a:latin typeface="Arial"/>
                <a:cs typeface="Arial"/>
              </a:rPr>
              <a:t>zařízení </a:t>
            </a:r>
            <a:r>
              <a:rPr sz="2350" spc="35" dirty="0">
                <a:solidFill>
                  <a:srgbClr val="484B49"/>
                </a:solidFill>
                <a:latin typeface="Arial"/>
                <a:cs typeface="Arial"/>
              </a:rPr>
              <a:t>vycházel </a:t>
            </a:r>
            <a:r>
              <a:rPr sz="2350" spc="-15" dirty="0">
                <a:solidFill>
                  <a:srgbClr val="484B49"/>
                </a:solidFill>
                <a:latin typeface="Arial"/>
                <a:cs typeface="Arial"/>
              </a:rPr>
              <a:t>z </a:t>
            </a:r>
            <a:r>
              <a:rPr sz="2350" spc="95" dirty="0">
                <a:solidFill>
                  <a:srgbClr val="484B49"/>
                </a:solidFill>
                <a:latin typeface="Arial"/>
                <a:cs typeface="Arial"/>
              </a:rPr>
              <a:t>histo</a:t>
            </a:r>
            <a:r>
              <a:rPr sz="2350" spc="95" dirty="0">
                <a:solidFill>
                  <a:srgbClr val="2A2F2B"/>
                </a:solidFill>
                <a:latin typeface="Arial"/>
                <a:cs typeface="Arial"/>
              </a:rPr>
              <a:t>r</a:t>
            </a:r>
            <a:r>
              <a:rPr sz="2350" spc="95" dirty="0">
                <a:solidFill>
                  <a:srgbClr val="484B49"/>
                </a:solidFill>
                <a:latin typeface="Arial"/>
                <a:cs typeface="Arial"/>
              </a:rPr>
              <a:t>ických </a:t>
            </a:r>
            <a:r>
              <a:rPr sz="2350" spc="120" dirty="0">
                <a:solidFill>
                  <a:srgbClr val="484B49"/>
                </a:solidFill>
                <a:latin typeface="Arial"/>
                <a:cs typeface="Arial"/>
              </a:rPr>
              <a:t>prvků, </a:t>
            </a:r>
            <a:r>
              <a:rPr sz="2350" spc="45" dirty="0">
                <a:solidFill>
                  <a:srgbClr val="484B49"/>
                </a:solidFill>
                <a:latin typeface="Arial"/>
                <a:cs typeface="Arial"/>
              </a:rPr>
              <a:t>respektoval </a:t>
            </a:r>
            <a:r>
              <a:rPr sz="2350" dirty="0">
                <a:solidFill>
                  <a:srgbClr val="484B49"/>
                </a:solidFill>
                <a:latin typeface="Arial"/>
                <a:cs typeface="Arial"/>
              </a:rPr>
              <a:t>požadavky </a:t>
            </a:r>
            <a:r>
              <a:rPr sz="2350" spc="95" dirty="0">
                <a:solidFill>
                  <a:srgbClr val="484B49"/>
                </a:solidFill>
                <a:latin typeface="Arial"/>
                <a:cs typeface="Arial"/>
              </a:rPr>
              <a:t>území </a:t>
            </a:r>
            <a:r>
              <a:rPr sz="2350" spc="50" dirty="0">
                <a:solidFill>
                  <a:srgbClr val="484B49"/>
                </a:solidFill>
                <a:latin typeface="Arial"/>
                <a:cs typeface="Arial"/>
              </a:rPr>
              <a:t>a </a:t>
            </a:r>
            <a:r>
              <a:rPr sz="2350" spc="60" dirty="0">
                <a:solidFill>
                  <a:srgbClr val="484B49"/>
                </a:solidFill>
                <a:latin typeface="Arial"/>
                <a:cs typeface="Arial"/>
              </a:rPr>
              <a:t>zahrnoval </a:t>
            </a:r>
            <a:r>
              <a:rPr sz="2350" spc="459" dirty="0">
                <a:solidFill>
                  <a:srgbClr val="484B49"/>
                </a:solidFill>
                <a:latin typeface="Arial"/>
                <a:cs typeface="Arial"/>
              </a:rPr>
              <a:t>i</a:t>
            </a:r>
            <a:r>
              <a:rPr sz="2350" spc="-27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0" dirty="0">
                <a:solidFill>
                  <a:srgbClr val="484B49"/>
                </a:solidFill>
                <a:latin typeface="Arial"/>
                <a:cs typeface="Arial"/>
              </a:rPr>
              <a:t>požadavky </a:t>
            </a:r>
            <a:r>
              <a:rPr sz="2350" spc="110" dirty="0" err="1">
                <a:solidFill>
                  <a:srgbClr val="484B49"/>
                </a:solidFill>
                <a:latin typeface="Arial"/>
                <a:cs typeface="Arial"/>
              </a:rPr>
              <a:t>moderního</a:t>
            </a:r>
            <a:r>
              <a:rPr sz="2350" spc="1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lang="cs-CZ" sz="2350" spc="110" dirty="0" smtClean="0">
                <a:solidFill>
                  <a:srgbClr val="484B49"/>
                </a:solidFill>
                <a:latin typeface="Arial"/>
                <a:cs typeface="Arial"/>
              </a:rPr>
              <a:t>  </a:t>
            </a:r>
            <a:r>
              <a:rPr sz="2350" spc="100" dirty="0" err="1" smtClean="0">
                <a:solidFill>
                  <a:srgbClr val="484B49"/>
                </a:solidFill>
                <a:latin typeface="Arial"/>
                <a:cs typeface="Arial"/>
              </a:rPr>
              <a:t>způ­</a:t>
            </a:r>
            <a:r>
              <a:rPr sz="2350" spc="75" dirty="0" err="1" smtClean="0">
                <a:solidFill>
                  <a:srgbClr val="484B49"/>
                </a:solidFill>
                <a:latin typeface="Arial"/>
                <a:cs typeface="Arial"/>
              </a:rPr>
              <a:t>sobu</a:t>
            </a:r>
            <a:r>
              <a:rPr sz="2350" spc="7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70" dirty="0">
                <a:solidFill>
                  <a:srgbClr val="484B49"/>
                </a:solidFill>
                <a:latin typeface="Arial"/>
                <a:cs typeface="Arial"/>
              </a:rPr>
              <a:t>obhospodařování </a:t>
            </a:r>
            <a:r>
              <a:rPr sz="2350" spc="60" dirty="0">
                <a:solidFill>
                  <a:srgbClr val="484B49"/>
                </a:solidFill>
                <a:latin typeface="Arial"/>
                <a:cs typeface="Arial"/>
              </a:rPr>
              <a:t>zemědělských </a:t>
            </a:r>
            <a:r>
              <a:rPr sz="2350" spc="75" dirty="0">
                <a:solidFill>
                  <a:srgbClr val="484B49"/>
                </a:solidFill>
                <a:latin typeface="Arial"/>
                <a:cs typeface="Arial"/>
              </a:rPr>
              <a:t>pozemků. </a:t>
            </a:r>
            <a:r>
              <a:rPr sz="2350" spc="20" dirty="0">
                <a:solidFill>
                  <a:srgbClr val="484B49"/>
                </a:solidFill>
                <a:latin typeface="Arial"/>
                <a:cs typeface="Arial"/>
              </a:rPr>
              <a:t>Real</a:t>
            </a:r>
            <a:r>
              <a:rPr sz="2350" spc="20" dirty="0">
                <a:solidFill>
                  <a:srgbClr val="2A2F2B"/>
                </a:solidFill>
                <a:latin typeface="Arial"/>
                <a:cs typeface="Arial"/>
              </a:rPr>
              <a:t>i</a:t>
            </a:r>
            <a:r>
              <a:rPr sz="2350" spc="20" dirty="0">
                <a:solidFill>
                  <a:srgbClr val="484B49"/>
                </a:solidFill>
                <a:latin typeface="Arial"/>
                <a:cs typeface="Arial"/>
              </a:rPr>
              <a:t>zací </a:t>
            </a:r>
            <a:r>
              <a:rPr sz="2350" spc="75" dirty="0">
                <a:solidFill>
                  <a:srgbClr val="484B49"/>
                </a:solidFill>
                <a:latin typeface="Arial"/>
                <a:cs typeface="Arial"/>
              </a:rPr>
              <a:t>hlavní </a:t>
            </a:r>
            <a:r>
              <a:rPr sz="2350" spc="114" dirty="0">
                <a:solidFill>
                  <a:srgbClr val="484B49"/>
                </a:solidFill>
                <a:latin typeface="Arial"/>
                <a:cs typeface="Arial"/>
              </a:rPr>
              <a:t>polní </a:t>
            </a:r>
            <a:r>
              <a:rPr sz="2350" spc="30" dirty="0">
                <a:solidFill>
                  <a:srgbClr val="484B49"/>
                </a:solidFill>
                <a:latin typeface="Arial"/>
                <a:cs typeface="Arial"/>
              </a:rPr>
              <a:t>cesty </a:t>
            </a:r>
            <a:r>
              <a:rPr sz="2350" spc="-170" dirty="0">
                <a:solidFill>
                  <a:srgbClr val="484B49"/>
                </a:solidFill>
                <a:latin typeface="Arial"/>
                <a:cs typeface="Arial"/>
              </a:rPr>
              <a:t>s </a:t>
            </a:r>
            <a:r>
              <a:rPr sz="2350" spc="35" dirty="0">
                <a:solidFill>
                  <a:srgbClr val="484B49"/>
                </a:solidFill>
                <a:latin typeface="Arial"/>
                <a:cs typeface="Arial"/>
              </a:rPr>
              <a:t>výsadbou </a:t>
            </a:r>
            <a:r>
              <a:rPr sz="2350" spc="125" dirty="0">
                <a:solidFill>
                  <a:srgbClr val="484B49"/>
                </a:solidFill>
                <a:latin typeface="Arial"/>
                <a:cs typeface="Arial"/>
              </a:rPr>
              <a:t>větrolamu </a:t>
            </a:r>
            <a:r>
              <a:rPr sz="2350" spc="70" dirty="0">
                <a:solidFill>
                  <a:srgbClr val="484B49"/>
                </a:solidFill>
                <a:latin typeface="Arial"/>
                <a:cs typeface="Arial"/>
              </a:rPr>
              <a:t>došlo k </a:t>
            </a:r>
            <a:r>
              <a:rPr sz="2350" spc="114" dirty="0">
                <a:solidFill>
                  <a:srgbClr val="484B49"/>
                </a:solidFill>
                <a:latin typeface="Arial"/>
                <a:cs typeface="Arial"/>
              </a:rPr>
              <a:t>trvalému </a:t>
            </a:r>
            <a:r>
              <a:rPr sz="2350" spc="60" dirty="0">
                <a:solidFill>
                  <a:srgbClr val="484B49"/>
                </a:solidFill>
                <a:latin typeface="Arial"/>
                <a:cs typeface="Arial"/>
              </a:rPr>
              <a:t>rozčlenění  </a:t>
            </a:r>
            <a:r>
              <a:rPr sz="2350" spc="70" dirty="0">
                <a:solidFill>
                  <a:srgbClr val="484B49"/>
                </a:solidFill>
                <a:latin typeface="Arial"/>
                <a:cs typeface="Arial"/>
              </a:rPr>
              <a:t>kra</a:t>
            </a:r>
            <a:r>
              <a:rPr sz="2350" spc="70" dirty="0">
                <a:solidFill>
                  <a:srgbClr val="2A2F2B"/>
                </a:solidFill>
                <a:latin typeface="Arial"/>
                <a:cs typeface="Arial"/>
              </a:rPr>
              <a:t>j</a:t>
            </a:r>
            <a:r>
              <a:rPr sz="2350" spc="70" dirty="0">
                <a:solidFill>
                  <a:srgbClr val="484B49"/>
                </a:solidFill>
                <a:latin typeface="Arial"/>
                <a:cs typeface="Arial"/>
              </a:rPr>
              <a:t>iny</a:t>
            </a:r>
            <a:r>
              <a:rPr sz="2350" spc="-10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sz="2350" spc="-13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245" dirty="0">
                <a:solidFill>
                  <a:srgbClr val="484B49"/>
                </a:solidFill>
                <a:latin typeface="Arial"/>
                <a:cs typeface="Arial"/>
              </a:rPr>
              <a:t>tím</a:t>
            </a:r>
            <a:r>
              <a:rPr sz="2350" spc="2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70" dirty="0">
                <a:solidFill>
                  <a:srgbClr val="484B49"/>
                </a:solidFill>
                <a:latin typeface="Arial"/>
                <a:cs typeface="Arial"/>
              </a:rPr>
              <a:t>k</a:t>
            </a:r>
            <a:r>
              <a:rPr sz="2350" spc="-12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84B49"/>
                </a:solidFill>
                <a:latin typeface="Arial"/>
                <a:cs typeface="Arial"/>
              </a:rPr>
              <a:t>omezení</a:t>
            </a:r>
            <a:r>
              <a:rPr sz="2350" spc="-114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84B49"/>
                </a:solidFill>
                <a:latin typeface="Arial"/>
                <a:cs typeface="Arial"/>
              </a:rPr>
              <a:t>větrné</a:t>
            </a:r>
            <a:r>
              <a:rPr sz="2350" spc="-3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0" dirty="0">
                <a:solidFill>
                  <a:srgbClr val="484B49"/>
                </a:solidFill>
                <a:latin typeface="Arial"/>
                <a:cs typeface="Arial"/>
              </a:rPr>
              <a:t>eroze,</a:t>
            </a:r>
            <a:r>
              <a:rPr sz="2350" spc="17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70" dirty="0">
                <a:solidFill>
                  <a:srgbClr val="484B49"/>
                </a:solidFill>
                <a:latin typeface="Arial"/>
                <a:cs typeface="Arial"/>
              </a:rPr>
              <a:t>která</a:t>
            </a:r>
            <a:r>
              <a:rPr sz="2350" spc="-1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-50" dirty="0">
                <a:solidFill>
                  <a:srgbClr val="484B49"/>
                </a:solidFill>
                <a:latin typeface="Arial"/>
                <a:cs typeface="Arial"/>
              </a:rPr>
              <a:t>se</a:t>
            </a:r>
            <a:r>
              <a:rPr sz="2350" spc="13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70" dirty="0">
                <a:solidFill>
                  <a:srgbClr val="484B49"/>
                </a:solidFill>
                <a:latin typeface="Arial"/>
                <a:cs typeface="Arial"/>
              </a:rPr>
              <a:t>především</a:t>
            </a:r>
            <a:r>
              <a:rPr sz="2350" spc="-18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484B49"/>
                </a:solidFill>
                <a:latin typeface="Arial"/>
                <a:cs typeface="Arial"/>
              </a:rPr>
              <a:t>v</a:t>
            </a:r>
            <a:r>
              <a:rPr sz="2350" spc="-19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10" dirty="0">
                <a:solidFill>
                  <a:srgbClr val="484B49"/>
                </a:solidFill>
                <a:latin typeface="Arial"/>
                <a:cs typeface="Arial"/>
              </a:rPr>
              <a:t>jarních</a:t>
            </a:r>
            <a:r>
              <a:rPr sz="2350" spc="10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měsících</a:t>
            </a:r>
            <a:r>
              <a:rPr sz="2350" spc="-9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55" dirty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sz="2350" spc="-24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484B49"/>
                </a:solidFill>
                <a:latin typeface="Arial"/>
                <a:cs typeface="Arial"/>
              </a:rPr>
              <a:t>v</a:t>
            </a:r>
            <a:r>
              <a:rPr sz="2350" spc="10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95" dirty="0">
                <a:solidFill>
                  <a:srgbClr val="484B49"/>
                </a:solidFill>
                <a:latin typeface="Arial"/>
                <a:cs typeface="Arial"/>
              </a:rPr>
              <a:t>podzimních</a:t>
            </a:r>
            <a:r>
              <a:rPr sz="2350" spc="10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měsícíc</a:t>
            </a:r>
            <a:r>
              <a:rPr sz="2350" spc="65" dirty="0">
                <a:solidFill>
                  <a:srgbClr val="2A2F2B"/>
                </a:solidFill>
                <a:latin typeface="Arial"/>
                <a:cs typeface="Arial"/>
              </a:rPr>
              <a:t>h</a:t>
            </a:r>
            <a:r>
              <a:rPr sz="2350" spc="-90" dirty="0">
                <a:solidFill>
                  <a:srgbClr val="2A2F2B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484B49"/>
                </a:solidFill>
                <a:latin typeface="Arial"/>
                <a:cs typeface="Arial"/>
              </a:rPr>
              <a:t>v</a:t>
            </a:r>
            <a:r>
              <a:rPr sz="2350" spc="9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lokalitě</a:t>
            </a:r>
            <a:r>
              <a:rPr sz="2350" spc="2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84B49"/>
                </a:solidFill>
                <a:latin typeface="Arial"/>
                <a:cs typeface="Arial"/>
              </a:rPr>
              <a:t>objevuje</a:t>
            </a:r>
            <a:r>
              <a:rPr sz="2350" spc="17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55" dirty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sz="2350" spc="-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95" dirty="0" err="1" smtClean="0">
                <a:solidFill>
                  <a:srgbClr val="484B49"/>
                </a:solidFill>
                <a:latin typeface="Arial"/>
                <a:cs typeface="Arial"/>
              </a:rPr>
              <a:t>půso­</a:t>
            </a:r>
            <a:r>
              <a:rPr sz="2350" spc="114" dirty="0" err="1" smtClean="0">
                <a:solidFill>
                  <a:srgbClr val="484B49"/>
                </a:solidFill>
                <a:latin typeface="Arial"/>
                <a:cs typeface="Arial"/>
              </a:rPr>
              <a:t>bí</a:t>
            </a:r>
            <a:r>
              <a:rPr sz="2350" spc="-310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35" dirty="0">
                <a:solidFill>
                  <a:srgbClr val="484B49"/>
                </a:solidFill>
                <a:latin typeface="Arial"/>
                <a:cs typeface="Arial"/>
              </a:rPr>
              <a:t>škody</a:t>
            </a:r>
            <a:r>
              <a:rPr sz="2350" spc="8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484B49"/>
                </a:solidFill>
                <a:latin typeface="Arial"/>
                <a:cs typeface="Arial"/>
              </a:rPr>
              <a:t>na</a:t>
            </a:r>
            <a:r>
              <a:rPr sz="2350" spc="-17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60" dirty="0">
                <a:solidFill>
                  <a:srgbClr val="484B49"/>
                </a:solidFill>
                <a:latin typeface="Arial"/>
                <a:cs typeface="Arial"/>
              </a:rPr>
              <a:t>vcházejících</a:t>
            </a:r>
            <a:r>
              <a:rPr sz="2350" spc="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40" dirty="0">
                <a:solidFill>
                  <a:srgbClr val="484B49"/>
                </a:solidFill>
                <a:latin typeface="Arial"/>
                <a:cs typeface="Arial"/>
              </a:rPr>
              <a:t>kulturách,</a:t>
            </a:r>
            <a:r>
              <a:rPr sz="2350" spc="-409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55" dirty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sz="2350" spc="55" dirty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55" dirty="0">
                <a:solidFill>
                  <a:srgbClr val="484B49"/>
                </a:solidFill>
                <a:latin typeface="Arial"/>
                <a:cs typeface="Arial"/>
              </a:rPr>
              <a:t>e</a:t>
            </a:r>
            <a:r>
              <a:rPr sz="2350" spc="1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215" dirty="0">
                <a:solidFill>
                  <a:srgbClr val="484B49"/>
                </a:solidFill>
                <a:latin typeface="Arial"/>
                <a:cs typeface="Arial"/>
              </a:rPr>
              <a:t>i</a:t>
            </a:r>
            <a:r>
              <a:rPr sz="2350" spc="-24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484B49"/>
                </a:solidFill>
                <a:latin typeface="Arial"/>
                <a:cs typeface="Arial"/>
              </a:rPr>
              <a:t>odnos</a:t>
            </a:r>
            <a:r>
              <a:rPr sz="2350" spc="110" dirty="0">
                <a:solidFill>
                  <a:srgbClr val="484B49"/>
                </a:solidFill>
                <a:latin typeface="Arial"/>
                <a:cs typeface="Arial"/>
              </a:rPr>
              <a:t> kva</a:t>
            </a:r>
            <a:r>
              <a:rPr sz="2350" spc="110" dirty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110" dirty="0">
                <a:solidFill>
                  <a:srgbClr val="484B49"/>
                </a:solidFill>
                <a:latin typeface="Arial"/>
                <a:cs typeface="Arial"/>
              </a:rPr>
              <a:t>itní</a:t>
            </a:r>
            <a:r>
              <a:rPr sz="2350" spc="-26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85" dirty="0">
                <a:solidFill>
                  <a:srgbClr val="484B49"/>
                </a:solidFill>
                <a:latin typeface="Arial"/>
                <a:cs typeface="Arial"/>
              </a:rPr>
              <a:t>ornice.</a:t>
            </a:r>
            <a:r>
              <a:rPr sz="2350" spc="-254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0" dirty="0">
                <a:solidFill>
                  <a:srgbClr val="484B49"/>
                </a:solidFill>
                <a:latin typeface="Arial"/>
                <a:cs typeface="Arial"/>
              </a:rPr>
              <a:t>V</a:t>
            </a:r>
            <a:r>
              <a:rPr sz="2350" spc="-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200" dirty="0">
                <a:solidFill>
                  <a:srgbClr val="2A2F2B"/>
                </a:solidFill>
                <a:latin typeface="Arial"/>
                <a:cs typeface="Arial"/>
              </a:rPr>
              <a:t>t</a:t>
            </a:r>
            <a:r>
              <a:rPr sz="2350" spc="200" dirty="0">
                <a:solidFill>
                  <a:srgbClr val="484B49"/>
                </a:solidFill>
                <a:latin typeface="Arial"/>
                <a:cs typeface="Arial"/>
              </a:rPr>
              <a:t>omto</a:t>
            </a:r>
            <a:r>
              <a:rPr sz="2350" spc="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45" dirty="0">
                <a:solidFill>
                  <a:srgbClr val="484B49"/>
                </a:solidFill>
                <a:latin typeface="Arial"/>
                <a:cs typeface="Arial"/>
              </a:rPr>
              <a:t>období</a:t>
            </a:r>
            <a:r>
              <a:rPr sz="2350" spc="-35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30" dirty="0">
                <a:solidFill>
                  <a:srgbClr val="484B49"/>
                </a:solidFill>
                <a:latin typeface="Arial"/>
                <a:cs typeface="Arial"/>
              </a:rPr>
              <a:t>bývalo</a:t>
            </a:r>
            <a:r>
              <a:rPr sz="2350" spc="-6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95" dirty="0">
                <a:solidFill>
                  <a:srgbClr val="484B49"/>
                </a:solidFill>
                <a:latin typeface="Arial"/>
                <a:cs typeface="Arial"/>
              </a:rPr>
              <a:t>s</a:t>
            </a:r>
            <a:r>
              <a:rPr sz="2350" spc="95" dirty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95" dirty="0">
                <a:solidFill>
                  <a:srgbClr val="484B49"/>
                </a:solidFill>
                <a:latin typeface="Arial"/>
                <a:cs typeface="Arial"/>
              </a:rPr>
              <a:t>ožité</a:t>
            </a:r>
            <a:r>
              <a:rPr sz="2350" spc="15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30" dirty="0">
                <a:solidFill>
                  <a:srgbClr val="484B49"/>
                </a:solidFill>
                <a:latin typeface="Arial"/>
                <a:cs typeface="Arial"/>
              </a:rPr>
              <a:t>projíždět</a:t>
            </a:r>
            <a:r>
              <a:rPr sz="2350" spc="28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25" dirty="0">
                <a:solidFill>
                  <a:srgbClr val="484B49"/>
                </a:solidFill>
                <a:latin typeface="Arial"/>
                <a:cs typeface="Arial"/>
              </a:rPr>
              <a:t>na</a:t>
            </a:r>
            <a:r>
              <a:rPr sz="2350" spc="-17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484B49"/>
                </a:solidFill>
                <a:latin typeface="Arial"/>
                <a:cs typeface="Arial"/>
              </a:rPr>
              <a:t>stávající</a:t>
            </a:r>
            <a:r>
              <a:rPr sz="2350" spc="-254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14" dirty="0">
                <a:solidFill>
                  <a:srgbClr val="484B49"/>
                </a:solidFill>
                <a:latin typeface="Arial"/>
                <a:cs typeface="Arial"/>
              </a:rPr>
              <a:t>silnici</a:t>
            </a:r>
            <a:r>
              <a:rPr sz="2350" spc="-1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20" dirty="0">
                <a:solidFill>
                  <a:srgbClr val="2A2F2B"/>
                </a:solidFill>
                <a:latin typeface="Arial"/>
                <a:cs typeface="Arial"/>
              </a:rPr>
              <a:t>Ill.</a:t>
            </a:r>
            <a:r>
              <a:rPr sz="2350" spc="-360" dirty="0">
                <a:solidFill>
                  <a:srgbClr val="2A2F2B"/>
                </a:solidFill>
                <a:latin typeface="Arial"/>
                <a:cs typeface="Arial"/>
              </a:rPr>
              <a:t> </a:t>
            </a:r>
            <a:r>
              <a:rPr sz="2350" spc="145" dirty="0">
                <a:solidFill>
                  <a:srgbClr val="484B49"/>
                </a:solidFill>
                <a:latin typeface="Arial"/>
                <a:cs typeface="Arial"/>
              </a:rPr>
              <a:t>třídy,  </a:t>
            </a:r>
            <a:r>
              <a:rPr sz="2350" spc="35" dirty="0">
                <a:solidFill>
                  <a:srgbClr val="484B49"/>
                </a:solidFill>
                <a:latin typeface="Arial"/>
                <a:cs typeface="Arial"/>
              </a:rPr>
              <a:t>kdy</a:t>
            </a:r>
            <a:r>
              <a:rPr sz="2350" spc="-7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by</a:t>
            </a:r>
            <a:r>
              <a:rPr sz="2350" spc="65" dirty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sz="2350" spc="-14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20" dirty="0">
                <a:solidFill>
                  <a:srgbClr val="484B49"/>
                </a:solidFill>
                <a:latin typeface="Arial"/>
                <a:cs typeface="Arial"/>
              </a:rPr>
              <a:t>snížená</a:t>
            </a:r>
            <a:r>
              <a:rPr sz="2350" spc="-5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10" dirty="0">
                <a:solidFill>
                  <a:srgbClr val="484B49"/>
                </a:solidFill>
                <a:latin typeface="Arial"/>
                <a:cs typeface="Arial"/>
              </a:rPr>
              <a:t>viditelnost</a:t>
            </a:r>
            <a:r>
              <a:rPr sz="2350" spc="-16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484B49"/>
                </a:solidFill>
                <a:latin typeface="Arial"/>
                <a:cs typeface="Arial"/>
              </a:rPr>
              <a:t>zvířenými</a:t>
            </a:r>
            <a:r>
              <a:rPr sz="2350" spc="-2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84B49"/>
                </a:solidFill>
                <a:latin typeface="Arial"/>
                <a:cs typeface="Arial"/>
              </a:rPr>
              <a:t>částmi</a:t>
            </a:r>
            <a:r>
              <a:rPr sz="2350" spc="114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80" dirty="0">
                <a:solidFill>
                  <a:srgbClr val="484B49"/>
                </a:solidFill>
                <a:latin typeface="Arial"/>
                <a:cs typeface="Arial"/>
              </a:rPr>
              <a:t>o</a:t>
            </a:r>
            <a:r>
              <a:rPr sz="2350" spc="80" dirty="0">
                <a:solidFill>
                  <a:srgbClr val="2A2F2B"/>
                </a:solidFill>
                <a:latin typeface="Arial"/>
                <a:cs typeface="Arial"/>
              </a:rPr>
              <a:t>r</a:t>
            </a:r>
            <a:r>
              <a:rPr sz="2350" spc="80" dirty="0">
                <a:solidFill>
                  <a:srgbClr val="484B49"/>
                </a:solidFill>
                <a:latin typeface="Arial"/>
                <a:cs typeface="Arial"/>
              </a:rPr>
              <a:t>n</a:t>
            </a:r>
            <a:r>
              <a:rPr sz="2350" spc="80" dirty="0">
                <a:solidFill>
                  <a:srgbClr val="2A2F2B"/>
                </a:solidFill>
                <a:latin typeface="Arial"/>
                <a:cs typeface="Arial"/>
              </a:rPr>
              <a:t>i</a:t>
            </a:r>
            <a:r>
              <a:rPr sz="2350" spc="80" dirty="0">
                <a:solidFill>
                  <a:srgbClr val="484B49"/>
                </a:solidFill>
                <a:latin typeface="Arial"/>
                <a:cs typeface="Arial"/>
              </a:rPr>
              <a:t>ce.</a:t>
            </a:r>
            <a:r>
              <a:rPr sz="2350" spc="-13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95" dirty="0" err="1">
                <a:solidFill>
                  <a:srgbClr val="484B49"/>
                </a:solidFill>
                <a:latin typeface="Arial"/>
                <a:cs typeface="Arial"/>
              </a:rPr>
              <a:t>Zapojením</a:t>
            </a:r>
            <a:r>
              <a:rPr sz="2350" spc="-8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25" dirty="0" err="1" smtClean="0">
                <a:solidFill>
                  <a:srgbClr val="484B49"/>
                </a:solidFill>
                <a:latin typeface="Arial"/>
                <a:cs typeface="Arial"/>
              </a:rPr>
              <a:t>poros</a:t>
            </a:r>
            <a:r>
              <a:rPr sz="2350" spc="125" dirty="0" err="1" smtClean="0">
                <a:solidFill>
                  <a:srgbClr val="2A2F2B"/>
                </a:solidFill>
                <a:latin typeface="Arial"/>
                <a:cs typeface="Arial"/>
              </a:rPr>
              <a:t>t</a:t>
            </a:r>
            <a:r>
              <a:rPr sz="2350" spc="125" dirty="0" err="1" smtClean="0">
                <a:solidFill>
                  <a:srgbClr val="484B49"/>
                </a:solidFill>
                <a:latin typeface="Arial"/>
                <a:cs typeface="Arial"/>
              </a:rPr>
              <a:t>u</a:t>
            </a:r>
            <a:r>
              <a:rPr lang="cs-CZ" sz="2350" spc="12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25" dirty="0" err="1" smtClean="0">
                <a:solidFill>
                  <a:srgbClr val="484B49"/>
                </a:solidFill>
                <a:latin typeface="Arial"/>
                <a:cs typeface="Arial"/>
              </a:rPr>
              <a:t>ve</a:t>
            </a:r>
            <a:r>
              <a:rPr sz="2350" spc="-150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14" dirty="0">
                <a:solidFill>
                  <a:srgbClr val="484B49"/>
                </a:solidFill>
                <a:latin typeface="Arial"/>
                <a:cs typeface="Arial"/>
              </a:rPr>
              <a:t>větrolamu</a:t>
            </a:r>
            <a:r>
              <a:rPr sz="2350" spc="254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by</a:t>
            </a:r>
            <a:r>
              <a:rPr sz="2350" spc="65" dirty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o</a:t>
            </a:r>
            <a:r>
              <a:rPr sz="2350" spc="-12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35" dirty="0">
                <a:solidFill>
                  <a:srgbClr val="484B49"/>
                </a:solidFill>
                <a:latin typeface="Arial"/>
                <a:cs typeface="Arial"/>
              </a:rPr>
              <a:t>dosaženo</a:t>
            </a:r>
            <a:r>
              <a:rPr sz="2350" spc="2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95" dirty="0">
                <a:solidFill>
                  <a:srgbClr val="484B49"/>
                </a:solidFill>
                <a:latin typeface="Arial"/>
                <a:cs typeface="Arial"/>
              </a:rPr>
              <a:t>sou</a:t>
            </a:r>
            <a:r>
              <a:rPr sz="2350" spc="95" dirty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95" dirty="0">
                <a:solidFill>
                  <a:srgbClr val="484B49"/>
                </a:solidFill>
                <a:latin typeface="Arial"/>
                <a:cs typeface="Arial"/>
              </a:rPr>
              <a:t>adu </a:t>
            </a:r>
            <a:r>
              <a:rPr sz="2350" spc="130" dirty="0">
                <a:solidFill>
                  <a:srgbClr val="2A2F2B"/>
                </a:solidFill>
                <a:latin typeface="Arial"/>
                <a:cs typeface="Arial"/>
              </a:rPr>
              <a:t>m</a:t>
            </a:r>
            <a:r>
              <a:rPr sz="2350" spc="130" dirty="0">
                <a:solidFill>
                  <a:srgbClr val="484B49"/>
                </a:solidFill>
                <a:latin typeface="Arial"/>
                <a:cs typeface="Arial"/>
              </a:rPr>
              <a:t>ez</a:t>
            </a:r>
            <a:r>
              <a:rPr sz="2350" spc="130" dirty="0">
                <a:solidFill>
                  <a:srgbClr val="2A2F2B"/>
                </a:solidFill>
                <a:latin typeface="Arial"/>
                <a:cs typeface="Arial"/>
              </a:rPr>
              <a:t>i</a:t>
            </a:r>
            <a:r>
              <a:rPr sz="2350" spc="-409" dirty="0">
                <a:solidFill>
                  <a:srgbClr val="2A2F2B"/>
                </a:solidFill>
                <a:latin typeface="Arial"/>
                <a:cs typeface="Arial"/>
              </a:rPr>
              <a:t> </a:t>
            </a:r>
            <a:r>
              <a:rPr sz="2350" spc="120" dirty="0" err="1">
                <a:solidFill>
                  <a:srgbClr val="484B49"/>
                </a:solidFill>
                <a:latin typeface="Arial"/>
                <a:cs typeface="Arial"/>
              </a:rPr>
              <a:t>využitím</a:t>
            </a:r>
            <a:r>
              <a:rPr sz="2350" spc="-8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30" dirty="0" err="1" smtClean="0">
                <a:solidFill>
                  <a:srgbClr val="484B49"/>
                </a:solidFill>
                <a:latin typeface="Arial"/>
                <a:cs typeface="Arial"/>
              </a:rPr>
              <a:t>kva­</a:t>
            </a:r>
            <a:r>
              <a:rPr sz="2350" spc="120" dirty="0" err="1" smtClean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120" dirty="0" err="1" smtClean="0">
                <a:solidFill>
                  <a:srgbClr val="484B49"/>
                </a:solidFill>
                <a:latin typeface="Arial"/>
                <a:cs typeface="Arial"/>
              </a:rPr>
              <a:t>itních</a:t>
            </a:r>
            <a:r>
              <a:rPr sz="2350" spc="-200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55" dirty="0" err="1" smtClean="0">
                <a:solidFill>
                  <a:srgbClr val="484B49"/>
                </a:solidFill>
                <a:latin typeface="Arial"/>
                <a:cs typeface="Arial"/>
              </a:rPr>
              <a:t>zemědě</a:t>
            </a:r>
            <a:r>
              <a:rPr sz="2350" spc="25" dirty="0" err="1" smtClean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25" dirty="0" err="1" smtClean="0">
                <a:solidFill>
                  <a:srgbClr val="484B49"/>
                </a:solidFill>
                <a:latin typeface="Arial"/>
                <a:cs typeface="Arial"/>
              </a:rPr>
              <a:t>ských</a:t>
            </a:r>
            <a:r>
              <a:rPr sz="2350" spc="13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pozemků</a:t>
            </a:r>
            <a:r>
              <a:rPr sz="2350" spc="10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84B49"/>
                </a:solidFill>
                <a:latin typeface="Arial"/>
                <a:cs typeface="Arial"/>
              </a:rPr>
              <a:t>pro</a:t>
            </a:r>
            <a:r>
              <a:rPr sz="2350" spc="-27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55" dirty="0" err="1" smtClean="0">
                <a:solidFill>
                  <a:srgbClr val="484B49"/>
                </a:solidFill>
                <a:latin typeface="Arial"/>
                <a:cs typeface="Arial"/>
              </a:rPr>
              <a:t>zemědě</a:t>
            </a:r>
            <a:r>
              <a:rPr sz="2350" spc="55" dirty="0" err="1" smtClean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55" dirty="0" err="1" smtClean="0">
                <a:solidFill>
                  <a:srgbClr val="484B49"/>
                </a:solidFill>
                <a:latin typeface="Arial"/>
                <a:cs typeface="Arial"/>
              </a:rPr>
              <a:t>skou</a:t>
            </a:r>
            <a:r>
              <a:rPr sz="2350" spc="60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65" dirty="0" err="1">
                <a:solidFill>
                  <a:srgbClr val="484B49"/>
                </a:solidFill>
                <a:latin typeface="Arial"/>
                <a:cs typeface="Arial"/>
              </a:rPr>
              <a:t>produkci</a:t>
            </a:r>
            <a:r>
              <a:rPr sz="2350" spc="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60" dirty="0" smtClean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lang="cs-CZ" sz="2350" spc="160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60" dirty="0" err="1" smtClean="0">
                <a:solidFill>
                  <a:srgbClr val="484B49"/>
                </a:solidFill>
                <a:latin typeface="Arial"/>
                <a:cs typeface="Arial"/>
              </a:rPr>
              <a:t>využitím</a:t>
            </a:r>
            <a:r>
              <a:rPr sz="2350" spc="-10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20" dirty="0">
                <a:solidFill>
                  <a:srgbClr val="484B49"/>
                </a:solidFill>
                <a:latin typeface="Arial"/>
                <a:cs typeface="Arial"/>
              </a:rPr>
              <a:t>krajiny</a:t>
            </a:r>
            <a:r>
              <a:rPr sz="2350" spc="20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84B49"/>
                </a:solidFill>
                <a:latin typeface="Arial"/>
                <a:cs typeface="Arial"/>
              </a:rPr>
              <a:t>pro</a:t>
            </a:r>
            <a:r>
              <a:rPr sz="2350" spc="-27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30" dirty="0">
                <a:solidFill>
                  <a:srgbClr val="484B49"/>
                </a:solidFill>
                <a:latin typeface="Arial"/>
                <a:cs typeface="Arial"/>
              </a:rPr>
              <a:t>turistiku</a:t>
            </a:r>
            <a:r>
              <a:rPr sz="2350" spc="-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sz="2350" spc="-24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10" dirty="0">
                <a:solidFill>
                  <a:srgbClr val="484B49"/>
                </a:solidFill>
                <a:latin typeface="Arial"/>
                <a:cs typeface="Arial"/>
              </a:rPr>
              <a:t>cyklotu</a:t>
            </a:r>
            <a:r>
              <a:rPr sz="2350" spc="110" dirty="0">
                <a:solidFill>
                  <a:srgbClr val="2A2F2B"/>
                </a:solidFill>
                <a:latin typeface="Arial"/>
                <a:cs typeface="Arial"/>
              </a:rPr>
              <a:t>r</a:t>
            </a:r>
            <a:r>
              <a:rPr sz="2350" spc="110" dirty="0">
                <a:solidFill>
                  <a:srgbClr val="484B49"/>
                </a:solidFill>
                <a:latin typeface="Arial"/>
                <a:cs typeface="Arial"/>
              </a:rPr>
              <a:t>istiku.</a:t>
            </a:r>
            <a:r>
              <a:rPr sz="2350" spc="-18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80" dirty="0" err="1" smtClean="0">
                <a:solidFill>
                  <a:srgbClr val="484B49"/>
                </a:solidFill>
                <a:latin typeface="Arial"/>
                <a:cs typeface="Arial"/>
              </a:rPr>
              <a:t>Poln</a:t>
            </a:r>
            <a:r>
              <a:rPr sz="2350" spc="80" dirty="0" err="1" smtClean="0">
                <a:solidFill>
                  <a:srgbClr val="2A2F2B"/>
                </a:solidFill>
                <a:latin typeface="Arial"/>
                <a:cs typeface="Arial"/>
              </a:rPr>
              <a:t>í</a:t>
            </a:r>
            <a:r>
              <a:rPr lang="cs-CZ" sz="2350" spc="80" dirty="0" smtClean="0">
                <a:solidFill>
                  <a:srgbClr val="2A2F2B"/>
                </a:solidFill>
                <a:latin typeface="Arial"/>
                <a:cs typeface="Arial"/>
              </a:rPr>
              <a:t> </a:t>
            </a:r>
            <a:r>
              <a:rPr sz="2350" spc="80" dirty="0" err="1" smtClean="0">
                <a:solidFill>
                  <a:srgbClr val="484B49"/>
                </a:solidFill>
                <a:latin typeface="Arial"/>
                <a:cs typeface="Arial"/>
              </a:rPr>
              <a:t>cesta</a:t>
            </a:r>
            <a:r>
              <a:rPr sz="2350" spc="2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5" dirty="0">
                <a:solidFill>
                  <a:srgbClr val="484B49"/>
                </a:solidFill>
                <a:latin typeface="Arial"/>
                <a:cs typeface="Arial"/>
              </a:rPr>
              <a:t>navazuje</a:t>
            </a:r>
            <a:r>
              <a:rPr sz="2350" spc="17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25" dirty="0">
                <a:solidFill>
                  <a:srgbClr val="484B49"/>
                </a:solidFill>
                <a:latin typeface="Arial"/>
                <a:cs typeface="Arial"/>
              </a:rPr>
              <a:t>na  </a:t>
            </a: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stáva</a:t>
            </a:r>
            <a:r>
              <a:rPr sz="2350" spc="65" dirty="0">
                <a:solidFill>
                  <a:srgbClr val="2A2F2B"/>
                </a:solidFill>
                <a:latin typeface="Arial"/>
                <a:cs typeface="Arial"/>
              </a:rPr>
              <a:t>j</a:t>
            </a: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ící</a:t>
            </a:r>
            <a:r>
              <a:rPr sz="2350" spc="-23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45" dirty="0">
                <a:solidFill>
                  <a:srgbClr val="484B49"/>
                </a:solidFill>
                <a:latin typeface="Arial"/>
                <a:cs typeface="Arial"/>
              </a:rPr>
              <a:t>mís</a:t>
            </a:r>
            <a:r>
              <a:rPr sz="2350" spc="145" dirty="0">
                <a:solidFill>
                  <a:srgbClr val="2A2F2B"/>
                </a:solidFill>
                <a:latin typeface="Arial"/>
                <a:cs typeface="Arial"/>
              </a:rPr>
              <a:t>t</a:t>
            </a:r>
            <a:r>
              <a:rPr sz="2350" spc="145" dirty="0">
                <a:solidFill>
                  <a:srgbClr val="484B49"/>
                </a:solidFill>
                <a:latin typeface="Arial"/>
                <a:cs typeface="Arial"/>
              </a:rPr>
              <a:t>ní</a:t>
            </a:r>
            <a:r>
              <a:rPr sz="2350" spc="-2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20" dirty="0">
                <a:solidFill>
                  <a:srgbClr val="484B49"/>
                </a:solidFill>
                <a:latin typeface="Arial"/>
                <a:cs typeface="Arial"/>
              </a:rPr>
              <a:t>komunikace,větrolam</a:t>
            </a:r>
            <a:r>
              <a:rPr sz="2350" spc="10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40" dirty="0">
                <a:solidFill>
                  <a:srgbClr val="484B49"/>
                </a:solidFill>
                <a:latin typeface="Arial"/>
                <a:cs typeface="Arial"/>
              </a:rPr>
              <a:t>navazu</a:t>
            </a:r>
            <a:r>
              <a:rPr sz="2350" spc="40" dirty="0">
                <a:solidFill>
                  <a:srgbClr val="2A2F2B"/>
                </a:solidFill>
                <a:latin typeface="Arial"/>
                <a:cs typeface="Arial"/>
              </a:rPr>
              <a:t>j</a:t>
            </a:r>
            <a:r>
              <a:rPr sz="2350" spc="40" dirty="0">
                <a:solidFill>
                  <a:srgbClr val="484B49"/>
                </a:solidFill>
                <a:latin typeface="Arial"/>
                <a:cs typeface="Arial"/>
              </a:rPr>
              <a:t>e</a:t>
            </a:r>
            <a:r>
              <a:rPr sz="2350" spc="5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84B49"/>
                </a:solidFill>
                <a:latin typeface="Arial"/>
                <a:cs typeface="Arial"/>
              </a:rPr>
              <a:t>na</a:t>
            </a:r>
            <a:r>
              <a:rPr sz="2350" spc="-20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84B49"/>
                </a:solidFill>
                <a:latin typeface="Arial"/>
                <a:cs typeface="Arial"/>
              </a:rPr>
              <a:t>stávající</a:t>
            </a:r>
            <a:r>
              <a:rPr sz="2350" spc="-23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20" dirty="0">
                <a:solidFill>
                  <a:srgbClr val="484B49"/>
                </a:solidFill>
                <a:latin typeface="Arial"/>
                <a:cs typeface="Arial"/>
              </a:rPr>
              <a:t>prvky</a:t>
            </a:r>
            <a:r>
              <a:rPr sz="2350" spc="3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10" dirty="0">
                <a:solidFill>
                  <a:srgbClr val="484B49"/>
                </a:solidFill>
                <a:latin typeface="Arial"/>
                <a:cs typeface="Arial"/>
              </a:rPr>
              <a:t>územního</a:t>
            </a:r>
            <a:r>
              <a:rPr sz="2350" spc="-8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484B49"/>
                </a:solidFill>
                <a:latin typeface="Arial"/>
                <a:cs typeface="Arial"/>
              </a:rPr>
              <a:t>systému</a:t>
            </a:r>
            <a:r>
              <a:rPr sz="2350" spc="14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60" dirty="0">
                <a:solidFill>
                  <a:srgbClr val="484B49"/>
                </a:solidFill>
                <a:latin typeface="Arial"/>
                <a:cs typeface="Arial"/>
              </a:rPr>
              <a:t>eko</a:t>
            </a:r>
            <a:r>
              <a:rPr sz="2350" spc="60" dirty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60" dirty="0">
                <a:solidFill>
                  <a:srgbClr val="484B49"/>
                </a:solidFill>
                <a:latin typeface="Arial"/>
                <a:cs typeface="Arial"/>
              </a:rPr>
              <a:t>ogické</a:t>
            </a:r>
            <a:r>
              <a:rPr sz="2350" spc="-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20" dirty="0">
                <a:solidFill>
                  <a:srgbClr val="484B49"/>
                </a:solidFill>
                <a:latin typeface="Arial"/>
                <a:cs typeface="Arial"/>
              </a:rPr>
              <a:t>stabil</a:t>
            </a:r>
            <a:r>
              <a:rPr sz="2350" spc="120" dirty="0">
                <a:solidFill>
                  <a:srgbClr val="2A2F2B"/>
                </a:solidFill>
                <a:latin typeface="Arial"/>
                <a:cs typeface="Arial"/>
              </a:rPr>
              <a:t>i</a:t>
            </a:r>
            <a:r>
              <a:rPr sz="2350" spc="120" dirty="0">
                <a:solidFill>
                  <a:srgbClr val="484B49"/>
                </a:solidFill>
                <a:latin typeface="Arial"/>
                <a:cs typeface="Arial"/>
              </a:rPr>
              <a:t>ty,</a:t>
            </a:r>
            <a:r>
              <a:rPr sz="2350" spc="-30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84B49"/>
                </a:solidFill>
                <a:latin typeface="Arial"/>
                <a:cs typeface="Arial"/>
              </a:rPr>
              <a:t>k</a:t>
            </a:r>
            <a:r>
              <a:rPr sz="2350" spc="50" dirty="0">
                <a:solidFill>
                  <a:srgbClr val="2A2F2B"/>
                </a:solidFill>
                <a:latin typeface="Arial"/>
                <a:cs typeface="Arial"/>
              </a:rPr>
              <a:t>t</a:t>
            </a:r>
            <a:r>
              <a:rPr sz="2350" spc="50" dirty="0">
                <a:solidFill>
                  <a:srgbClr val="484B49"/>
                </a:solidFill>
                <a:latin typeface="Arial"/>
                <a:cs typeface="Arial"/>
              </a:rPr>
              <a:t>eré</a:t>
            </a:r>
            <a:r>
              <a:rPr sz="2350" spc="-30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14" dirty="0">
                <a:solidFill>
                  <a:srgbClr val="2A2F2B"/>
                </a:solidFill>
                <a:latin typeface="Arial"/>
                <a:cs typeface="Arial"/>
              </a:rPr>
              <a:t>j</a:t>
            </a:r>
            <a:r>
              <a:rPr sz="2350" spc="114" dirty="0">
                <a:solidFill>
                  <a:srgbClr val="484B49"/>
                </a:solidFill>
                <a:latin typeface="Arial"/>
                <a:cs typeface="Arial"/>
              </a:rPr>
              <a:t>sou</a:t>
            </a:r>
            <a:r>
              <a:rPr sz="2350" spc="-6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484B49"/>
                </a:solidFill>
                <a:latin typeface="Arial"/>
                <a:cs typeface="Arial"/>
              </a:rPr>
              <a:t>v</a:t>
            </a:r>
            <a:r>
              <a:rPr sz="2350" spc="-1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05" dirty="0" err="1" smtClean="0">
                <a:solidFill>
                  <a:srgbClr val="484B49"/>
                </a:solidFill>
                <a:latin typeface="Arial"/>
                <a:cs typeface="Arial"/>
              </a:rPr>
              <a:t>další</a:t>
            </a:r>
            <a:r>
              <a:rPr lang="cs-CZ" sz="2350" spc="10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05" dirty="0" err="1" smtClean="0">
                <a:solidFill>
                  <a:srgbClr val="484B49"/>
                </a:solidFill>
                <a:latin typeface="Arial"/>
                <a:cs typeface="Arial"/>
              </a:rPr>
              <a:t>etapě</a:t>
            </a:r>
            <a:r>
              <a:rPr sz="2350" spc="105" dirty="0" smtClean="0">
                <a:solidFill>
                  <a:srgbClr val="484B49"/>
                </a:solidFill>
                <a:latin typeface="Arial"/>
                <a:cs typeface="Arial"/>
              </a:rPr>
              <a:t>  </a:t>
            </a:r>
            <a:r>
              <a:rPr sz="2350" spc="35" dirty="0">
                <a:solidFill>
                  <a:srgbClr val="484B49"/>
                </a:solidFill>
                <a:latin typeface="Arial"/>
                <a:cs typeface="Arial"/>
              </a:rPr>
              <a:t>rea</a:t>
            </a:r>
            <a:r>
              <a:rPr sz="2350" spc="35" dirty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35" dirty="0">
                <a:solidFill>
                  <a:srgbClr val="484B49"/>
                </a:solidFill>
                <a:latin typeface="Arial"/>
                <a:cs typeface="Arial"/>
              </a:rPr>
              <a:t>izace </a:t>
            </a:r>
            <a:r>
              <a:rPr sz="2350" spc="114" dirty="0">
                <a:solidFill>
                  <a:srgbClr val="484B49"/>
                </a:solidFill>
                <a:latin typeface="Arial"/>
                <a:cs typeface="Arial"/>
              </a:rPr>
              <a:t>p</a:t>
            </a:r>
            <a:r>
              <a:rPr sz="2350" spc="114" dirty="0">
                <a:solidFill>
                  <a:srgbClr val="2A2F2B"/>
                </a:solidFill>
                <a:latin typeface="Arial"/>
                <a:cs typeface="Arial"/>
              </a:rPr>
              <a:t>l</a:t>
            </a:r>
            <a:r>
              <a:rPr sz="2350" spc="114" dirty="0">
                <a:solidFill>
                  <a:srgbClr val="484B49"/>
                </a:solidFill>
                <a:latin typeface="Arial"/>
                <a:cs typeface="Arial"/>
              </a:rPr>
              <a:t>ánu </a:t>
            </a:r>
            <a:r>
              <a:rPr sz="2350" spc="70" dirty="0">
                <a:solidFill>
                  <a:srgbClr val="484B49"/>
                </a:solidFill>
                <a:latin typeface="Arial"/>
                <a:cs typeface="Arial"/>
              </a:rPr>
              <a:t>společného </a:t>
            </a:r>
            <a:r>
              <a:rPr sz="2350" spc="30" dirty="0">
                <a:solidFill>
                  <a:srgbClr val="484B49"/>
                </a:solidFill>
                <a:latin typeface="Arial"/>
                <a:cs typeface="Arial"/>
              </a:rPr>
              <a:t>zařízení </a:t>
            </a:r>
            <a:r>
              <a:rPr sz="2350" spc="35" dirty="0">
                <a:solidFill>
                  <a:srgbClr val="484B49"/>
                </a:solidFill>
                <a:latin typeface="Arial"/>
                <a:cs typeface="Arial"/>
              </a:rPr>
              <a:t>navrhovány </a:t>
            </a:r>
            <a:r>
              <a:rPr sz="2350" spc="70" dirty="0">
                <a:solidFill>
                  <a:srgbClr val="484B49"/>
                </a:solidFill>
                <a:latin typeface="Arial"/>
                <a:cs typeface="Arial"/>
              </a:rPr>
              <a:t>k</a:t>
            </a:r>
            <a:r>
              <a:rPr sz="2350" spc="-27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350" spc="15" dirty="0">
                <a:solidFill>
                  <a:srgbClr val="484B49"/>
                </a:solidFill>
                <a:latin typeface="Arial"/>
                <a:cs typeface="Arial"/>
              </a:rPr>
              <a:t>rozšíření.</a:t>
            </a:r>
            <a:endParaRPr sz="23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57026"/>
            <a:ext cx="19727148" cy="134194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13021" y="7237476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4">
                <a:moveTo>
                  <a:pt x="0" y="464907"/>
                </a:moveTo>
                <a:lnTo>
                  <a:pt x="0" y="0"/>
                </a:lnTo>
              </a:path>
            </a:pathLst>
          </a:custGeom>
          <a:ln w="100520">
            <a:solidFill>
              <a:srgbClr val="57AF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689452" y="6056360"/>
            <a:ext cx="0" cy="1545590"/>
          </a:xfrm>
          <a:custGeom>
            <a:avLst/>
            <a:gdLst/>
            <a:ahLst/>
            <a:cxnLst/>
            <a:rect l="l" t="t" r="r" b="b"/>
            <a:pathLst>
              <a:path h="1545590">
                <a:moveTo>
                  <a:pt x="0" y="1545502"/>
                </a:moveTo>
                <a:lnTo>
                  <a:pt x="0" y="0"/>
                </a:lnTo>
              </a:path>
            </a:pathLst>
          </a:custGeom>
          <a:ln w="113085">
            <a:solidFill>
              <a:srgbClr val="54AC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08300" y="5026025"/>
            <a:ext cx="0" cy="804545"/>
          </a:xfrm>
          <a:custGeom>
            <a:avLst/>
            <a:gdLst/>
            <a:ahLst/>
            <a:cxnLst/>
            <a:rect l="l" t="t" r="r" b="b"/>
            <a:pathLst>
              <a:path h="804545">
                <a:moveTo>
                  <a:pt x="0" y="804163"/>
                </a:moveTo>
                <a:lnTo>
                  <a:pt x="0" y="0"/>
                </a:lnTo>
              </a:path>
            </a:pathLst>
          </a:custGeom>
          <a:ln w="87955">
            <a:solidFill>
              <a:srgbClr val="54AC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702017" y="2186320"/>
            <a:ext cx="0" cy="955040"/>
          </a:xfrm>
          <a:custGeom>
            <a:avLst/>
            <a:gdLst/>
            <a:ahLst/>
            <a:cxnLst/>
            <a:rect l="l" t="t" r="r" b="b"/>
            <a:pathLst>
              <a:path h="955039">
                <a:moveTo>
                  <a:pt x="0" y="954944"/>
                </a:moveTo>
                <a:lnTo>
                  <a:pt x="0" y="0"/>
                </a:lnTo>
              </a:path>
            </a:pathLst>
          </a:custGeom>
          <a:ln w="100520">
            <a:solidFill>
              <a:srgbClr val="4BA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483206" y="14719971"/>
            <a:ext cx="1282065" cy="0"/>
          </a:xfrm>
          <a:custGeom>
            <a:avLst/>
            <a:gdLst/>
            <a:ahLst/>
            <a:cxnLst/>
            <a:rect l="l" t="t" r="r" b="b"/>
            <a:pathLst>
              <a:path w="1282065">
                <a:moveTo>
                  <a:pt x="0" y="0"/>
                </a:moveTo>
                <a:lnTo>
                  <a:pt x="1281636" y="0"/>
                </a:lnTo>
              </a:path>
            </a:pathLst>
          </a:custGeom>
          <a:ln w="87955">
            <a:solidFill>
              <a:srgbClr val="67A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08176" y="379935"/>
            <a:ext cx="12710795" cy="59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50" b="1" spc="-25" dirty="0">
                <a:solidFill>
                  <a:srgbClr val="5BAFEB"/>
                </a:solidFill>
                <a:latin typeface="Arial"/>
                <a:cs typeface="Arial"/>
              </a:rPr>
              <a:t>REALIZACE </a:t>
            </a:r>
            <a:r>
              <a:rPr sz="3850" b="1" spc="40" dirty="0">
                <a:solidFill>
                  <a:srgbClr val="5BAFEB"/>
                </a:solidFill>
                <a:latin typeface="Arial"/>
                <a:cs typeface="Arial"/>
              </a:rPr>
              <a:t>SPOLEČNÝCH </a:t>
            </a:r>
            <a:r>
              <a:rPr sz="3850" b="1" spc="204" dirty="0">
                <a:solidFill>
                  <a:srgbClr val="5BAFEB"/>
                </a:solidFill>
                <a:latin typeface="Arial"/>
                <a:cs typeface="Arial"/>
              </a:rPr>
              <a:t>ZAŘÍZENÍ </a:t>
            </a:r>
            <a:r>
              <a:rPr sz="3850" b="1" spc="335" dirty="0">
                <a:solidFill>
                  <a:srgbClr val="5BAFEB"/>
                </a:solidFill>
                <a:latin typeface="Arial"/>
                <a:cs typeface="Arial"/>
              </a:rPr>
              <a:t>V </a:t>
            </a:r>
            <a:r>
              <a:rPr sz="3850" b="1" spc="75" dirty="0">
                <a:solidFill>
                  <a:srgbClr val="5BAFEB"/>
                </a:solidFill>
                <a:latin typeface="Arial"/>
                <a:cs typeface="Arial"/>
              </a:rPr>
              <a:t>OBCI</a:t>
            </a:r>
            <a:r>
              <a:rPr sz="3850" b="1" spc="-675" dirty="0">
                <a:solidFill>
                  <a:srgbClr val="5BAFEB"/>
                </a:solidFill>
                <a:latin typeface="Arial"/>
                <a:cs typeface="Arial"/>
              </a:rPr>
              <a:t> </a:t>
            </a:r>
            <a:r>
              <a:rPr sz="3850" b="1" spc="195" dirty="0">
                <a:solidFill>
                  <a:srgbClr val="5BAFEB"/>
                </a:solidFill>
                <a:latin typeface="Arial"/>
                <a:cs typeface="Arial"/>
              </a:rPr>
              <a:t>TIŠTÍN</a:t>
            </a:r>
            <a:endParaRPr sz="38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450581" y="6712728"/>
            <a:ext cx="266700" cy="1086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100" spc="-470" dirty="0">
                <a:solidFill>
                  <a:srgbClr val="5BAFEB"/>
                </a:solidFill>
                <a:latin typeface="Arial"/>
                <a:cs typeface="Arial"/>
              </a:rPr>
              <a:t>-</a:t>
            </a:r>
            <a:endParaRPr sz="71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8118" y="14945709"/>
            <a:ext cx="18147665" cy="4249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" marR="10136505">
              <a:lnSpc>
                <a:spcPct val="103800"/>
              </a:lnSpc>
            </a:pPr>
            <a:r>
              <a:rPr sz="2700" b="1" spc="165" dirty="0">
                <a:solidFill>
                  <a:srgbClr val="2B2F2D"/>
                </a:solidFill>
                <a:latin typeface="Arial"/>
                <a:cs typeface="Arial"/>
              </a:rPr>
              <a:t>1</a:t>
            </a:r>
            <a:r>
              <a:rPr sz="2700" b="1" spc="165" dirty="0">
                <a:solidFill>
                  <a:srgbClr val="484B49"/>
                </a:solidFill>
                <a:latin typeface="Arial"/>
                <a:cs typeface="Arial"/>
              </a:rPr>
              <a:t>.</a:t>
            </a:r>
            <a:r>
              <a:rPr sz="2700" b="1" spc="-28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700" b="1" spc="90" dirty="0">
                <a:solidFill>
                  <a:srgbClr val="2B2F2D"/>
                </a:solidFill>
                <a:latin typeface="Arial"/>
                <a:cs typeface="Arial"/>
              </a:rPr>
              <a:t>místo</a:t>
            </a:r>
            <a:r>
              <a:rPr sz="2700" b="1" spc="-28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2B2F2D"/>
                </a:solidFill>
                <a:latin typeface="Arial"/>
                <a:cs typeface="Arial"/>
              </a:rPr>
              <a:t>v</a:t>
            </a:r>
            <a:r>
              <a:rPr sz="2700" b="1" spc="7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700" b="1" spc="70" dirty="0" err="1" smtClean="0">
                <a:solidFill>
                  <a:srgbClr val="2B2F2D"/>
                </a:solidFill>
                <a:latin typeface="Arial"/>
                <a:cs typeface="Arial"/>
              </a:rPr>
              <a:t>kategori</a:t>
            </a:r>
            <a:r>
              <a:rPr sz="2700" b="1" spc="70" dirty="0" err="1" smtClean="0">
                <a:solidFill>
                  <a:srgbClr val="484B49"/>
                </a:solidFill>
                <a:latin typeface="Arial"/>
                <a:cs typeface="Arial"/>
              </a:rPr>
              <a:t>i</a:t>
            </a:r>
            <a:r>
              <a:rPr lang="cs-CZ" sz="2700" b="1" spc="70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700" b="1" spc="70" dirty="0" err="1" smtClean="0">
                <a:solidFill>
                  <a:srgbClr val="2B2F2D"/>
                </a:solidFill>
                <a:latin typeface="Arial"/>
                <a:cs typeface="Arial"/>
              </a:rPr>
              <a:t>Vodohospodářská</a:t>
            </a:r>
            <a:r>
              <a:rPr sz="2700" b="1" spc="-40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700" b="1" spc="130" dirty="0">
                <a:solidFill>
                  <a:srgbClr val="2B2F2D"/>
                </a:solidFill>
                <a:latin typeface="Arial"/>
                <a:cs typeface="Arial"/>
              </a:rPr>
              <a:t>opatření  </a:t>
            </a:r>
            <a:r>
              <a:rPr sz="2700" b="1" spc="35" dirty="0">
                <a:solidFill>
                  <a:srgbClr val="2B2F2D"/>
                </a:solidFill>
                <a:latin typeface="Arial"/>
                <a:cs typeface="Arial"/>
              </a:rPr>
              <a:t>Ro</a:t>
            </a:r>
            <a:r>
              <a:rPr sz="2700" b="1" spc="35" dirty="0">
                <a:solidFill>
                  <a:srgbClr val="484B49"/>
                </a:solidFill>
                <a:latin typeface="Arial"/>
                <a:cs typeface="Arial"/>
              </a:rPr>
              <a:t>č</a:t>
            </a:r>
            <a:r>
              <a:rPr sz="2700" b="1" spc="35" dirty="0">
                <a:solidFill>
                  <a:srgbClr val="2B2F2D"/>
                </a:solidFill>
                <a:latin typeface="Arial"/>
                <a:cs typeface="Arial"/>
              </a:rPr>
              <a:t>n</a:t>
            </a:r>
            <a:r>
              <a:rPr sz="2700" b="1" spc="35" dirty="0">
                <a:solidFill>
                  <a:srgbClr val="484B49"/>
                </a:solidFill>
                <a:latin typeface="Arial"/>
                <a:cs typeface="Arial"/>
              </a:rPr>
              <a:t>í</a:t>
            </a:r>
            <a:r>
              <a:rPr sz="2700" b="1" spc="35" dirty="0">
                <a:solidFill>
                  <a:srgbClr val="2B2F2D"/>
                </a:solidFill>
                <a:latin typeface="Arial"/>
                <a:cs typeface="Arial"/>
              </a:rPr>
              <a:t>k </a:t>
            </a:r>
            <a:r>
              <a:rPr sz="2700" b="1" spc="190" dirty="0">
                <a:solidFill>
                  <a:srgbClr val="2B2F2D"/>
                </a:solidFill>
                <a:latin typeface="Arial"/>
                <a:cs typeface="Arial"/>
              </a:rPr>
              <a:t>2006</a:t>
            </a:r>
            <a:r>
              <a:rPr sz="2700" b="1" spc="190" dirty="0" smtClean="0">
                <a:solidFill>
                  <a:srgbClr val="484B49"/>
                </a:solidFill>
                <a:latin typeface="Arial"/>
                <a:cs typeface="Arial"/>
              </a:rPr>
              <a:t>,</a:t>
            </a:r>
            <a:r>
              <a:rPr lang="cs-CZ" sz="2700" b="1" spc="190" dirty="0" smtClean="0">
                <a:solidFill>
                  <a:srgbClr val="484B49"/>
                </a:solidFill>
                <a:latin typeface="Arial"/>
                <a:cs typeface="Arial"/>
              </a:rPr>
              <a:t>                  </a:t>
            </a:r>
            <a:r>
              <a:rPr sz="2700" b="1" spc="-45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700" b="1" spc="40" dirty="0">
                <a:solidFill>
                  <a:srgbClr val="2B2F2D"/>
                </a:solidFill>
                <a:latin typeface="Arial"/>
                <a:cs typeface="Arial"/>
              </a:rPr>
              <a:t>Pozemkový </a:t>
            </a:r>
            <a:r>
              <a:rPr sz="2700" b="1" spc="90" dirty="0">
                <a:solidFill>
                  <a:srgbClr val="484B49"/>
                </a:solidFill>
                <a:latin typeface="Arial"/>
                <a:cs typeface="Arial"/>
              </a:rPr>
              <a:t>ú</a:t>
            </a:r>
            <a:r>
              <a:rPr sz="2700" b="1" spc="90" dirty="0">
                <a:solidFill>
                  <a:srgbClr val="2B2F2D"/>
                </a:solidFill>
                <a:latin typeface="Arial"/>
                <a:cs typeface="Arial"/>
              </a:rPr>
              <a:t>řad </a:t>
            </a:r>
            <a:r>
              <a:rPr sz="2700" b="1" spc="15" dirty="0">
                <a:solidFill>
                  <a:srgbClr val="2B2F2D"/>
                </a:solidFill>
                <a:latin typeface="Arial"/>
                <a:cs typeface="Arial"/>
              </a:rPr>
              <a:t>Prostějov</a:t>
            </a:r>
            <a:endParaRPr sz="2700" dirty="0">
              <a:latin typeface="Arial"/>
              <a:cs typeface="Arial"/>
            </a:endParaRPr>
          </a:p>
          <a:p>
            <a:pPr marL="12700" marR="5080" algn="just">
              <a:lnSpc>
                <a:spcPct val="124400"/>
              </a:lnSpc>
              <a:spcBef>
                <a:spcPts val="1600"/>
              </a:spcBef>
            </a:pPr>
            <a:r>
              <a:rPr sz="2400" spc="100" dirty="0">
                <a:solidFill>
                  <a:srgbClr val="484B49"/>
                </a:solidFill>
                <a:latin typeface="Arial"/>
                <a:cs typeface="Arial"/>
              </a:rPr>
              <a:t>Vodní</a:t>
            </a:r>
            <a:r>
              <a:rPr sz="2400" spc="-4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84B49"/>
                </a:solidFill>
                <a:latin typeface="Arial"/>
                <a:cs typeface="Arial"/>
              </a:rPr>
              <a:t>nádrž</a:t>
            </a:r>
            <a:r>
              <a:rPr sz="2400" spc="-3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395" dirty="0">
                <a:solidFill>
                  <a:srgbClr val="484B49"/>
                </a:solidFill>
                <a:latin typeface="Arial"/>
                <a:cs typeface="Arial"/>
              </a:rPr>
              <a:t>-</a:t>
            </a:r>
            <a:r>
              <a:rPr sz="2400" spc="-10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84B49"/>
                </a:solidFill>
                <a:latin typeface="Arial"/>
                <a:cs typeface="Arial"/>
              </a:rPr>
              <a:t>zemní</a:t>
            </a:r>
            <a:r>
              <a:rPr sz="2400" spc="3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84B49"/>
                </a:solidFill>
                <a:latin typeface="Arial"/>
                <a:cs typeface="Arial"/>
              </a:rPr>
              <a:t>hráz</a:t>
            </a:r>
            <a:r>
              <a:rPr sz="2400" spc="-10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84B49"/>
                </a:solidFill>
                <a:latin typeface="Arial"/>
                <a:cs typeface="Arial"/>
              </a:rPr>
              <a:t>(výška</a:t>
            </a:r>
            <a:r>
              <a:rPr sz="2400" spc="-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200" dirty="0">
                <a:solidFill>
                  <a:srgbClr val="484B49"/>
                </a:solidFill>
                <a:latin typeface="Arial"/>
                <a:cs typeface="Arial"/>
              </a:rPr>
              <a:t>2,8</a:t>
            </a:r>
            <a:r>
              <a:rPr sz="2400" spc="-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484B49"/>
                </a:solidFill>
                <a:latin typeface="Arial"/>
                <a:cs typeface="Arial"/>
              </a:rPr>
              <a:t>m,</a:t>
            </a:r>
            <a:r>
              <a:rPr sz="2400" spc="-16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484B49"/>
                </a:solidFill>
                <a:latin typeface="Arial"/>
                <a:cs typeface="Arial"/>
              </a:rPr>
              <a:t>dél</a:t>
            </a:r>
            <a:r>
              <a:rPr sz="2400" spc="85" dirty="0">
                <a:solidFill>
                  <a:srgbClr val="2B2F2D"/>
                </a:solidFill>
                <a:latin typeface="Arial"/>
                <a:cs typeface="Arial"/>
              </a:rPr>
              <a:t>k</a:t>
            </a:r>
            <a:r>
              <a:rPr sz="2400" spc="85" dirty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sz="2400" spc="4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265" dirty="0">
                <a:solidFill>
                  <a:srgbClr val="484B49"/>
                </a:solidFill>
                <a:latin typeface="Arial"/>
                <a:cs typeface="Arial"/>
              </a:rPr>
              <a:t>120</a:t>
            </a:r>
            <a:r>
              <a:rPr sz="2400" spc="-15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210" dirty="0">
                <a:solidFill>
                  <a:srgbClr val="484B49"/>
                </a:solidFill>
                <a:latin typeface="Arial"/>
                <a:cs typeface="Arial"/>
              </a:rPr>
              <a:t>m),</a:t>
            </a:r>
            <a:r>
              <a:rPr sz="2400" spc="-31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2B2F2D"/>
                </a:solidFill>
                <a:latin typeface="Arial"/>
                <a:cs typeface="Arial"/>
              </a:rPr>
              <a:t>p</a:t>
            </a:r>
            <a:r>
              <a:rPr sz="2400" spc="110" dirty="0">
                <a:solidFill>
                  <a:srgbClr val="484B49"/>
                </a:solidFill>
                <a:latin typeface="Arial"/>
                <a:cs typeface="Arial"/>
              </a:rPr>
              <a:t>locha</a:t>
            </a:r>
            <a:r>
              <a:rPr sz="2400" spc="-229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254" dirty="0">
                <a:solidFill>
                  <a:srgbClr val="484B49"/>
                </a:solidFill>
                <a:latin typeface="Arial"/>
                <a:cs typeface="Arial"/>
              </a:rPr>
              <a:t>4,4</a:t>
            </a:r>
            <a:r>
              <a:rPr sz="2400" spc="-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50" dirty="0">
                <a:solidFill>
                  <a:srgbClr val="484B49"/>
                </a:solidFill>
                <a:latin typeface="Arial"/>
                <a:cs typeface="Arial"/>
              </a:rPr>
              <a:t>ha,objem</a:t>
            </a:r>
            <a:r>
              <a:rPr sz="2400" spc="23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60" dirty="0">
                <a:solidFill>
                  <a:srgbClr val="484B49"/>
                </a:solidFill>
                <a:latin typeface="Arial"/>
                <a:cs typeface="Arial"/>
              </a:rPr>
              <a:t>25</a:t>
            </a:r>
            <a:r>
              <a:rPr sz="2400" spc="8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240" dirty="0">
                <a:solidFill>
                  <a:srgbClr val="484B49"/>
                </a:solidFill>
                <a:latin typeface="Arial"/>
                <a:cs typeface="Arial"/>
              </a:rPr>
              <a:t>000</a:t>
            </a:r>
            <a:r>
              <a:rPr sz="2400" spc="2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295" dirty="0">
                <a:solidFill>
                  <a:srgbClr val="484B49"/>
                </a:solidFill>
                <a:latin typeface="Arial"/>
                <a:cs typeface="Arial"/>
              </a:rPr>
              <a:t>m</a:t>
            </a:r>
            <a:r>
              <a:rPr sz="2325" spc="442" baseline="28673" dirty="0">
                <a:solidFill>
                  <a:srgbClr val="484B49"/>
                </a:solidFill>
                <a:latin typeface="Times New Roman"/>
                <a:cs typeface="Times New Roman"/>
              </a:rPr>
              <a:t>3</a:t>
            </a:r>
            <a:r>
              <a:rPr sz="1550" spc="295" dirty="0">
                <a:solidFill>
                  <a:srgbClr val="484B49"/>
                </a:solidFill>
                <a:latin typeface="Times New Roman"/>
                <a:cs typeface="Times New Roman"/>
              </a:rPr>
              <a:t>.</a:t>
            </a:r>
            <a:r>
              <a:rPr sz="1550" spc="200" dirty="0">
                <a:solidFill>
                  <a:srgbClr val="484B49"/>
                </a:solidFill>
                <a:latin typeface="Times New Roman"/>
                <a:cs typeface="Times New Roman"/>
              </a:rPr>
              <a:t> </a:t>
            </a:r>
            <a:r>
              <a:rPr sz="2400" spc="-114" dirty="0">
                <a:solidFill>
                  <a:srgbClr val="484B49"/>
                </a:solidFill>
                <a:latin typeface="Arial"/>
                <a:cs typeface="Arial"/>
              </a:rPr>
              <a:t>LBC</a:t>
            </a:r>
            <a:r>
              <a:rPr sz="2400" spc="2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305" dirty="0">
                <a:solidFill>
                  <a:srgbClr val="484B49"/>
                </a:solidFill>
                <a:latin typeface="Arial"/>
                <a:cs typeface="Arial"/>
              </a:rPr>
              <a:t>1</a:t>
            </a:r>
            <a:r>
              <a:rPr sz="2400" spc="-25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515" dirty="0">
                <a:solidFill>
                  <a:srgbClr val="484B49"/>
                </a:solidFill>
                <a:latin typeface="Arial"/>
                <a:cs typeface="Arial"/>
              </a:rPr>
              <a:t>-</a:t>
            </a:r>
            <a:r>
              <a:rPr sz="2400" spc="-2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210" dirty="0">
                <a:solidFill>
                  <a:srgbClr val="484B49"/>
                </a:solidFill>
                <a:latin typeface="Arial"/>
                <a:cs typeface="Arial"/>
              </a:rPr>
              <a:t>1,25</a:t>
            </a:r>
            <a:r>
              <a:rPr sz="2400" spc="17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484B49"/>
                </a:solidFill>
                <a:latin typeface="Arial"/>
                <a:cs typeface="Arial"/>
              </a:rPr>
              <a:t>ha</a:t>
            </a:r>
            <a:r>
              <a:rPr sz="2400" spc="-13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484B49"/>
                </a:solidFill>
                <a:latin typeface="Arial"/>
                <a:cs typeface="Arial"/>
              </a:rPr>
              <a:t>kolem</a:t>
            </a:r>
            <a:r>
              <a:rPr sz="2400" spc="-2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84B49"/>
                </a:solidFill>
                <a:latin typeface="Arial"/>
                <a:cs typeface="Arial"/>
              </a:rPr>
              <a:t>nádrže.</a:t>
            </a:r>
            <a:r>
              <a:rPr sz="2400" spc="9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lang="cs-CZ" sz="2400" spc="90" dirty="0" smtClean="0">
                <a:solidFill>
                  <a:srgbClr val="484B49"/>
                </a:solidFill>
                <a:latin typeface="Arial"/>
                <a:cs typeface="Arial"/>
              </a:rPr>
              <a:t>   </a:t>
            </a:r>
            <a:r>
              <a:rPr sz="2400" spc="114" dirty="0" err="1" smtClean="0">
                <a:solidFill>
                  <a:srgbClr val="484B49"/>
                </a:solidFill>
                <a:latin typeface="Arial"/>
                <a:cs typeface="Arial"/>
              </a:rPr>
              <a:t>H</a:t>
            </a:r>
            <a:r>
              <a:rPr sz="2400" spc="114" dirty="0" err="1" smtClean="0">
                <a:solidFill>
                  <a:srgbClr val="2B2F2D"/>
                </a:solidFill>
                <a:latin typeface="Arial"/>
                <a:cs typeface="Arial"/>
              </a:rPr>
              <a:t>l</a:t>
            </a:r>
            <a:r>
              <a:rPr sz="2400" spc="114" dirty="0" err="1" smtClean="0">
                <a:solidFill>
                  <a:srgbClr val="484B49"/>
                </a:solidFill>
                <a:latin typeface="Arial"/>
                <a:cs typeface="Arial"/>
              </a:rPr>
              <a:t>av­</a:t>
            </a:r>
            <a:r>
              <a:rPr sz="2400" spc="150" dirty="0" err="1" smtClean="0">
                <a:solidFill>
                  <a:srgbClr val="484B49"/>
                </a:solidFill>
                <a:latin typeface="Arial"/>
                <a:cs typeface="Arial"/>
              </a:rPr>
              <a:t>ní</a:t>
            </a:r>
            <a:r>
              <a:rPr sz="2400" spc="-9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484B49"/>
                </a:solidFill>
                <a:latin typeface="Arial"/>
                <a:cs typeface="Arial"/>
              </a:rPr>
              <a:t>polní</a:t>
            </a:r>
            <a:r>
              <a:rPr sz="2400" spc="-1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84B49"/>
                </a:solidFill>
                <a:latin typeface="Arial"/>
                <a:cs typeface="Arial"/>
              </a:rPr>
              <a:t>cesta</a:t>
            </a:r>
            <a:r>
              <a:rPr sz="2400" spc="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515" dirty="0">
                <a:solidFill>
                  <a:srgbClr val="484B49"/>
                </a:solidFill>
                <a:latin typeface="Arial"/>
                <a:cs typeface="Arial"/>
              </a:rPr>
              <a:t>-</a:t>
            </a:r>
            <a:r>
              <a:rPr sz="2400" spc="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84B49"/>
                </a:solidFill>
                <a:latin typeface="Arial"/>
                <a:cs typeface="Arial"/>
              </a:rPr>
              <a:t>délka</a:t>
            </a:r>
            <a:r>
              <a:rPr sz="2400" spc="-5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240" dirty="0">
                <a:solidFill>
                  <a:srgbClr val="484B49"/>
                </a:solidFill>
                <a:latin typeface="Arial"/>
                <a:cs typeface="Arial"/>
              </a:rPr>
              <a:t>531</a:t>
            </a:r>
            <a:r>
              <a:rPr sz="2400" spc="15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484B49"/>
                </a:solidFill>
                <a:latin typeface="Arial"/>
                <a:cs typeface="Arial"/>
              </a:rPr>
              <a:t>m,</a:t>
            </a:r>
            <a:r>
              <a:rPr sz="2400" spc="-1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484B49"/>
                </a:solidFill>
                <a:latin typeface="Arial"/>
                <a:cs typeface="Arial"/>
              </a:rPr>
              <a:t>šířka</a:t>
            </a:r>
            <a:r>
              <a:rPr sz="2400" spc="6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484B49"/>
                </a:solidFill>
                <a:latin typeface="Arial"/>
                <a:cs typeface="Arial"/>
              </a:rPr>
              <a:t>3,5 </a:t>
            </a:r>
            <a:r>
              <a:rPr sz="2400" spc="240" dirty="0">
                <a:solidFill>
                  <a:srgbClr val="484B49"/>
                </a:solidFill>
                <a:latin typeface="Arial"/>
                <a:cs typeface="Arial"/>
              </a:rPr>
              <a:t>m.</a:t>
            </a:r>
            <a:r>
              <a:rPr sz="2400" spc="-5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84B49"/>
                </a:solidFill>
                <a:latin typeface="Arial"/>
                <a:cs typeface="Arial"/>
              </a:rPr>
              <a:t>Podél</a:t>
            </a:r>
            <a:r>
              <a:rPr sz="2400" spc="1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484B49"/>
                </a:solidFill>
                <a:latin typeface="Arial"/>
                <a:cs typeface="Arial"/>
              </a:rPr>
              <a:t>cesty</a:t>
            </a:r>
            <a:r>
              <a:rPr sz="2400" spc="1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484B49"/>
                </a:solidFill>
                <a:latin typeface="Arial"/>
                <a:cs typeface="Arial"/>
              </a:rPr>
              <a:t>interakční</a:t>
            </a:r>
            <a:r>
              <a:rPr sz="2400" spc="-9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484B49"/>
                </a:solidFill>
                <a:latin typeface="Arial"/>
                <a:cs typeface="Arial"/>
              </a:rPr>
              <a:t>prvek.</a:t>
            </a:r>
            <a:r>
              <a:rPr sz="2400" spc="-229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84B49"/>
                </a:solidFill>
                <a:latin typeface="Arial"/>
                <a:cs typeface="Arial"/>
              </a:rPr>
              <a:t>Vedlejší</a:t>
            </a:r>
            <a:r>
              <a:rPr sz="2400" spc="3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484B49"/>
                </a:solidFill>
                <a:latin typeface="Arial"/>
                <a:cs typeface="Arial"/>
              </a:rPr>
              <a:t>polní</a:t>
            </a:r>
            <a:r>
              <a:rPr sz="2400" spc="-1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84B49"/>
                </a:solidFill>
                <a:latin typeface="Arial"/>
                <a:cs typeface="Arial"/>
              </a:rPr>
              <a:t>cesty.</a:t>
            </a:r>
            <a:r>
              <a:rPr sz="2400" spc="-8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484B49"/>
                </a:solidFill>
                <a:latin typeface="Arial"/>
                <a:cs typeface="Arial"/>
              </a:rPr>
              <a:t>Realizací</a:t>
            </a:r>
            <a:r>
              <a:rPr sz="2400" spc="-32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55" dirty="0" err="1">
                <a:solidFill>
                  <a:srgbClr val="484B49"/>
                </a:solidFill>
                <a:latin typeface="Arial"/>
                <a:cs typeface="Arial"/>
              </a:rPr>
              <a:t>vzniká</a:t>
            </a:r>
            <a:r>
              <a:rPr sz="2400" spc="1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-50" dirty="0" err="1" smtClean="0">
                <a:solidFill>
                  <a:srgbClr val="484B49"/>
                </a:solidFill>
                <a:latin typeface="Arial"/>
                <a:cs typeface="Arial"/>
              </a:rPr>
              <a:t>výz</a:t>
            </a:r>
            <a:r>
              <a:rPr sz="2400" spc="135" dirty="0" err="1" smtClean="0">
                <a:solidFill>
                  <a:srgbClr val="2B2F2D"/>
                </a:solidFill>
                <a:latin typeface="Arial"/>
                <a:cs typeface="Arial"/>
              </a:rPr>
              <a:t>n</a:t>
            </a:r>
            <a:r>
              <a:rPr sz="2400" spc="135" dirty="0" err="1" smtClean="0">
                <a:solidFill>
                  <a:srgbClr val="484B49"/>
                </a:solidFill>
                <a:latin typeface="Arial"/>
                <a:cs typeface="Arial"/>
              </a:rPr>
              <a:t>amný</a:t>
            </a:r>
            <a:r>
              <a:rPr sz="2400" spc="8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10" dirty="0" err="1" smtClean="0">
                <a:solidFill>
                  <a:srgbClr val="484B49"/>
                </a:solidFill>
                <a:latin typeface="Arial"/>
                <a:cs typeface="Arial"/>
              </a:rPr>
              <a:t>krajin­</a:t>
            </a:r>
            <a:r>
              <a:rPr sz="2400" spc="35" dirty="0" err="1" smtClean="0">
                <a:solidFill>
                  <a:srgbClr val="484B49"/>
                </a:solidFill>
                <a:latin typeface="Arial"/>
                <a:cs typeface="Arial"/>
              </a:rPr>
              <a:t>ný</a:t>
            </a:r>
            <a:r>
              <a:rPr sz="2400" spc="3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84B49"/>
                </a:solidFill>
                <a:latin typeface="Arial"/>
                <a:cs typeface="Arial"/>
              </a:rPr>
              <a:t>cele</a:t>
            </a:r>
            <a:r>
              <a:rPr sz="2400" spc="75" dirty="0">
                <a:solidFill>
                  <a:srgbClr val="2B2F2D"/>
                </a:solidFill>
                <a:latin typeface="Arial"/>
                <a:cs typeface="Arial"/>
              </a:rPr>
              <a:t>k </a:t>
            </a:r>
            <a:r>
              <a:rPr sz="2400" spc="-75" dirty="0">
                <a:solidFill>
                  <a:srgbClr val="484B49"/>
                </a:solidFill>
                <a:latin typeface="Arial"/>
                <a:cs typeface="Arial"/>
              </a:rPr>
              <a:t>s </a:t>
            </a:r>
            <a:r>
              <a:rPr sz="2400" spc="65" dirty="0">
                <a:solidFill>
                  <a:srgbClr val="484B49"/>
                </a:solidFill>
                <a:latin typeface="Arial"/>
                <a:cs typeface="Arial"/>
              </a:rPr>
              <a:t>ekologicky </a:t>
            </a:r>
            <a:r>
              <a:rPr sz="2400" spc="100" dirty="0">
                <a:solidFill>
                  <a:srgbClr val="484B49"/>
                </a:solidFill>
                <a:latin typeface="Arial"/>
                <a:cs typeface="Arial"/>
              </a:rPr>
              <a:t>kvalitní </a:t>
            </a:r>
            <a:r>
              <a:rPr sz="2400" spc="85" dirty="0">
                <a:solidFill>
                  <a:srgbClr val="484B49"/>
                </a:solidFill>
                <a:latin typeface="Arial"/>
                <a:cs typeface="Arial"/>
              </a:rPr>
              <a:t>nádrží, </a:t>
            </a:r>
            <a:r>
              <a:rPr sz="2400" spc="95" dirty="0">
                <a:solidFill>
                  <a:srgbClr val="484B49"/>
                </a:solidFill>
                <a:latin typeface="Arial"/>
                <a:cs typeface="Arial"/>
              </a:rPr>
              <a:t>vytváří </a:t>
            </a:r>
            <a:r>
              <a:rPr sz="2400" spc="-65" dirty="0">
                <a:solidFill>
                  <a:srgbClr val="484B49"/>
                </a:solidFill>
                <a:latin typeface="Arial"/>
                <a:cs typeface="Arial"/>
              </a:rPr>
              <a:t>se </a:t>
            </a:r>
            <a:r>
              <a:rPr sz="2400" spc="140" dirty="0">
                <a:solidFill>
                  <a:srgbClr val="484B49"/>
                </a:solidFill>
                <a:latin typeface="Arial"/>
                <a:cs typeface="Arial"/>
              </a:rPr>
              <a:t>ho</a:t>
            </a:r>
            <a:r>
              <a:rPr sz="2400" spc="140" dirty="0">
                <a:solidFill>
                  <a:srgbClr val="2B2F2D"/>
                </a:solidFill>
                <a:latin typeface="Arial"/>
                <a:cs typeface="Arial"/>
              </a:rPr>
              <a:t>d</a:t>
            </a:r>
            <a:r>
              <a:rPr sz="2400" spc="140" dirty="0">
                <a:solidFill>
                  <a:srgbClr val="484B49"/>
                </a:solidFill>
                <a:latin typeface="Arial"/>
                <a:cs typeface="Arial"/>
              </a:rPr>
              <a:t>not</a:t>
            </a:r>
            <a:r>
              <a:rPr sz="2400" spc="140" dirty="0">
                <a:solidFill>
                  <a:srgbClr val="2B2F2D"/>
                </a:solidFill>
                <a:latin typeface="Arial"/>
                <a:cs typeface="Arial"/>
              </a:rPr>
              <a:t>n</a:t>
            </a:r>
            <a:r>
              <a:rPr sz="2400" spc="140" dirty="0">
                <a:solidFill>
                  <a:srgbClr val="484B49"/>
                </a:solidFill>
                <a:latin typeface="Arial"/>
                <a:cs typeface="Arial"/>
              </a:rPr>
              <a:t>á </a:t>
            </a:r>
            <a:r>
              <a:rPr sz="2400" spc="125" dirty="0">
                <a:solidFill>
                  <a:srgbClr val="484B49"/>
                </a:solidFill>
                <a:latin typeface="Arial"/>
                <a:cs typeface="Arial"/>
              </a:rPr>
              <a:t>mokřadní </a:t>
            </a:r>
            <a:r>
              <a:rPr sz="2400" spc="114" dirty="0">
                <a:solidFill>
                  <a:srgbClr val="2B2F2D"/>
                </a:solidFill>
                <a:latin typeface="Arial"/>
                <a:cs typeface="Arial"/>
              </a:rPr>
              <a:t>l</a:t>
            </a:r>
            <a:r>
              <a:rPr sz="2400" spc="114" dirty="0">
                <a:solidFill>
                  <a:srgbClr val="484B49"/>
                </a:solidFill>
                <a:latin typeface="Arial"/>
                <a:cs typeface="Arial"/>
              </a:rPr>
              <a:t>oka</a:t>
            </a:r>
            <a:r>
              <a:rPr sz="2400" spc="114" dirty="0">
                <a:solidFill>
                  <a:srgbClr val="2B2F2D"/>
                </a:solidFill>
                <a:latin typeface="Arial"/>
                <a:cs typeface="Arial"/>
              </a:rPr>
              <a:t>l</a:t>
            </a:r>
            <a:r>
              <a:rPr sz="2400" spc="114" dirty="0">
                <a:solidFill>
                  <a:srgbClr val="484B49"/>
                </a:solidFill>
                <a:latin typeface="Arial"/>
                <a:cs typeface="Arial"/>
              </a:rPr>
              <a:t>ita </a:t>
            </a:r>
            <a:r>
              <a:rPr sz="2400" spc="-75" dirty="0">
                <a:solidFill>
                  <a:srgbClr val="484B49"/>
                </a:solidFill>
                <a:latin typeface="Arial"/>
                <a:cs typeface="Arial"/>
              </a:rPr>
              <a:t>s </a:t>
            </a:r>
            <a:r>
              <a:rPr sz="2400" spc="114" dirty="0">
                <a:solidFill>
                  <a:srgbClr val="484B49"/>
                </a:solidFill>
                <a:latin typeface="Arial"/>
                <a:cs typeface="Arial"/>
              </a:rPr>
              <a:t>rete</a:t>
            </a:r>
            <a:r>
              <a:rPr sz="2400" spc="114" dirty="0">
                <a:solidFill>
                  <a:srgbClr val="2B2F2D"/>
                </a:solidFill>
                <a:latin typeface="Arial"/>
                <a:cs typeface="Arial"/>
              </a:rPr>
              <a:t>n</a:t>
            </a:r>
            <a:r>
              <a:rPr sz="2400" spc="114" dirty="0">
                <a:solidFill>
                  <a:srgbClr val="484B49"/>
                </a:solidFill>
                <a:latin typeface="Arial"/>
                <a:cs typeface="Arial"/>
              </a:rPr>
              <a:t>ční </a:t>
            </a:r>
            <a:r>
              <a:rPr sz="2400" spc="120" dirty="0">
                <a:solidFill>
                  <a:srgbClr val="484B49"/>
                </a:solidFill>
                <a:latin typeface="Arial"/>
                <a:cs typeface="Arial"/>
              </a:rPr>
              <a:t>schopnost</a:t>
            </a:r>
            <a:r>
              <a:rPr sz="2400" spc="120" dirty="0">
                <a:solidFill>
                  <a:srgbClr val="2B2F2D"/>
                </a:solidFill>
                <a:latin typeface="Arial"/>
                <a:cs typeface="Arial"/>
              </a:rPr>
              <a:t>í </a:t>
            </a:r>
            <a:r>
              <a:rPr sz="2400" spc="30" dirty="0">
                <a:solidFill>
                  <a:srgbClr val="484B49"/>
                </a:solidFill>
                <a:latin typeface="Arial"/>
                <a:cs typeface="Arial"/>
              </a:rPr>
              <a:t>zadržet </a:t>
            </a:r>
            <a:r>
              <a:rPr sz="2400" spc="20" dirty="0">
                <a:solidFill>
                  <a:srgbClr val="484B49"/>
                </a:solidFill>
                <a:latin typeface="Arial"/>
                <a:cs typeface="Arial"/>
              </a:rPr>
              <a:t>přívalové </a:t>
            </a:r>
            <a:r>
              <a:rPr sz="2400" spc="80" dirty="0">
                <a:solidFill>
                  <a:srgbClr val="484B49"/>
                </a:solidFill>
                <a:latin typeface="Arial"/>
                <a:cs typeface="Arial"/>
              </a:rPr>
              <a:t>vody. </a:t>
            </a:r>
            <a:r>
              <a:rPr sz="2400" spc="-5" dirty="0" err="1" smtClean="0">
                <a:solidFill>
                  <a:srgbClr val="484B49"/>
                </a:solidFill>
                <a:latin typeface="Arial"/>
                <a:cs typeface="Arial"/>
              </a:rPr>
              <a:t>Re­</a:t>
            </a:r>
            <a:r>
              <a:rPr sz="2400" spc="75" dirty="0" err="1" smtClean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sz="2400" spc="75" dirty="0" err="1" smtClean="0">
                <a:solidFill>
                  <a:srgbClr val="2B2F2D"/>
                </a:solidFill>
                <a:latin typeface="Arial"/>
                <a:cs typeface="Arial"/>
              </a:rPr>
              <a:t>l</a:t>
            </a:r>
            <a:r>
              <a:rPr sz="2400" spc="75" dirty="0" err="1" smtClean="0">
                <a:solidFill>
                  <a:srgbClr val="484B49"/>
                </a:solidFill>
                <a:latin typeface="Arial"/>
                <a:cs typeface="Arial"/>
              </a:rPr>
              <a:t>izované</a:t>
            </a:r>
            <a:r>
              <a:rPr sz="2400" spc="7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84B49"/>
                </a:solidFill>
                <a:latin typeface="Arial"/>
                <a:cs typeface="Arial"/>
              </a:rPr>
              <a:t>objíz</a:t>
            </a:r>
            <a:r>
              <a:rPr sz="2400" spc="80" dirty="0">
                <a:solidFill>
                  <a:srgbClr val="2B2F2D"/>
                </a:solidFill>
                <a:latin typeface="Arial"/>
                <a:cs typeface="Arial"/>
              </a:rPr>
              <a:t>d</a:t>
            </a:r>
            <a:r>
              <a:rPr sz="2400" spc="80" dirty="0">
                <a:solidFill>
                  <a:srgbClr val="484B49"/>
                </a:solidFill>
                <a:latin typeface="Arial"/>
                <a:cs typeface="Arial"/>
              </a:rPr>
              <a:t>né </a:t>
            </a:r>
            <a:r>
              <a:rPr sz="2400" spc="110" dirty="0" err="1">
                <a:solidFill>
                  <a:srgbClr val="484B49"/>
                </a:solidFill>
                <a:latin typeface="Arial"/>
                <a:cs typeface="Arial"/>
              </a:rPr>
              <a:t>komunikace</a:t>
            </a:r>
            <a:r>
              <a:rPr sz="2400" spc="11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35" dirty="0" err="1" smtClean="0">
                <a:solidFill>
                  <a:srgbClr val="484B49"/>
                </a:solidFill>
                <a:latin typeface="Arial"/>
                <a:cs typeface="Arial"/>
              </a:rPr>
              <a:t>umožňuj</a:t>
            </a:r>
            <a:r>
              <a:rPr sz="2400" spc="135" dirty="0" err="1" smtClean="0">
                <a:solidFill>
                  <a:srgbClr val="2B2F2D"/>
                </a:solidFill>
                <a:latin typeface="Arial"/>
                <a:cs typeface="Arial"/>
              </a:rPr>
              <a:t>í</a:t>
            </a:r>
            <a:r>
              <a:rPr lang="cs-CZ" sz="2400" spc="135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35" dirty="0" err="1" smtClean="0">
                <a:solidFill>
                  <a:srgbClr val="484B49"/>
                </a:solidFill>
                <a:latin typeface="Arial"/>
                <a:cs typeface="Arial"/>
              </a:rPr>
              <a:t>z</a:t>
            </a:r>
            <a:r>
              <a:rPr sz="2400" spc="135" dirty="0" err="1" smtClean="0">
                <a:solidFill>
                  <a:srgbClr val="2B2F2D"/>
                </a:solidFill>
                <a:latin typeface="Arial"/>
                <a:cs typeface="Arial"/>
              </a:rPr>
              <a:t>p</a:t>
            </a:r>
            <a:r>
              <a:rPr sz="2400" spc="135" dirty="0" err="1" smtClean="0">
                <a:solidFill>
                  <a:srgbClr val="484B49"/>
                </a:solidFill>
                <a:latin typeface="Arial"/>
                <a:cs typeface="Arial"/>
              </a:rPr>
              <a:t>řístupně</a:t>
            </a:r>
            <a:r>
              <a:rPr sz="2400" spc="185" dirty="0" err="1" smtClean="0">
                <a:solidFill>
                  <a:srgbClr val="2B2F2D"/>
                </a:solidFill>
                <a:latin typeface="Arial"/>
                <a:cs typeface="Arial"/>
              </a:rPr>
              <a:t>n</a:t>
            </a:r>
            <a:r>
              <a:rPr sz="2400" spc="185" dirty="0" err="1" smtClean="0">
                <a:solidFill>
                  <a:srgbClr val="484B49"/>
                </a:solidFill>
                <a:latin typeface="Arial"/>
                <a:cs typeface="Arial"/>
              </a:rPr>
              <a:t>í</a:t>
            </a:r>
            <a:r>
              <a:rPr sz="2400" spc="18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80" dirty="0" err="1" smtClean="0">
                <a:solidFill>
                  <a:srgbClr val="484B49"/>
                </a:solidFill>
                <a:latin typeface="Arial"/>
                <a:cs typeface="Arial"/>
              </a:rPr>
              <a:t>pozemk</a:t>
            </a:r>
            <a:r>
              <a:rPr lang="cs-CZ" sz="2400" spc="80" dirty="0" smtClean="0">
                <a:solidFill>
                  <a:srgbClr val="484B49"/>
                </a:solidFill>
                <a:latin typeface="Arial"/>
                <a:cs typeface="Arial"/>
              </a:rPr>
              <a:t>ů</a:t>
            </a:r>
            <a:r>
              <a:rPr sz="2400" spc="80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484B49"/>
                </a:solidFill>
                <a:latin typeface="Arial"/>
                <a:cs typeface="Arial"/>
              </a:rPr>
              <a:t>a </a:t>
            </a:r>
            <a:r>
              <a:rPr sz="2400" spc="105" dirty="0">
                <a:solidFill>
                  <a:srgbClr val="484B49"/>
                </a:solidFill>
                <a:latin typeface="Arial"/>
                <a:cs typeface="Arial"/>
              </a:rPr>
              <a:t>průchodnost </a:t>
            </a:r>
            <a:r>
              <a:rPr sz="2400" spc="85" dirty="0">
                <a:solidFill>
                  <a:srgbClr val="484B49"/>
                </a:solidFill>
                <a:latin typeface="Arial"/>
                <a:cs typeface="Arial"/>
              </a:rPr>
              <a:t>kraji</a:t>
            </a:r>
            <a:r>
              <a:rPr sz="2400" spc="85" dirty="0">
                <a:solidFill>
                  <a:srgbClr val="2B2F2D"/>
                </a:solidFill>
                <a:latin typeface="Arial"/>
                <a:cs typeface="Arial"/>
              </a:rPr>
              <a:t>n</a:t>
            </a:r>
            <a:r>
              <a:rPr sz="2400" spc="85" dirty="0">
                <a:solidFill>
                  <a:srgbClr val="484B49"/>
                </a:solidFill>
                <a:latin typeface="Arial"/>
                <a:cs typeface="Arial"/>
              </a:rPr>
              <a:t>y. Vybudovaným </a:t>
            </a:r>
            <a:r>
              <a:rPr sz="2400" spc="114" dirty="0">
                <a:solidFill>
                  <a:srgbClr val="484B49"/>
                </a:solidFill>
                <a:latin typeface="Arial"/>
                <a:cs typeface="Arial"/>
              </a:rPr>
              <a:t>lokálním</a:t>
            </a:r>
            <a:r>
              <a:rPr sz="2400" spc="-2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484B49"/>
                </a:solidFill>
                <a:latin typeface="Arial"/>
                <a:cs typeface="Arial"/>
              </a:rPr>
              <a:t>bioce</a:t>
            </a:r>
            <a:r>
              <a:rPr sz="2400" spc="110" dirty="0">
                <a:solidFill>
                  <a:srgbClr val="2B2F2D"/>
                </a:solidFill>
                <a:latin typeface="Arial"/>
                <a:cs typeface="Arial"/>
              </a:rPr>
              <a:t>n</a:t>
            </a:r>
            <a:r>
              <a:rPr sz="2400" spc="110" dirty="0">
                <a:solidFill>
                  <a:srgbClr val="484B49"/>
                </a:solidFill>
                <a:latin typeface="Arial"/>
                <a:cs typeface="Arial"/>
              </a:rPr>
              <a:t>trem,  </a:t>
            </a:r>
            <a:r>
              <a:rPr sz="2400" spc="55" dirty="0" err="1" smtClean="0">
                <a:solidFill>
                  <a:srgbClr val="484B49"/>
                </a:solidFill>
                <a:latin typeface="Arial"/>
                <a:cs typeface="Arial"/>
              </a:rPr>
              <a:t>biokor</a:t>
            </a:r>
            <a:r>
              <a:rPr sz="2400" spc="120" dirty="0" err="1" smtClean="0">
                <a:solidFill>
                  <a:srgbClr val="2B2F2D"/>
                </a:solidFill>
                <a:latin typeface="Arial"/>
                <a:cs typeface="Arial"/>
              </a:rPr>
              <a:t>i</a:t>
            </a:r>
            <a:r>
              <a:rPr sz="2400" spc="120" dirty="0" err="1" smtClean="0">
                <a:solidFill>
                  <a:srgbClr val="484B49"/>
                </a:solidFill>
                <a:latin typeface="Arial"/>
                <a:cs typeface="Arial"/>
              </a:rPr>
              <a:t>do</a:t>
            </a:r>
            <a:r>
              <a:rPr sz="2400" spc="120" dirty="0" err="1" smtClean="0">
                <a:solidFill>
                  <a:srgbClr val="2B2F2D"/>
                </a:solidFill>
                <a:latin typeface="Arial"/>
                <a:cs typeface="Arial"/>
              </a:rPr>
              <a:t>r</a:t>
            </a:r>
            <a:r>
              <a:rPr sz="2400" spc="120" dirty="0" err="1" smtClean="0">
                <a:solidFill>
                  <a:srgbClr val="484B49"/>
                </a:solidFill>
                <a:latin typeface="Arial"/>
                <a:cs typeface="Arial"/>
              </a:rPr>
              <a:t>em</a:t>
            </a:r>
            <a:r>
              <a:rPr sz="2400" spc="2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sz="2400" spc="5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484B49"/>
                </a:solidFill>
                <a:latin typeface="Arial"/>
                <a:cs typeface="Arial"/>
              </a:rPr>
              <a:t>interakčními</a:t>
            </a:r>
            <a:r>
              <a:rPr sz="2400" spc="-1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84B49"/>
                </a:solidFill>
                <a:latin typeface="Arial"/>
                <a:cs typeface="Arial"/>
              </a:rPr>
              <a:t>prvky</a:t>
            </a:r>
            <a:r>
              <a:rPr sz="2400" spc="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84B49"/>
                </a:solidFill>
                <a:latin typeface="Arial"/>
                <a:cs typeface="Arial"/>
              </a:rPr>
              <a:t>došlo</a:t>
            </a:r>
            <a:r>
              <a:rPr sz="2400" spc="2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484B49"/>
                </a:solidFill>
                <a:latin typeface="Arial"/>
                <a:cs typeface="Arial"/>
              </a:rPr>
              <a:t>ke</a:t>
            </a:r>
            <a:r>
              <a:rPr sz="2400" spc="-8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484B49"/>
                </a:solidFill>
                <a:latin typeface="Arial"/>
                <a:cs typeface="Arial"/>
              </a:rPr>
              <a:t>vzniku</a:t>
            </a:r>
            <a:r>
              <a:rPr sz="2400" spc="2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84B49"/>
                </a:solidFill>
                <a:latin typeface="Arial"/>
                <a:cs typeface="Arial"/>
              </a:rPr>
              <a:t>ekologicky</a:t>
            </a:r>
            <a:r>
              <a:rPr sz="2400" spc="-1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484B49"/>
                </a:solidFill>
                <a:latin typeface="Arial"/>
                <a:cs typeface="Arial"/>
              </a:rPr>
              <a:t>stabi</a:t>
            </a:r>
            <a:r>
              <a:rPr sz="2400" spc="125" dirty="0">
                <a:solidFill>
                  <a:srgbClr val="2B2F2D"/>
                </a:solidFill>
                <a:latin typeface="Arial"/>
                <a:cs typeface="Arial"/>
              </a:rPr>
              <a:t>l</a:t>
            </a:r>
            <a:r>
              <a:rPr sz="2400" spc="125" dirty="0">
                <a:solidFill>
                  <a:srgbClr val="484B49"/>
                </a:solidFill>
                <a:latin typeface="Arial"/>
                <a:cs typeface="Arial"/>
              </a:rPr>
              <a:t>ní</a:t>
            </a:r>
            <a:r>
              <a:rPr sz="2400" spc="-9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484B49"/>
                </a:solidFill>
                <a:latin typeface="Arial"/>
                <a:cs typeface="Arial"/>
              </a:rPr>
              <a:t>plochy</a:t>
            </a:r>
            <a:r>
              <a:rPr sz="2400" spc="10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sz="2400" spc="5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84B49"/>
                </a:solidFill>
                <a:latin typeface="Arial"/>
                <a:cs typeface="Arial"/>
              </a:rPr>
              <a:t>k</a:t>
            </a:r>
            <a:r>
              <a:rPr sz="2400" spc="-13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484B49"/>
                </a:solidFill>
                <a:latin typeface="Arial"/>
                <a:cs typeface="Arial"/>
              </a:rPr>
              <a:t>výrazné</a:t>
            </a:r>
            <a:r>
              <a:rPr sz="2400" spc="16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84B49"/>
                </a:solidFill>
                <a:latin typeface="Arial"/>
                <a:cs typeface="Arial"/>
              </a:rPr>
              <a:t>změně</a:t>
            </a:r>
            <a:r>
              <a:rPr sz="2400" spc="290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484B49"/>
                </a:solidFill>
                <a:latin typeface="Arial"/>
                <a:cs typeface="Arial"/>
              </a:rPr>
              <a:t>podmínek</a:t>
            </a:r>
            <a:r>
              <a:rPr sz="2400" spc="12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84B49"/>
                </a:solidFill>
                <a:latin typeface="Arial"/>
                <a:cs typeface="Arial"/>
              </a:rPr>
              <a:t>pro</a:t>
            </a:r>
            <a:r>
              <a:rPr sz="2400" spc="14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2B2F2D"/>
                </a:solidFill>
                <a:latin typeface="Arial"/>
                <a:cs typeface="Arial"/>
              </a:rPr>
              <a:t>r</a:t>
            </a:r>
            <a:r>
              <a:rPr sz="2400" spc="105" dirty="0">
                <a:solidFill>
                  <a:srgbClr val="484B49"/>
                </a:solidFill>
                <a:latin typeface="Arial"/>
                <a:cs typeface="Arial"/>
              </a:rPr>
              <a:t>os</a:t>
            </a:r>
            <a:r>
              <a:rPr sz="2400" spc="105" dirty="0">
                <a:solidFill>
                  <a:srgbClr val="2B2F2D"/>
                </a:solidFill>
                <a:latin typeface="Arial"/>
                <a:cs typeface="Arial"/>
              </a:rPr>
              <a:t>t</a:t>
            </a:r>
            <a:r>
              <a:rPr sz="2400" spc="105" dirty="0">
                <a:solidFill>
                  <a:srgbClr val="484B49"/>
                </a:solidFill>
                <a:latin typeface="Arial"/>
                <a:cs typeface="Arial"/>
              </a:rPr>
              <a:t>linná</a:t>
            </a:r>
            <a:r>
              <a:rPr sz="2400" spc="-5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84B49"/>
                </a:solidFill>
                <a:latin typeface="Arial"/>
                <a:cs typeface="Arial"/>
              </a:rPr>
              <a:t>a</a:t>
            </a:r>
            <a:r>
              <a:rPr sz="2400" spc="-15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10" dirty="0" err="1" smtClean="0">
                <a:solidFill>
                  <a:srgbClr val="484B49"/>
                </a:solidFill>
                <a:latin typeface="Arial"/>
                <a:cs typeface="Arial"/>
              </a:rPr>
              <a:t>ži­</a:t>
            </a:r>
            <a:r>
              <a:rPr sz="2400" spc="25" dirty="0" err="1" smtClean="0">
                <a:solidFill>
                  <a:srgbClr val="484B49"/>
                </a:solidFill>
                <a:latin typeface="Arial"/>
                <a:cs typeface="Arial"/>
              </a:rPr>
              <a:t>voč</a:t>
            </a:r>
            <a:r>
              <a:rPr sz="2400" spc="-585" dirty="0" smtClean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484B49"/>
                </a:solidFill>
                <a:latin typeface="Arial"/>
                <a:cs typeface="Arial"/>
              </a:rPr>
              <a:t>išná </a:t>
            </a:r>
            <a:r>
              <a:rPr sz="2400" spc="80" dirty="0">
                <a:solidFill>
                  <a:srgbClr val="484B49"/>
                </a:solidFill>
                <a:latin typeface="Arial"/>
                <a:cs typeface="Arial"/>
              </a:rPr>
              <a:t>společenstva.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7547"/>
            <a:ext cx="19877928" cy="134194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85578" y="483096"/>
            <a:ext cx="11121390" cy="602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b="1" spc="70" dirty="0">
                <a:solidFill>
                  <a:srgbClr val="4FAEED"/>
                </a:solidFill>
                <a:latin typeface="Arial"/>
                <a:cs typeface="Arial"/>
              </a:rPr>
              <a:t>RETENČNÍ </a:t>
            </a:r>
            <a:r>
              <a:rPr sz="3900" b="1" spc="95" dirty="0">
                <a:solidFill>
                  <a:srgbClr val="4FAEED"/>
                </a:solidFill>
                <a:latin typeface="Arial"/>
                <a:cs typeface="Arial"/>
              </a:rPr>
              <a:t>NÁDR </a:t>
            </a:r>
            <a:r>
              <a:rPr sz="3900" b="1" spc="45" dirty="0">
                <a:solidFill>
                  <a:srgbClr val="4FAEED"/>
                </a:solidFill>
                <a:latin typeface="Arial"/>
                <a:cs typeface="Arial"/>
              </a:rPr>
              <a:t>Ž </a:t>
            </a:r>
            <a:r>
              <a:rPr sz="3900" b="1" spc="-80" dirty="0">
                <a:solidFill>
                  <a:srgbClr val="4FAEED"/>
                </a:solidFill>
                <a:latin typeface="Arial"/>
                <a:cs typeface="Arial"/>
              </a:rPr>
              <a:t>A </a:t>
            </a:r>
            <a:r>
              <a:rPr sz="3900" b="1" spc="80" dirty="0">
                <a:solidFill>
                  <a:srgbClr val="4FAEED"/>
                </a:solidFill>
                <a:latin typeface="Arial"/>
                <a:cs typeface="Arial"/>
              </a:rPr>
              <a:t>SUCHÝ </a:t>
            </a:r>
            <a:r>
              <a:rPr sz="3900" b="1" spc="85" dirty="0">
                <a:solidFill>
                  <a:srgbClr val="4FAEED"/>
                </a:solidFill>
                <a:latin typeface="Arial"/>
                <a:cs typeface="Arial"/>
              </a:rPr>
              <a:t>POLDR</a:t>
            </a:r>
            <a:r>
              <a:rPr sz="3900" b="1" spc="-420" dirty="0">
                <a:solidFill>
                  <a:srgbClr val="4FAEED"/>
                </a:solidFill>
                <a:latin typeface="Arial"/>
                <a:cs typeface="Arial"/>
              </a:rPr>
              <a:t> </a:t>
            </a:r>
            <a:r>
              <a:rPr sz="3900" b="1" spc="130" dirty="0">
                <a:solidFill>
                  <a:srgbClr val="4FAEED"/>
                </a:solidFill>
                <a:latin typeface="Arial"/>
                <a:cs typeface="Arial"/>
              </a:rPr>
              <a:t>LUBNÍK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8638" y="15005391"/>
            <a:ext cx="18035270" cy="4714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" algn="just">
              <a:lnSpc>
                <a:spcPts val="2960"/>
              </a:lnSpc>
            </a:pPr>
            <a:r>
              <a:rPr sz="2650" b="1" spc="185" dirty="0">
                <a:solidFill>
                  <a:srgbClr val="181C1A"/>
                </a:solidFill>
                <a:latin typeface="Arial"/>
                <a:cs typeface="Arial"/>
              </a:rPr>
              <a:t>1.</a:t>
            </a:r>
            <a:r>
              <a:rPr sz="2650" b="1" spc="-265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650" b="1" spc="95" dirty="0">
                <a:solidFill>
                  <a:srgbClr val="181C1A"/>
                </a:solidFill>
                <a:latin typeface="Arial"/>
                <a:cs typeface="Arial"/>
              </a:rPr>
              <a:t>místo</a:t>
            </a:r>
            <a:r>
              <a:rPr sz="2650" b="1" spc="-155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650" b="1" spc="25" dirty="0">
                <a:solidFill>
                  <a:srgbClr val="181C1A"/>
                </a:solidFill>
                <a:latin typeface="Arial"/>
                <a:cs typeface="Arial"/>
              </a:rPr>
              <a:t>v</a:t>
            </a:r>
            <a:r>
              <a:rPr sz="2650" b="1" spc="95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650" b="1" spc="90" dirty="0">
                <a:solidFill>
                  <a:srgbClr val="181C1A"/>
                </a:solidFill>
                <a:latin typeface="Arial"/>
                <a:cs typeface="Arial"/>
              </a:rPr>
              <a:t>kategoriiVodohospodářská</a:t>
            </a:r>
            <a:r>
              <a:rPr sz="2650" b="1" spc="-65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650" b="1" spc="150" dirty="0">
                <a:solidFill>
                  <a:srgbClr val="181C1A"/>
                </a:solidFill>
                <a:latin typeface="Arial"/>
                <a:cs typeface="Arial"/>
              </a:rPr>
              <a:t>opatření</a:t>
            </a:r>
            <a:endParaRPr sz="2650" dirty="0">
              <a:latin typeface="Arial"/>
              <a:cs typeface="Arial"/>
            </a:endParaRPr>
          </a:p>
          <a:p>
            <a:pPr marL="5339715">
              <a:lnSpc>
                <a:spcPts val="750"/>
              </a:lnSpc>
            </a:pPr>
            <a:r>
              <a:rPr sz="1100" spc="200" dirty="0">
                <a:solidFill>
                  <a:srgbClr val="414242"/>
                </a:solidFill>
                <a:latin typeface="Times New Roman"/>
                <a:cs typeface="Times New Roman"/>
              </a:rPr>
              <a:t>,-</a:t>
            </a:r>
            <a:endParaRPr sz="1100" dirty="0">
              <a:latin typeface="Times New Roman"/>
              <a:cs typeface="Times New Roman"/>
            </a:endParaRPr>
          </a:p>
          <a:p>
            <a:pPr marL="62865" algn="just">
              <a:lnSpc>
                <a:spcPts val="2835"/>
              </a:lnSpc>
            </a:pPr>
            <a:r>
              <a:rPr sz="2650" b="1" spc="40" dirty="0">
                <a:solidFill>
                  <a:srgbClr val="181C1A"/>
                </a:solidFill>
                <a:latin typeface="Arial"/>
                <a:cs typeface="Arial"/>
              </a:rPr>
              <a:t>Ročník</a:t>
            </a:r>
            <a:r>
              <a:rPr sz="2650" b="1" spc="-110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650" b="1" spc="175" dirty="0">
                <a:solidFill>
                  <a:srgbClr val="181C1A"/>
                </a:solidFill>
                <a:latin typeface="Arial"/>
                <a:cs typeface="Arial"/>
              </a:rPr>
              <a:t>2007</a:t>
            </a:r>
            <a:r>
              <a:rPr sz="2650" b="1" spc="175" dirty="0">
                <a:solidFill>
                  <a:srgbClr val="414242"/>
                </a:solidFill>
                <a:latin typeface="Arial"/>
                <a:cs typeface="Arial"/>
              </a:rPr>
              <a:t>,</a:t>
            </a:r>
            <a:r>
              <a:rPr sz="2650" b="1" spc="-4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650" b="1" spc="65" dirty="0">
                <a:solidFill>
                  <a:srgbClr val="181C1A"/>
                </a:solidFill>
                <a:latin typeface="Arial"/>
                <a:cs typeface="Arial"/>
              </a:rPr>
              <a:t>Pozemkový</a:t>
            </a:r>
            <a:r>
              <a:rPr sz="2650" b="1" spc="80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650" b="1" spc="95" dirty="0">
                <a:solidFill>
                  <a:srgbClr val="181C1A"/>
                </a:solidFill>
                <a:latin typeface="Arial"/>
                <a:cs typeface="Arial"/>
              </a:rPr>
              <a:t>úřad</a:t>
            </a:r>
            <a:r>
              <a:rPr sz="2650" b="1" spc="15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650" b="1" spc="114" dirty="0">
                <a:solidFill>
                  <a:srgbClr val="181C1A"/>
                </a:solidFill>
                <a:latin typeface="Arial"/>
                <a:cs typeface="Arial"/>
              </a:rPr>
              <a:t>Ustí</a:t>
            </a:r>
            <a:r>
              <a:rPr sz="2650" b="1" spc="-175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650" b="1" spc="120" dirty="0">
                <a:solidFill>
                  <a:srgbClr val="181C1A"/>
                </a:solidFill>
                <a:latin typeface="Arial"/>
                <a:cs typeface="Arial"/>
              </a:rPr>
              <a:t>nad</a:t>
            </a:r>
            <a:r>
              <a:rPr sz="2650" b="1" spc="-80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650" b="1" spc="85" dirty="0">
                <a:solidFill>
                  <a:srgbClr val="181C1A"/>
                </a:solidFill>
                <a:latin typeface="Arial"/>
                <a:cs typeface="Arial"/>
              </a:rPr>
              <a:t>Orlicí</a:t>
            </a:r>
            <a:endParaRPr sz="2650" dirty="0">
              <a:latin typeface="Arial"/>
              <a:cs typeface="Arial"/>
            </a:endParaRPr>
          </a:p>
          <a:p>
            <a:pPr marL="12700" marR="5080" indent="24765" algn="just">
              <a:lnSpc>
                <a:spcPct val="120700"/>
              </a:lnSpc>
              <a:spcBef>
                <a:spcPts val="1655"/>
              </a:spcBef>
            </a:pPr>
            <a:r>
              <a:rPr sz="2450" spc="50" dirty="0">
                <a:solidFill>
                  <a:srgbClr val="414242"/>
                </a:solidFill>
                <a:latin typeface="Arial"/>
                <a:cs typeface="Arial"/>
              </a:rPr>
              <a:t>Návrh</a:t>
            </a:r>
            <a:r>
              <a:rPr sz="2450" spc="16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414242"/>
                </a:solidFill>
                <a:latin typeface="Arial"/>
                <a:cs typeface="Arial"/>
              </a:rPr>
              <a:t>byl</a:t>
            </a:r>
            <a:r>
              <a:rPr sz="2450" spc="3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414242"/>
                </a:solidFill>
                <a:latin typeface="Arial"/>
                <a:cs typeface="Arial"/>
              </a:rPr>
              <a:t>řešen</a:t>
            </a:r>
            <a:r>
              <a:rPr sz="2450" spc="-24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414242"/>
                </a:solidFill>
                <a:latin typeface="Arial"/>
                <a:cs typeface="Arial"/>
              </a:rPr>
              <a:t>jak</a:t>
            </a:r>
            <a:r>
              <a:rPr sz="2450" spc="-31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14242"/>
                </a:solidFill>
                <a:latin typeface="Arial"/>
                <a:cs typeface="Arial"/>
              </a:rPr>
              <a:t>o</a:t>
            </a:r>
            <a:r>
              <a:rPr sz="2450" spc="-4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45" dirty="0" err="1">
                <a:solidFill>
                  <a:srgbClr val="414242"/>
                </a:solidFill>
                <a:latin typeface="Arial"/>
                <a:cs typeface="Arial"/>
              </a:rPr>
              <a:t>soustava</a:t>
            </a:r>
            <a:r>
              <a:rPr sz="2450" spc="1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30" dirty="0" err="1" smtClean="0">
                <a:solidFill>
                  <a:srgbClr val="414242"/>
                </a:solidFill>
                <a:latin typeface="Arial"/>
                <a:cs typeface="Arial"/>
              </a:rPr>
              <a:t>stave</a:t>
            </a:r>
            <a:r>
              <a:rPr sz="2450" spc="100" dirty="0" err="1" smtClean="0">
                <a:solidFill>
                  <a:srgbClr val="414242"/>
                </a:solidFill>
                <a:latin typeface="Arial"/>
                <a:cs typeface="Arial"/>
              </a:rPr>
              <a:t>bních</a:t>
            </a:r>
            <a:r>
              <a:rPr sz="2450" spc="-140" dirty="0" smtClean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14242"/>
                </a:solidFill>
                <a:latin typeface="Arial"/>
                <a:cs typeface="Arial"/>
              </a:rPr>
              <a:t>objektu</a:t>
            </a:r>
            <a:r>
              <a:rPr sz="2450" spc="-35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190" dirty="0">
                <a:solidFill>
                  <a:srgbClr val="414242"/>
                </a:solidFill>
                <a:latin typeface="Arial"/>
                <a:cs typeface="Arial"/>
              </a:rPr>
              <a:t>,z</a:t>
            </a:r>
            <a:r>
              <a:rPr sz="2450" spc="14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60" dirty="0">
                <a:solidFill>
                  <a:srgbClr val="414242"/>
                </a:solidFill>
                <a:latin typeface="Arial"/>
                <a:cs typeface="Arial"/>
              </a:rPr>
              <a:t>nichž</a:t>
            </a:r>
            <a:r>
              <a:rPr sz="2450" spc="14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414242"/>
                </a:solidFill>
                <a:latin typeface="Arial"/>
                <a:cs typeface="Arial"/>
              </a:rPr>
              <a:t>hlavní</a:t>
            </a:r>
            <a:r>
              <a:rPr sz="2450" spc="-32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414242"/>
                </a:solidFill>
                <a:latin typeface="Arial"/>
                <a:cs typeface="Arial"/>
              </a:rPr>
              <a:t>jsou</a:t>
            </a:r>
            <a:r>
              <a:rPr sz="2450" spc="25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414242"/>
                </a:solidFill>
                <a:latin typeface="Arial"/>
                <a:cs typeface="Arial"/>
              </a:rPr>
              <a:t>suchý</a:t>
            </a:r>
            <a:r>
              <a:rPr sz="2450" spc="-3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414242"/>
                </a:solidFill>
                <a:latin typeface="Arial"/>
                <a:cs typeface="Arial"/>
              </a:rPr>
              <a:t>poldr</a:t>
            </a:r>
            <a:r>
              <a:rPr sz="2450" spc="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-114" dirty="0">
                <a:solidFill>
                  <a:srgbClr val="414242"/>
                </a:solidFill>
                <a:latin typeface="Arial"/>
                <a:cs typeface="Arial"/>
              </a:rPr>
              <a:t>v</a:t>
            </a:r>
            <a:r>
              <a:rPr sz="2450" spc="19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130" dirty="0" err="1" smtClean="0">
                <a:solidFill>
                  <a:srgbClr val="414242"/>
                </a:solidFill>
                <a:latin typeface="Arial"/>
                <a:cs typeface="Arial"/>
              </a:rPr>
              <a:t>horní</a:t>
            </a:r>
            <a:r>
              <a:rPr lang="cs-CZ" sz="2450" spc="130" dirty="0" smtClean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130" dirty="0" err="1" smtClean="0">
                <a:solidFill>
                  <a:srgbClr val="414242"/>
                </a:solidFill>
                <a:latin typeface="Arial"/>
                <a:cs typeface="Arial"/>
              </a:rPr>
              <a:t>části</a:t>
            </a:r>
            <a:r>
              <a:rPr sz="2450" spc="220" dirty="0" smtClean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60" dirty="0">
                <a:solidFill>
                  <a:srgbClr val="414242"/>
                </a:solidFill>
                <a:latin typeface="Arial"/>
                <a:cs typeface="Arial"/>
              </a:rPr>
              <a:t>povodí</a:t>
            </a:r>
            <a:r>
              <a:rPr sz="2450" spc="-19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105" dirty="0">
                <a:solidFill>
                  <a:srgbClr val="414242"/>
                </a:solidFill>
                <a:latin typeface="Arial"/>
                <a:cs typeface="Arial"/>
              </a:rPr>
              <a:t>a</a:t>
            </a:r>
            <a:r>
              <a:rPr sz="2450" spc="-7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414242"/>
                </a:solidFill>
                <a:latin typeface="Arial"/>
                <a:cs typeface="Arial"/>
              </a:rPr>
              <a:t>retenční</a:t>
            </a:r>
            <a:r>
              <a:rPr sz="2450" spc="-3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35" dirty="0" err="1">
                <a:solidFill>
                  <a:srgbClr val="414242"/>
                </a:solidFill>
                <a:latin typeface="Arial"/>
                <a:cs typeface="Arial"/>
              </a:rPr>
              <a:t>nádrž</a:t>
            </a:r>
            <a:r>
              <a:rPr sz="2450" spc="-6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-114" dirty="0" smtClean="0">
                <a:solidFill>
                  <a:srgbClr val="674648"/>
                </a:solidFill>
                <a:latin typeface="Arial"/>
                <a:cs typeface="Arial"/>
              </a:rPr>
              <a:t>v</a:t>
            </a:r>
            <a:r>
              <a:rPr lang="cs-CZ" sz="2450" spc="-114" dirty="0" smtClean="0">
                <a:solidFill>
                  <a:srgbClr val="674648"/>
                </a:solidFill>
                <a:latin typeface="Arial"/>
                <a:cs typeface="Arial"/>
              </a:rPr>
              <a:t>  </a:t>
            </a:r>
            <a:r>
              <a:rPr sz="2450" spc="-215" dirty="0" smtClean="0">
                <a:solidFill>
                  <a:srgbClr val="674648"/>
                </a:solidFill>
                <a:latin typeface="Arial"/>
                <a:cs typeface="Arial"/>
              </a:rPr>
              <a:t> </a:t>
            </a:r>
            <a:r>
              <a:rPr sz="2450" spc="10" dirty="0" err="1" smtClean="0">
                <a:solidFill>
                  <a:srgbClr val="414242"/>
                </a:solidFill>
                <a:latin typeface="Arial"/>
                <a:cs typeface="Arial"/>
              </a:rPr>
              <a:t>zá­</a:t>
            </a:r>
            <a:r>
              <a:rPr sz="2450" spc="45" dirty="0" err="1" smtClean="0">
                <a:solidFill>
                  <a:srgbClr val="414242"/>
                </a:solidFill>
                <a:latin typeface="Arial"/>
                <a:cs typeface="Arial"/>
              </a:rPr>
              <a:t>věru</a:t>
            </a:r>
            <a:r>
              <a:rPr sz="2450" spc="45" dirty="0" smtClean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14242"/>
                </a:solidFill>
                <a:latin typeface="Arial"/>
                <a:cs typeface="Arial"/>
              </a:rPr>
              <a:t>údolnice </a:t>
            </a:r>
            <a:r>
              <a:rPr sz="2450" spc="45" dirty="0">
                <a:solidFill>
                  <a:srgbClr val="414242"/>
                </a:solidFill>
                <a:latin typeface="Arial"/>
                <a:cs typeface="Arial"/>
              </a:rPr>
              <a:t>před </a:t>
            </a:r>
            <a:r>
              <a:rPr sz="2450" spc="110" dirty="0">
                <a:solidFill>
                  <a:srgbClr val="414242"/>
                </a:solidFill>
                <a:latin typeface="Arial"/>
                <a:cs typeface="Arial"/>
              </a:rPr>
              <a:t>vyústěním </a:t>
            </a:r>
            <a:r>
              <a:rPr sz="2450" spc="40" dirty="0">
                <a:solidFill>
                  <a:srgbClr val="414242"/>
                </a:solidFill>
                <a:latin typeface="Arial"/>
                <a:cs typeface="Arial"/>
              </a:rPr>
              <a:t>do zastavěné </a:t>
            </a:r>
            <a:r>
              <a:rPr sz="2450" spc="80" dirty="0">
                <a:solidFill>
                  <a:srgbClr val="414242"/>
                </a:solidFill>
                <a:latin typeface="Arial"/>
                <a:cs typeface="Arial"/>
              </a:rPr>
              <a:t>části </a:t>
            </a:r>
            <a:r>
              <a:rPr sz="2450" spc="45" dirty="0">
                <a:solidFill>
                  <a:srgbClr val="414242"/>
                </a:solidFill>
                <a:latin typeface="Arial"/>
                <a:cs typeface="Arial"/>
              </a:rPr>
              <a:t>obce </a:t>
            </a:r>
            <a:r>
              <a:rPr sz="2450" spc="55" dirty="0">
                <a:solidFill>
                  <a:srgbClr val="414242"/>
                </a:solidFill>
                <a:latin typeface="Arial"/>
                <a:cs typeface="Arial"/>
              </a:rPr>
              <a:t>Lubník. </a:t>
            </a:r>
            <a:r>
              <a:rPr sz="2450" spc="-5" dirty="0">
                <a:solidFill>
                  <a:srgbClr val="414242"/>
                </a:solidFill>
                <a:latin typeface="Arial"/>
                <a:cs typeface="Arial"/>
              </a:rPr>
              <a:t>Obě </a:t>
            </a:r>
            <a:r>
              <a:rPr sz="2450" spc="10" dirty="0">
                <a:solidFill>
                  <a:srgbClr val="414242"/>
                </a:solidFill>
                <a:latin typeface="Arial"/>
                <a:cs typeface="Arial"/>
              </a:rPr>
              <a:t>hráze </a:t>
            </a:r>
            <a:r>
              <a:rPr sz="2450" spc="114" dirty="0">
                <a:solidFill>
                  <a:srgbClr val="414242"/>
                </a:solidFill>
                <a:latin typeface="Arial"/>
                <a:cs typeface="Arial"/>
              </a:rPr>
              <a:t>mužou </a:t>
            </a:r>
            <a:r>
              <a:rPr sz="2450" spc="140" dirty="0">
                <a:solidFill>
                  <a:srgbClr val="414242"/>
                </a:solidFill>
                <a:latin typeface="Arial"/>
                <a:cs typeface="Arial"/>
              </a:rPr>
              <a:t>pojmout </a:t>
            </a:r>
            <a:r>
              <a:rPr sz="2450" spc="160" dirty="0">
                <a:solidFill>
                  <a:srgbClr val="414242"/>
                </a:solidFill>
                <a:latin typeface="Arial"/>
                <a:cs typeface="Arial"/>
              </a:rPr>
              <a:t>35 </a:t>
            </a:r>
            <a:r>
              <a:rPr sz="2450" spc="215" dirty="0">
                <a:solidFill>
                  <a:srgbClr val="414242"/>
                </a:solidFill>
                <a:latin typeface="Arial"/>
                <a:cs typeface="Arial"/>
              </a:rPr>
              <a:t>000 </a:t>
            </a:r>
            <a:r>
              <a:rPr sz="2450" spc="125" dirty="0">
                <a:solidFill>
                  <a:srgbClr val="414242"/>
                </a:solidFill>
                <a:latin typeface="Arial"/>
                <a:cs typeface="Arial"/>
              </a:rPr>
              <a:t>tis. </a:t>
            </a:r>
            <a:r>
              <a:rPr sz="2450" spc="245" dirty="0">
                <a:solidFill>
                  <a:srgbClr val="414242"/>
                </a:solidFill>
                <a:latin typeface="Arial"/>
                <a:cs typeface="Arial"/>
              </a:rPr>
              <a:t>m</a:t>
            </a:r>
            <a:r>
              <a:rPr sz="2475" spc="367" baseline="26936" dirty="0">
                <a:solidFill>
                  <a:srgbClr val="696262"/>
                </a:solidFill>
                <a:latin typeface="Times New Roman"/>
                <a:cs typeface="Times New Roman"/>
              </a:rPr>
              <a:t>3</a:t>
            </a:r>
            <a:r>
              <a:rPr sz="1650" spc="245" dirty="0">
                <a:solidFill>
                  <a:srgbClr val="414242"/>
                </a:solidFill>
                <a:latin typeface="Times New Roman"/>
                <a:cs typeface="Times New Roman"/>
              </a:rPr>
              <a:t>. </a:t>
            </a:r>
            <a:r>
              <a:rPr sz="2450" spc="-220" dirty="0">
                <a:solidFill>
                  <a:srgbClr val="414242"/>
                </a:solidFill>
                <a:latin typeface="Arial"/>
                <a:cs typeface="Arial"/>
              </a:rPr>
              <a:t>K </a:t>
            </a:r>
            <a:r>
              <a:rPr sz="2450" spc="50" dirty="0">
                <a:solidFill>
                  <a:srgbClr val="414242"/>
                </a:solidFill>
                <a:latin typeface="Arial"/>
                <a:cs typeface="Arial"/>
              </a:rPr>
              <a:t>zachycení </a:t>
            </a:r>
            <a:r>
              <a:rPr sz="2450" spc="-45" dirty="0">
                <a:solidFill>
                  <a:srgbClr val="674648"/>
                </a:solidFill>
                <a:latin typeface="Arial"/>
                <a:cs typeface="Arial"/>
              </a:rPr>
              <a:t>v</a:t>
            </a:r>
            <a:r>
              <a:rPr sz="2450" spc="-45" dirty="0">
                <a:solidFill>
                  <a:srgbClr val="504D72"/>
                </a:solidFill>
                <a:latin typeface="Arial"/>
                <a:cs typeface="Arial"/>
              </a:rPr>
              <a:t>o</a:t>
            </a:r>
            <a:r>
              <a:rPr sz="2450" spc="-45" dirty="0">
                <a:solidFill>
                  <a:srgbClr val="414242"/>
                </a:solidFill>
                <a:latin typeface="Arial"/>
                <a:cs typeface="Arial"/>
              </a:rPr>
              <a:t>dy  </a:t>
            </a:r>
            <a:r>
              <a:rPr sz="2450" spc="-15" dirty="0">
                <a:solidFill>
                  <a:srgbClr val="414242"/>
                </a:solidFill>
                <a:latin typeface="Arial"/>
                <a:cs typeface="Arial"/>
              </a:rPr>
              <a:t>a </a:t>
            </a:r>
            <a:r>
              <a:rPr sz="2450" spc="175" dirty="0">
                <a:solidFill>
                  <a:srgbClr val="414242"/>
                </a:solidFill>
                <a:latin typeface="Arial"/>
                <a:cs typeface="Arial"/>
              </a:rPr>
              <a:t>jejímu </a:t>
            </a:r>
            <a:r>
              <a:rPr sz="2450" spc="60" dirty="0">
                <a:solidFill>
                  <a:srgbClr val="414242"/>
                </a:solidFill>
                <a:latin typeface="Arial"/>
                <a:cs typeface="Arial"/>
              </a:rPr>
              <a:t>svedení </a:t>
            </a:r>
            <a:r>
              <a:rPr sz="2450" spc="80" dirty="0">
                <a:solidFill>
                  <a:srgbClr val="2D2F2D"/>
                </a:solidFill>
                <a:latin typeface="Arial"/>
                <a:cs typeface="Arial"/>
              </a:rPr>
              <a:t>do </a:t>
            </a:r>
            <a:r>
              <a:rPr sz="2450" spc="75" dirty="0">
                <a:solidFill>
                  <a:srgbClr val="414242"/>
                </a:solidFill>
                <a:latin typeface="Arial"/>
                <a:cs typeface="Arial"/>
              </a:rPr>
              <a:t>suchého </a:t>
            </a:r>
            <a:r>
              <a:rPr sz="2450" spc="90" dirty="0">
                <a:solidFill>
                  <a:srgbClr val="414242"/>
                </a:solidFill>
                <a:latin typeface="Arial"/>
                <a:cs typeface="Arial"/>
              </a:rPr>
              <a:t>poldru </a:t>
            </a:r>
            <a:r>
              <a:rPr sz="2450" spc="50" dirty="0">
                <a:solidFill>
                  <a:srgbClr val="414242"/>
                </a:solidFill>
                <a:latin typeface="Arial"/>
                <a:cs typeface="Arial"/>
              </a:rPr>
              <a:t>případně </a:t>
            </a:r>
            <a:r>
              <a:rPr sz="2450" spc="130" dirty="0">
                <a:solidFill>
                  <a:srgbClr val="414242"/>
                </a:solidFill>
                <a:latin typeface="Arial"/>
                <a:cs typeface="Arial"/>
              </a:rPr>
              <a:t>retenční </a:t>
            </a:r>
            <a:r>
              <a:rPr sz="2450" spc="20" dirty="0">
                <a:solidFill>
                  <a:srgbClr val="414242"/>
                </a:solidFill>
                <a:latin typeface="Arial"/>
                <a:cs typeface="Arial"/>
              </a:rPr>
              <a:t>nádrže </a:t>
            </a:r>
            <a:r>
              <a:rPr sz="2450" spc="55" dirty="0">
                <a:solidFill>
                  <a:srgbClr val="414242"/>
                </a:solidFill>
                <a:latin typeface="Arial"/>
                <a:cs typeface="Arial"/>
              </a:rPr>
              <a:t>bylo </a:t>
            </a:r>
            <a:r>
              <a:rPr sz="2450" spc="85" dirty="0">
                <a:solidFill>
                  <a:srgbClr val="414242"/>
                </a:solidFill>
                <a:latin typeface="Arial"/>
                <a:cs typeface="Arial"/>
              </a:rPr>
              <a:t>využito </a:t>
            </a:r>
            <a:r>
              <a:rPr sz="2450" spc="35" dirty="0">
                <a:solidFill>
                  <a:srgbClr val="414242"/>
                </a:solidFill>
                <a:latin typeface="Arial"/>
                <a:cs typeface="Arial"/>
              </a:rPr>
              <a:t>soustavy </a:t>
            </a:r>
            <a:r>
              <a:rPr sz="2450" spc="55" dirty="0">
                <a:solidFill>
                  <a:srgbClr val="414242"/>
                </a:solidFill>
                <a:latin typeface="Arial"/>
                <a:cs typeface="Arial"/>
              </a:rPr>
              <a:t>stávajících </a:t>
            </a:r>
            <a:r>
              <a:rPr sz="2450" spc="105" dirty="0">
                <a:solidFill>
                  <a:srgbClr val="414242"/>
                </a:solidFill>
                <a:latin typeface="Arial"/>
                <a:cs typeface="Arial"/>
              </a:rPr>
              <a:t>a </a:t>
            </a:r>
            <a:r>
              <a:rPr sz="2450" spc="25" dirty="0">
                <a:solidFill>
                  <a:srgbClr val="414242"/>
                </a:solidFill>
                <a:latin typeface="Arial"/>
                <a:cs typeface="Arial"/>
              </a:rPr>
              <a:t>nově </a:t>
            </a:r>
            <a:r>
              <a:rPr sz="2450" spc="25" dirty="0" err="1">
                <a:solidFill>
                  <a:srgbClr val="414242"/>
                </a:solidFill>
                <a:latin typeface="Arial"/>
                <a:cs typeface="Arial"/>
              </a:rPr>
              <a:t>navržených</a:t>
            </a:r>
            <a:r>
              <a:rPr sz="2450" spc="2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20" dirty="0" err="1" smtClean="0">
                <a:solidFill>
                  <a:srgbClr val="2D2F2D"/>
                </a:solidFill>
                <a:latin typeface="Arial"/>
                <a:cs typeface="Arial"/>
              </a:rPr>
              <a:t>pří</a:t>
            </a:r>
            <a:r>
              <a:rPr sz="2450" spc="20" dirty="0" err="1" smtClean="0">
                <a:solidFill>
                  <a:srgbClr val="674648"/>
                </a:solidFill>
                <a:latin typeface="Arial"/>
                <a:cs typeface="Arial"/>
              </a:rPr>
              <a:t>k</a:t>
            </a:r>
            <a:r>
              <a:rPr sz="2450" spc="20" dirty="0" err="1" smtClean="0">
                <a:solidFill>
                  <a:srgbClr val="504D72"/>
                </a:solidFill>
                <a:latin typeface="Arial"/>
                <a:cs typeface="Arial"/>
              </a:rPr>
              <a:t>o</a:t>
            </a:r>
            <a:r>
              <a:rPr sz="2450" spc="20" dirty="0" err="1" smtClean="0">
                <a:solidFill>
                  <a:srgbClr val="414242"/>
                </a:solidFill>
                <a:latin typeface="Arial"/>
                <a:cs typeface="Arial"/>
              </a:rPr>
              <a:t>p</a:t>
            </a:r>
            <a:r>
              <a:rPr lang="cs-CZ" sz="2450" spc="20" dirty="0" smtClean="0">
                <a:solidFill>
                  <a:srgbClr val="414242"/>
                </a:solidFill>
                <a:latin typeface="Arial"/>
                <a:cs typeface="Arial"/>
              </a:rPr>
              <a:t>ů</a:t>
            </a:r>
            <a:r>
              <a:rPr sz="2450" spc="20" dirty="0" smtClean="0">
                <a:solidFill>
                  <a:srgbClr val="414242"/>
                </a:solidFill>
                <a:latin typeface="Arial"/>
                <a:cs typeface="Arial"/>
              </a:rPr>
              <a:t>  </a:t>
            </a:r>
            <a:r>
              <a:rPr sz="2450" spc="175" dirty="0">
                <a:solidFill>
                  <a:srgbClr val="414242"/>
                </a:solidFill>
                <a:latin typeface="Arial"/>
                <a:cs typeface="Arial"/>
              </a:rPr>
              <a:t>u </a:t>
            </a:r>
            <a:r>
              <a:rPr sz="2450" spc="95" dirty="0">
                <a:solidFill>
                  <a:srgbClr val="2D2F2D"/>
                </a:solidFill>
                <a:latin typeface="Arial"/>
                <a:cs typeface="Arial"/>
              </a:rPr>
              <a:t>polních </a:t>
            </a:r>
            <a:r>
              <a:rPr sz="2450" spc="40" dirty="0">
                <a:solidFill>
                  <a:srgbClr val="414242"/>
                </a:solidFill>
                <a:latin typeface="Arial"/>
                <a:cs typeface="Arial"/>
              </a:rPr>
              <a:t>cest </a:t>
            </a:r>
            <a:r>
              <a:rPr sz="2450" spc="105" dirty="0">
                <a:solidFill>
                  <a:srgbClr val="414242"/>
                </a:solidFill>
                <a:latin typeface="Arial"/>
                <a:cs typeface="Arial"/>
              </a:rPr>
              <a:t>a </a:t>
            </a:r>
            <a:r>
              <a:rPr sz="2450" spc="80" dirty="0">
                <a:solidFill>
                  <a:srgbClr val="414242"/>
                </a:solidFill>
                <a:latin typeface="Arial"/>
                <a:cs typeface="Arial"/>
              </a:rPr>
              <a:t>koryt </a:t>
            </a:r>
            <a:r>
              <a:rPr sz="2450" spc="75" dirty="0" err="1">
                <a:solidFill>
                  <a:srgbClr val="414242"/>
                </a:solidFill>
                <a:latin typeface="Arial"/>
                <a:cs typeface="Arial"/>
              </a:rPr>
              <a:t>příkopu</a:t>
            </a:r>
            <a:r>
              <a:rPr sz="2450" spc="7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35" dirty="0" err="1" smtClean="0">
                <a:solidFill>
                  <a:srgbClr val="414242"/>
                </a:solidFill>
                <a:latin typeface="Arial"/>
                <a:cs typeface="Arial"/>
              </a:rPr>
              <a:t>vybudovanýc</a:t>
            </a:r>
            <a:r>
              <a:rPr sz="2450" spc="175" dirty="0" err="1" smtClean="0">
                <a:solidFill>
                  <a:srgbClr val="414242"/>
                </a:solidFill>
                <a:latin typeface="Arial"/>
                <a:cs typeface="Arial"/>
              </a:rPr>
              <a:t>h</a:t>
            </a:r>
            <a:r>
              <a:rPr sz="2450" spc="175" dirty="0" smtClean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2D2F2D"/>
                </a:solidFill>
                <a:latin typeface="Arial"/>
                <a:cs typeface="Arial"/>
              </a:rPr>
              <a:t>při </a:t>
            </a:r>
            <a:r>
              <a:rPr sz="2450" spc="55" dirty="0">
                <a:solidFill>
                  <a:srgbClr val="2D2F2D"/>
                </a:solidFill>
                <a:latin typeface="Arial"/>
                <a:cs typeface="Arial"/>
              </a:rPr>
              <a:t>plošné </a:t>
            </a:r>
            <a:r>
              <a:rPr sz="2450" spc="85" dirty="0">
                <a:solidFill>
                  <a:srgbClr val="414242"/>
                </a:solidFill>
                <a:latin typeface="Arial"/>
                <a:cs typeface="Arial"/>
              </a:rPr>
              <a:t>melioraci </a:t>
            </a:r>
            <a:r>
              <a:rPr sz="2450" spc="120" dirty="0">
                <a:solidFill>
                  <a:srgbClr val="414242"/>
                </a:solidFill>
                <a:latin typeface="Arial"/>
                <a:cs typeface="Arial"/>
              </a:rPr>
              <a:t>území </a:t>
            </a:r>
            <a:r>
              <a:rPr sz="2450" spc="-5" dirty="0">
                <a:solidFill>
                  <a:srgbClr val="414242"/>
                </a:solidFill>
                <a:latin typeface="Arial"/>
                <a:cs typeface="Arial"/>
              </a:rPr>
              <a:t>v </a:t>
            </a:r>
            <a:r>
              <a:rPr sz="2450" spc="145" dirty="0">
                <a:solidFill>
                  <a:srgbClr val="414242"/>
                </a:solidFill>
                <a:latin typeface="Arial"/>
                <a:cs typeface="Arial"/>
              </a:rPr>
              <a:t>60. </a:t>
            </a:r>
            <a:r>
              <a:rPr sz="2450" spc="80" dirty="0">
                <a:solidFill>
                  <a:srgbClr val="414242"/>
                </a:solidFill>
                <a:latin typeface="Arial"/>
                <a:cs typeface="Arial"/>
              </a:rPr>
              <a:t>letech. </a:t>
            </a:r>
            <a:r>
              <a:rPr sz="2450" spc="75" dirty="0">
                <a:solidFill>
                  <a:srgbClr val="414242"/>
                </a:solidFill>
                <a:latin typeface="Arial"/>
                <a:cs typeface="Arial"/>
              </a:rPr>
              <a:t>Retenční </a:t>
            </a:r>
            <a:r>
              <a:rPr sz="2450" spc="35" dirty="0">
                <a:solidFill>
                  <a:srgbClr val="414242"/>
                </a:solidFill>
                <a:latin typeface="Arial"/>
                <a:cs typeface="Arial"/>
              </a:rPr>
              <a:t>nádrž </a:t>
            </a:r>
            <a:r>
              <a:rPr sz="2450" spc="-5" dirty="0">
                <a:solidFill>
                  <a:srgbClr val="414242"/>
                </a:solidFill>
                <a:latin typeface="Arial"/>
                <a:cs typeface="Arial"/>
              </a:rPr>
              <a:t>v </a:t>
            </a:r>
            <a:r>
              <a:rPr sz="2450" spc="20" dirty="0">
                <a:solidFill>
                  <a:srgbClr val="414242"/>
                </a:solidFill>
                <a:latin typeface="Arial"/>
                <a:cs typeface="Arial"/>
              </a:rPr>
              <a:t>závěru </a:t>
            </a:r>
            <a:r>
              <a:rPr sz="2450" spc="40" dirty="0">
                <a:solidFill>
                  <a:srgbClr val="414242"/>
                </a:solidFill>
                <a:latin typeface="Arial"/>
                <a:cs typeface="Arial"/>
              </a:rPr>
              <a:t>údoln</a:t>
            </a:r>
            <a:r>
              <a:rPr sz="2450" spc="40" dirty="0">
                <a:solidFill>
                  <a:srgbClr val="181C1A"/>
                </a:solidFill>
                <a:latin typeface="Arial"/>
                <a:cs typeface="Arial"/>
              </a:rPr>
              <a:t>i</a:t>
            </a:r>
            <a:r>
              <a:rPr sz="2450" spc="40" dirty="0">
                <a:solidFill>
                  <a:srgbClr val="696262"/>
                </a:solidFill>
                <a:latin typeface="Arial"/>
                <a:cs typeface="Arial"/>
              </a:rPr>
              <a:t>ce </a:t>
            </a:r>
            <a:r>
              <a:rPr sz="2450" spc="55" dirty="0">
                <a:solidFill>
                  <a:srgbClr val="414242"/>
                </a:solidFill>
                <a:latin typeface="Arial"/>
                <a:cs typeface="Arial"/>
              </a:rPr>
              <a:t>je  </a:t>
            </a:r>
            <a:r>
              <a:rPr sz="2450" spc="35" dirty="0">
                <a:solidFill>
                  <a:srgbClr val="414242"/>
                </a:solidFill>
                <a:latin typeface="Arial"/>
                <a:cs typeface="Arial"/>
              </a:rPr>
              <a:t>řešena </a:t>
            </a:r>
            <a:r>
              <a:rPr sz="2450" spc="-100" dirty="0">
                <a:solidFill>
                  <a:srgbClr val="414242"/>
                </a:solidFill>
                <a:latin typeface="Arial"/>
                <a:cs typeface="Arial"/>
              </a:rPr>
              <a:t>s </a:t>
            </a:r>
            <a:r>
              <a:rPr sz="2450" spc="80" dirty="0">
                <a:solidFill>
                  <a:srgbClr val="414242"/>
                </a:solidFill>
                <a:latin typeface="Arial"/>
                <a:cs typeface="Arial"/>
              </a:rPr>
              <a:t>trvalou </a:t>
            </a:r>
            <a:r>
              <a:rPr sz="2450" spc="105" dirty="0">
                <a:solidFill>
                  <a:srgbClr val="414242"/>
                </a:solidFill>
                <a:latin typeface="Arial"/>
                <a:cs typeface="Arial"/>
              </a:rPr>
              <a:t>vodní </a:t>
            </a:r>
            <a:r>
              <a:rPr sz="2450" spc="95" dirty="0">
                <a:solidFill>
                  <a:srgbClr val="414242"/>
                </a:solidFill>
                <a:latin typeface="Arial"/>
                <a:cs typeface="Arial"/>
              </a:rPr>
              <a:t>plochou </a:t>
            </a:r>
            <a:r>
              <a:rPr sz="2450" spc="55" dirty="0">
                <a:solidFill>
                  <a:srgbClr val="414242"/>
                </a:solidFill>
                <a:latin typeface="Arial"/>
                <a:cs typeface="Arial"/>
              </a:rPr>
              <a:t>přecházející </a:t>
            </a:r>
            <a:r>
              <a:rPr sz="2450" spc="95" dirty="0">
                <a:solidFill>
                  <a:srgbClr val="414242"/>
                </a:solidFill>
                <a:latin typeface="Arial"/>
                <a:cs typeface="Arial"/>
              </a:rPr>
              <a:t>v </a:t>
            </a:r>
            <a:r>
              <a:rPr sz="2450" spc="114" dirty="0">
                <a:solidFill>
                  <a:srgbClr val="414242"/>
                </a:solidFill>
                <a:latin typeface="Arial"/>
                <a:cs typeface="Arial"/>
              </a:rPr>
              <a:t>litorál </a:t>
            </a:r>
            <a:r>
              <a:rPr sz="2450" spc="105" dirty="0">
                <a:solidFill>
                  <a:srgbClr val="414242"/>
                </a:solidFill>
                <a:latin typeface="Arial"/>
                <a:cs typeface="Arial"/>
              </a:rPr>
              <a:t>a </a:t>
            </a:r>
            <a:r>
              <a:rPr sz="2450" spc="55" dirty="0">
                <a:solidFill>
                  <a:srgbClr val="2D2F2D"/>
                </a:solidFill>
                <a:latin typeface="Arial"/>
                <a:cs typeface="Arial"/>
              </a:rPr>
              <a:t>je </a:t>
            </a:r>
            <a:r>
              <a:rPr sz="2450" spc="65" dirty="0">
                <a:solidFill>
                  <a:srgbClr val="414242"/>
                </a:solidFill>
                <a:latin typeface="Arial"/>
                <a:cs typeface="Arial"/>
              </a:rPr>
              <a:t>součástí </a:t>
            </a:r>
            <a:r>
              <a:rPr sz="2450" spc="40" dirty="0">
                <a:solidFill>
                  <a:srgbClr val="414242"/>
                </a:solidFill>
                <a:latin typeface="Arial"/>
                <a:cs typeface="Arial"/>
              </a:rPr>
              <a:t>soustavy </a:t>
            </a:r>
            <a:r>
              <a:rPr sz="2450" spc="45" dirty="0">
                <a:solidFill>
                  <a:srgbClr val="414242"/>
                </a:solidFill>
                <a:latin typeface="Arial"/>
                <a:cs typeface="Arial"/>
              </a:rPr>
              <a:t>realizovaného </a:t>
            </a:r>
            <a:r>
              <a:rPr sz="2450" spc="85" dirty="0">
                <a:solidFill>
                  <a:srgbClr val="414242"/>
                </a:solidFill>
                <a:latin typeface="Arial"/>
                <a:cs typeface="Arial"/>
              </a:rPr>
              <a:t>biocentra </a:t>
            </a:r>
            <a:r>
              <a:rPr sz="2450" spc="-15" dirty="0">
                <a:solidFill>
                  <a:srgbClr val="414242"/>
                </a:solidFill>
                <a:latin typeface="Arial"/>
                <a:cs typeface="Arial"/>
              </a:rPr>
              <a:t>a </a:t>
            </a:r>
            <a:r>
              <a:rPr sz="2450" spc="55" dirty="0" err="1">
                <a:solidFill>
                  <a:srgbClr val="414242"/>
                </a:solidFill>
                <a:latin typeface="Arial"/>
                <a:cs typeface="Arial"/>
              </a:rPr>
              <a:t>navazujících</a:t>
            </a:r>
            <a:r>
              <a:rPr sz="2450" spc="5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60" dirty="0" err="1" smtClean="0">
                <a:solidFill>
                  <a:srgbClr val="414242"/>
                </a:solidFill>
                <a:latin typeface="Arial"/>
                <a:cs typeface="Arial"/>
              </a:rPr>
              <a:t>biok</a:t>
            </a:r>
            <a:r>
              <a:rPr sz="2450" spc="60" dirty="0" err="1" smtClean="0">
                <a:solidFill>
                  <a:srgbClr val="504D72"/>
                </a:solidFill>
                <a:latin typeface="Arial"/>
                <a:cs typeface="Arial"/>
              </a:rPr>
              <a:t>o</a:t>
            </a:r>
            <a:r>
              <a:rPr sz="2450" spc="60" dirty="0" err="1" smtClean="0">
                <a:solidFill>
                  <a:srgbClr val="414242"/>
                </a:solidFill>
                <a:latin typeface="Arial"/>
                <a:cs typeface="Arial"/>
              </a:rPr>
              <a:t>ri­</a:t>
            </a:r>
            <a:r>
              <a:rPr sz="2450" spc="185" dirty="0" err="1" smtClean="0">
                <a:solidFill>
                  <a:srgbClr val="2D2F2D"/>
                </a:solidFill>
                <a:latin typeface="Arial"/>
                <a:cs typeface="Arial"/>
              </a:rPr>
              <a:t>doru</a:t>
            </a:r>
            <a:r>
              <a:rPr sz="2450" spc="185" dirty="0">
                <a:solidFill>
                  <a:srgbClr val="696262"/>
                </a:solidFill>
                <a:latin typeface="Arial"/>
                <a:cs typeface="Arial"/>
              </a:rPr>
              <a:t>. </a:t>
            </a:r>
            <a:r>
              <a:rPr sz="2450" spc="25" dirty="0">
                <a:solidFill>
                  <a:srgbClr val="2D2F2D"/>
                </a:solidFill>
                <a:latin typeface="Arial"/>
                <a:cs typeface="Arial"/>
              </a:rPr>
              <a:t>Navržené </a:t>
            </a:r>
            <a:r>
              <a:rPr sz="2450" spc="105" dirty="0">
                <a:solidFill>
                  <a:srgbClr val="414242"/>
                </a:solidFill>
                <a:latin typeface="Arial"/>
                <a:cs typeface="Arial"/>
              </a:rPr>
              <a:t>a </a:t>
            </a:r>
            <a:r>
              <a:rPr sz="2450" spc="15" dirty="0">
                <a:solidFill>
                  <a:srgbClr val="2D2F2D"/>
                </a:solidFill>
                <a:latin typeface="Arial"/>
                <a:cs typeface="Arial"/>
              </a:rPr>
              <a:t>realizované </a:t>
            </a:r>
            <a:r>
              <a:rPr sz="2450" spc="90" dirty="0">
                <a:solidFill>
                  <a:srgbClr val="414242"/>
                </a:solidFill>
                <a:latin typeface="Arial"/>
                <a:cs typeface="Arial"/>
              </a:rPr>
              <a:t>řešení </a:t>
            </a:r>
            <a:r>
              <a:rPr sz="2450" spc="-40" dirty="0">
                <a:solidFill>
                  <a:srgbClr val="414242"/>
                </a:solidFill>
                <a:latin typeface="Arial"/>
                <a:cs typeface="Arial"/>
              </a:rPr>
              <a:t>se </a:t>
            </a:r>
            <a:r>
              <a:rPr sz="2450" spc="90" dirty="0">
                <a:solidFill>
                  <a:srgbClr val="414242"/>
                </a:solidFill>
                <a:latin typeface="Arial"/>
                <a:cs typeface="Arial"/>
              </a:rPr>
              <a:t>při </a:t>
            </a:r>
            <a:r>
              <a:rPr sz="2450" spc="45" dirty="0">
                <a:solidFill>
                  <a:srgbClr val="414242"/>
                </a:solidFill>
                <a:latin typeface="Arial"/>
                <a:cs typeface="Arial"/>
              </a:rPr>
              <a:t>velkých </a:t>
            </a:r>
            <a:r>
              <a:rPr sz="2450" spc="35" dirty="0">
                <a:solidFill>
                  <a:srgbClr val="414242"/>
                </a:solidFill>
                <a:latin typeface="Arial"/>
                <a:cs typeface="Arial"/>
              </a:rPr>
              <a:t>srážkách </a:t>
            </a:r>
            <a:r>
              <a:rPr sz="2450" spc="130" dirty="0">
                <a:solidFill>
                  <a:srgbClr val="414242"/>
                </a:solidFill>
                <a:latin typeface="Arial"/>
                <a:cs typeface="Arial"/>
              </a:rPr>
              <a:t>již </a:t>
            </a:r>
            <a:r>
              <a:rPr sz="2450" spc="85" dirty="0">
                <a:solidFill>
                  <a:srgbClr val="2D2F2D"/>
                </a:solidFill>
                <a:latin typeface="Arial"/>
                <a:cs typeface="Arial"/>
              </a:rPr>
              <a:t>několikrát </a:t>
            </a:r>
            <a:r>
              <a:rPr sz="2450" spc="50" dirty="0">
                <a:solidFill>
                  <a:srgbClr val="414242"/>
                </a:solidFill>
                <a:latin typeface="Arial"/>
                <a:cs typeface="Arial"/>
              </a:rPr>
              <a:t>osvědčilo. </a:t>
            </a:r>
            <a:r>
              <a:rPr sz="2450" spc="30" dirty="0">
                <a:solidFill>
                  <a:srgbClr val="414242"/>
                </a:solidFill>
                <a:latin typeface="Arial"/>
                <a:cs typeface="Arial"/>
              </a:rPr>
              <a:t>Provedené </a:t>
            </a:r>
            <a:r>
              <a:rPr sz="2450" spc="35" dirty="0">
                <a:solidFill>
                  <a:srgbClr val="414242"/>
                </a:solidFill>
                <a:latin typeface="Arial"/>
                <a:cs typeface="Arial"/>
              </a:rPr>
              <a:t>vodohos </a:t>
            </a:r>
            <a:r>
              <a:rPr sz="2450" spc="20" dirty="0">
                <a:solidFill>
                  <a:srgbClr val="414242"/>
                </a:solidFill>
                <a:latin typeface="Arial"/>
                <a:cs typeface="Arial"/>
              </a:rPr>
              <a:t>podářské </a:t>
            </a:r>
            <a:r>
              <a:rPr sz="2450" spc="50" dirty="0">
                <a:solidFill>
                  <a:srgbClr val="414242"/>
                </a:solidFill>
                <a:latin typeface="Arial"/>
                <a:cs typeface="Arial"/>
              </a:rPr>
              <a:t>opa</a:t>
            </a:r>
            <a:r>
              <a:rPr sz="2450" spc="50" dirty="0">
                <a:solidFill>
                  <a:srgbClr val="803831"/>
                </a:solidFill>
                <a:latin typeface="Arial"/>
                <a:cs typeface="Arial"/>
              </a:rPr>
              <a:t>t</a:t>
            </a:r>
            <a:r>
              <a:rPr sz="2450" spc="50" dirty="0">
                <a:solidFill>
                  <a:srgbClr val="796999"/>
                </a:solidFill>
                <a:latin typeface="Arial"/>
                <a:cs typeface="Arial"/>
              </a:rPr>
              <a:t>ř</a:t>
            </a:r>
            <a:r>
              <a:rPr sz="2450" spc="50" dirty="0">
                <a:solidFill>
                  <a:srgbClr val="414242"/>
                </a:solidFill>
                <a:latin typeface="Arial"/>
                <a:cs typeface="Arial"/>
              </a:rPr>
              <a:t>ení  </a:t>
            </a:r>
            <a:r>
              <a:rPr sz="2450" spc="70" dirty="0">
                <a:solidFill>
                  <a:srgbClr val="414242"/>
                </a:solidFill>
                <a:latin typeface="Arial"/>
                <a:cs typeface="Arial"/>
              </a:rPr>
              <a:t>spolu</a:t>
            </a:r>
            <a:r>
              <a:rPr sz="2450" spc="4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-100" dirty="0">
                <a:solidFill>
                  <a:srgbClr val="414242"/>
                </a:solidFill>
                <a:latin typeface="Arial"/>
                <a:cs typeface="Arial"/>
              </a:rPr>
              <a:t>s</a:t>
            </a:r>
            <a:r>
              <a:rPr sz="2450" spc="8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414242"/>
                </a:solidFill>
                <a:latin typeface="Arial"/>
                <a:cs typeface="Arial"/>
              </a:rPr>
              <a:t>realizovanou</a:t>
            </a:r>
            <a:r>
              <a:rPr sz="2450" spc="2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60" dirty="0">
                <a:solidFill>
                  <a:srgbClr val="414242"/>
                </a:solidFill>
                <a:latin typeface="Arial"/>
                <a:cs typeface="Arial"/>
              </a:rPr>
              <a:t>stavbou</a:t>
            </a:r>
            <a:r>
              <a:rPr sz="2450" spc="114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414242"/>
                </a:solidFill>
                <a:latin typeface="Arial"/>
                <a:cs typeface="Arial"/>
              </a:rPr>
              <a:t>dvou</a:t>
            </a:r>
            <a:r>
              <a:rPr sz="2450" spc="12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414242"/>
                </a:solidFill>
                <a:latin typeface="Arial"/>
                <a:cs typeface="Arial"/>
              </a:rPr>
              <a:t>polních</a:t>
            </a:r>
            <a:r>
              <a:rPr sz="2450" spc="-114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40" dirty="0">
                <a:solidFill>
                  <a:srgbClr val="414242"/>
                </a:solidFill>
                <a:latin typeface="Arial"/>
                <a:cs typeface="Arial"/>
              </a:rPr>
              <a:t>cest</a:t>
            </a:r>
            <a:r>
              <a:rPr sz="2450" spc="10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-15" dirty="0">
                <a:solidFill>
                  <a:srgbClr val="414242"/>
                </a:solidFill>
                <a:latin typeface="Arial"/>
                <a:cs typeface="Arial"/>
              </a:rPr>
              <a:t>a</a:t>
            </a:r>
            <a:r>
              <a:rPr sz="2450" spc="-24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414242"/>
                </a:solidFill>
                <a:latin typeface="Arial"/>
                <a:cs typeface="Arial"/>
              </a:rPr>
              <a:t>založením</a:t>
            </a:r>
            <a:r>
              <a:rPr sz="2450" spc="-22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105" dirty="0">
                <a:solidFill>
                  <a:srgbClr val="414242"/>
                </a:solidFill>
                <a:latin typeface="Arial"/>
                <a:cs typeface="Arial"/>
              </a:rPr>
              <a:t>zmíněného</a:t>
            </a:r>
            <a:r>
              <a:rPr sz="2450" spc="8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414242"/>
                </a:solidFill>
                <a:latin typeface="Arial"/>
                <a:cs typeface="Arial"/>
              </a:rPr>
              <a:t>biocentra</a:t>
            </a:r>
            <a:r>
              <a:rPr sz="2450" spc="-8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105" dirty="0">
                <a:solidFill>
                  <a:srgbClr val="414242"/>
                </a:solidFill>
                <a:latin typeface="Arial"/>
                <a:cs typeface="Arial"/>
              </a:rPr>
              <a:t>a</a:t>
            </a:r>
            <a:r>
              <a:rPr sz="2450" spc="-70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414242"/>
                </a:solidFill>
                <a:latin typeface="Arial"/>
                <a:cs typeface="Arial"/>
              </a:rPr>
              <a:t>biokoridoru</a:t>
            </a:r>
            <a:r>
              <a:rPr sz="2450" spc="114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14242"/>
                </a:solidFill>
                <a:latin typeface="Arial"/>
                <a:cs typeface="Arial"/>
              </a:rPr>
              <a:t>představují</a:t>
            </a:r>
            <a:r>
              <a:rPr sz="2450" spc="-114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35" dirty="0" err="1">
                <a:solidFill>
                  <a:srgbClr val="2D2F2D"/>
                </a:solidFill>
                <a:latin typeface="Arial"/>
                <a:cs typeface="Arial"/>
              </a:rPr>
              <a:t>ukázkovou</a:t>
            </a:r>
            <a:r>
              <a:rPr sz="2450" spc="260" dirty="0">
                <a:solidFill>
                  <a:srgbClr val="2D2F2D"/>
                </a:solidFill>
                <a:latin typeface="Arial"/>
                <a:cs typeface="Arial"/>
              </a:rPr>
              <a:t> </a:t>
            </a:r>
            <a:r>
              <a:rPr sz="2450" spc="-50" dirty="0" err="1" smtClean="0">
                <a:solidFill>
                  <a:srgbClr val="7C4979"/>
                </a:solidFill>
                <a:latin typeface="Arial"/>
                <a:cs typeface="Arial"/>
              </a:rPr>
              <a:t>u</a:t>
            </a:r>
            <a:r>
              <a:rPr sz="2450" spc="-50" dirty="0" err="1" smtClean="0">
                <a:solidFill>
                  <a:srgbClr val="504D72"/>
                </a:solidFill>
                <a:latin typeface="Arial"/>
                <a:cs typeface="Arial"/>
              </a:rPr>
              <a:t>c</a:t>
            </a:r>
            <a:r>
              <a:rPr sz="2450" spc="-50" dirty="0" err="1" smtClean="0">
                <a:solidFill>
                  <a:srgbClr val="414242"/>
                </a:solidFill>
                <a:latin typeface="Arial"/>
                <a:cs typeface="Arial"/>
              </a:rPr>
              <a:t>e­</a:t>
            </a:r>
            <a:r>
              <a:rPr sz="2450" spc="95" dirty="0" err="1" smtClean="0">
                <a:solidFill>
                  <a:srgbClr val="2D2F2D"/>
                </a:solidFill>
                <a:latin typeface="Arial"/>
                <a:cs typeface="Arial"/>
              </a:rPr>
              <a:t>lenou</a:t>
            </a:r>
            <a:r>
              <a:rPr sz="2450" spc="95" dirty="0" smtClean="0">
                <a:solidFill>
                  <a:srgbClr val="2D2F2D"/>
                </a:solidFill>
                <a:latin typeface="Arial"/>
                <a:cs typeface="Arial"/>
              </a:rPr>
              <a:t> </a:t>
            </a:r>
            <a:r>
              <a:rPr sz="2450" spc="35" dirty="0" err="1">
                <a:solidFill>
                  <a:srgbClr val="414242"/>
                </a:solidFill>
                <a:latin typeface="Arial"/>
                <a:cs typeface="Arial"/>
              </a:rPr>
              <a:t>realizaci</a:t>
            </a:r>
            <a:r>
              <a:rPr sz="2450" spc="35" dirty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30" dirty="0" err="1" smtClean="0">
                <a:solidFill>
                  <a:srgbClr val="414242"/>
                </a:solidFill>
                <a:latin typeface="Arial"/>
                <a:cs typeface="Arial"/>
              </a:rPr>
              <a:t>společ</a:t>
            </a:r>
            <a:r>
              <a:rPr sz="2450" spc="50" dirty="0" err="1" smtClean="0">
                <a:solidFill>
                  <a:srgbClr val="414242"/>
                </a:solidFill>
                <a:latin typeface="Arial"/>
                <a:cs typeface="Arial"/>
              </a:rPr>
              <a:t>ných</a:t>
            </a:r>
            <a:r>
              <a:rPr sz="2450" spc="-409" dirty="0" smtClean="0">
                <a:solidFill>
                  <a:srgbClr val="414242"/>
                </a:solidFill>
                <a:latin typeface="Arial"/>
                <a:cs typeface="Arial"/>
              </a:rPr>
              <a:t> </a:t>
            </a:r>
            <a:r>
              <a:rPr sz="2450" spc="15" dirty="0">
                <a:solidFill>
                  <a:srgbClr val="414242"/>
                </a:solidFill>
                <a:latin typeface="Arial"/>
                <a:cs typeface="Arial"/>
              </a:rPr>
              <a:t>zařízení.</a:t>
            </a:r>
            <a:endParaRPr sz="24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84238"/>
            <a:ext cx="19852798" cy="132184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43285" y="868077"/>
            <a:ext cx="17670145" cy="59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50" b="1" spc="-65" dirty="0">
                <a:solidFill>
                  <a:srgbClr val="54B1EF"/>
                </a:solidFill>
                <a:latin typeface="Arial"/>
                <a:cs typeface="Arial"/>
              </a:rPr>
              <a:t>REALIZACE</a:t>
            </a:r>
            <a:r>
              <a:rPr sz="3850" b="1" spc="25" dirty="0">
                <a:solidFill>
                  <a:srgbClr val="54B1EF"/>
                </a:solidFill>
                <a:latin typeface="Arial"/>
                <a:cs typeface="Arial"/>
              </a:rPr>
              <a:t> </a:t>
            </a:r>
            <a:r>
              <a:rPr sz="3850" b="1" spc="120" dirty="0">
                <a:solidFill>
                  <a:srgbClr val="54B1EF"/>
                </a:solidFill>
                <a:latin typeface="Arial"/>
                <a:cs typeface="Arial"/>
              </a:rPr>
              <a:t>VODOHOSPODÁŘSKÝCH</a:t>
            </a:r>
            <a:r>
              <a:rPr sz="3850" b="1" spc="335" dirty="0">
                <a:solidFill>
                  <a:srgbClr val="54B1EF"/>
                </a:solidFill>
                <a:latin typeface="Arial"/>
                <a:cs typeface="Arial"/>
              </a:rPr>
              <a:t> </a:t>
            </a:r>
            <a:r>
              <a:rPr sz="3850" b="1" spc="95" dirty="0">
                <a:solidFill>
                  <a:srgbClr val="54B1EF"/>
                </a:solidFill>
                <a:latin typeface="Arial"/>
                <a:cs typeface="Arial"/>
              </a:rPr>
              <a:t>ZAŘÍZEN</a:t>
            </a:r>
            <a:r>
              <a:rPr sz="3850" b="1" spc="-540" dirty="0">
                <a:solidFill>
                  <a:srgbClr val="54B1EF"/>
                </a:solidFill>
                <a:latin typeface="Arial"/>
                <a:cs typeface="Arial"/>
              </a:rPr>
              <a:t> </a:t>
            </a:r>
            <a:r>
              <a:rPr sz="3850" b="1" spc="275" dirty="0">
                <a:solidFill>
                  <a:srgbClr val="54B1EF"/>
                </a:solidFill>
                <a:latin typeface="Arial"/>
                <a:cs typeface="Arial"/>
              </a:rPr>
              <a:t>Í</a:t>
            </a:r>
            <a:r>
              <a:rPr sz="3850" b="1" spc="-345" dirty="0">
                <a:solidFill>
                  <a:srgbClr val="54B1EF"/>
                </a:solidFill>
                <a:latin typeface="Arial"/>
                <a:cs typeface="Arial"/>
              </a:rPr>
              <a:t> </a:t>
            </a:r>
            <a:r>
              <a:rPr sz="3850" b="1" spc="229" dirty="0">
                <a:solidFill>
                  <a:srgbClr val="54B1EF"/>
                </a:solidFill>
                <a:latin typeface="Arial"/>
                <a:cs typeface="Arial"/>
              </a:rPr>
              <a:t>V</a:t>
            </a:r>
            <a:r>
              <a:rPr sz="3850" b="1" spc="80" dirty="0">
                <a:solidFill>
                  <a:srgbClr val="54B1EF"/>
                </a:solidFill>
                <a:latin typeface="Arial"/>
                <a:cs typeface="Arial"/>
              </a:rPr>
              <a:t> </a:t>
            </a:r>
            <a:r>
              <a:rPr sz="3850" b="1" spc="140" dirty="0">
                <a:solidFill>
                  <a:srgbClr val="54B1EF"/>
                </a:solidFill>
                <a:latin typeface="Arial"/>
                <a:cs typeface="Arial"/>
              </a:rPr>
              <a:t>OBCI</a:t>
            </a:r>
            <a:r>
              <a:rPr sz="3850" b="1" spc="-484" dirty="0">
                <a:solidFill>
                  <a:srgbClr val="54B1EF"/>
                </a:solidFill>
                <a:latin typeface="Arial"/>
                <a:cs typeface="Arial"/>
              </a:rPr>
              <a:t> </a:t>
            </a:r>
            <a:r>
              <a:rPr sz="3850" b="1" spc="40" dirty="0">
                <a:solidFill>
                  <a:srgbClr val="54B1EF"/>
                </a:solidFill>
                <a:latin typeface="Arial"/>
                <a:cs typeface="Arial"/>
              </a:rPr>
              <a:t>VRCHOSLAVICE</a:t>
            </a:r>
            <a:endParaRPr sz="38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7895" y="15170443"/>
            <a:ext cx="17933670" cy="4262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 marR="10081260">
              <a:lnSpc>
                <a:spcPct val="105800"/>
              </a:lnSpc>
            </a:pPr>
            <a:r>
              <a:rPr sz="2650" b="1" spc="185" dirty="0">
                <a:solidFill>
                  <a:srgbClr val="242A26"/>
                </a:solidFill>
                <a:latin typeface="Arial"/>
                <a:cs typeface="Arial"/>
              </a:rPr>
              <a:t>1</a:t>
            </a:r>
            <a:r>
              <a:rPr sz="2650" b="1" spc="185" dirty="0">
                <a:solidFill>
                  <a:srgbClr val="464B49"/>
                </a:solidFill>
                <a:latin typeface="Arial"/>
                <a:cs typeface="Arial"/>
              </a:rPr>
              <a:t>.</a:t>
            </a:r>
            <a:r>
              <a:rPr sz="2650" b="1" spc="-27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650" b="1" spc="90" dirty="0">
                <a:solidFill>
                  <a:srgbClr val="242A26"/>
                </a:solidFill>
                <a:latin typeface="Arial"/>
                <a:cs typeface="Arial"/>
              </a:rPr>
              <a:t>místo</a:t>
            </a:r>
            <a:r>
              <a:rPr sz="2650" b="1" spc="-270" dirty="0">
                <a:solidFill>
                  <a:srgbClr val="242A26"/>
                </a:solidFill>
                <a:latin typeface="Arial"/>
                <a:cs typeface="Arial"/>
              </a:rPr>
              <a:t> </a:t>
            </a:r>
            <a:r>
              <a:rPr sz="2650" b="1" spc="25" dirty="0">
                <a:solidFill>
                  <a:srgbClr val="242A26"/>
                </a:solidFill>
                <a:latin typeface="Arial"/>
                <a:cs typeface="Arial"/>
              </a:rPr>
              <a:t>v</a:t>
            </a:r>
            <a:r>
              <a:rPr sz="2650" b="1" spc="85" dirty="0">
                <a:solidFill>
                  <a:srgbClr val="242A26"/>
                </a:solidFill>
                <a:latin typeface="Arial"/>
                <a:cs typeface="Arial"/>
              </a:rPr>
              <a:t> </a:t>
            </a:r>
            <a:r>
              <a:rPr sz="2650" b="1" spc="80" dirty="0">
                <a:solidFill>
                  <a:srgbClr val="242A26"/>
                </a:solidFill>
                <a:latin typeface="Arial"/>
                <a:cs typeface="Arial"/>
              </a:rPr>
              <a:t>kategoriiVodohospodářská</a:t>
            </a:r>
            <a:r>
              <a:rPr sz="2650" b="1" spc="-70" dirty="0">
                <a:solidFill>
                  <a:srgbClr val="242A26"/>
                </a:solidFill>
                <a:latin typeface="Arial"/>
                <a:cs typeface="Arial"/>
              </a:rPr>
              <a:t> </a:t>
            </a:r>
            <a:r>
              <a:rPr sz="2650" b="1" spc="95" dirty="0">
                <a:solidFill>
                  <a:srgbClr val="242A26"/>
                </a:solidFill>
                <a:latin typeface="Arial"/>
                <a:cs typeface="Arial"/>
              </a:rPr>
              <a:t>opatření  </a:t>
            </a:r>
            <a:r>
              <a:rPr sz="2650" b="1" spc="45" dirty="0">
                <a:solidFill>
                  <a:srgbClr val="242A26"/>
                </a:solidFill>
                <a:latin typeface="Arial"/>
                <a:cs typeface="Arial"/>
              </a:rPr>
              <a:t>Ročník </a:t>
            </a:r>
            <a:r>
              <a:rPr sz="2650" b="1" spc="195" dirty="0">
                <a:solidFill>
                  <a:srgbClr val="242A26"/>
                </a:solidFill>
                <a:latin typeface="Arial"/>
                <a:cs typeface="Arial"/>
              </a:rPr>
              <a:t>2008</a:t>
            </a:r>
            <a:r>
              <a:rPr sz="2650" b="1" spc="195" dirty="0">
                <a:solidFill>
                  <a:srgbClr val="464B49"/>
                </a:solidFill>
                <a:latin typeface="Arial"/>
                <a:cs typeface="Arial"/>
              </a:rPr>
              <a:t>,</a:t>
            </a:r>
            <a:r>
              <a:rPr sz="2650" b="1" spc="-40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650" b="1" spc="50" dirty="0">
                <a:solidFill>
                  <a:srgbClr val="242A26"/>
                </a:solidFill>
                <a:latin typeface="Arial"/>
                <a:cs typeface="Arial"/>
              </a:rPr>
              <a:t>Pozemkový </a:t>
            </a:r>
            <a:r>
              <a:rPr sz="2650" b="1" spc="90" dirty="0">
                <a:solidFill>
                  <a:srgbClr val="242A26"/>
                </a:solidFill>
                <a:latin typeface="Arial"/>
                <a:cs typeface="Arial"/>
              </a:rPr>
              <a:t>úřad </a:t>
            </a:r>
            <a:r>
              <a:rPr sz="2650" b="1" spc="30" dirty="0">
                <a:solidFill>
                  <a:srgbClr val="242A26"/>
                </a:solidFill>
                <a:latin typeface="Arial"/>
                <a:cs typeface="Arial"/>
              </a:rPr>
              <a:t>Prostějov</a:t>
            </a:r>
            <a:endParaRPr sz="2650" dirty="0">
              <a:latin typeface="Arial"/>
              <a:cs typeface="Arial"/>
            </a:endParaRPr>
          </a:p>
          <a:p>
            <a:pPr marL="12700" marR="5080" indent="24765" algn="just">
              <a:lnSpc>
                <a:spcPct val="123000"/>
              </a:lnSpc>
              <a:spcBef>
                <a:spcPts val="1650"/>
              </a:spcBef>
            </a:pPr>
            <a:r>
              <a:rPr sz="2400" spc="185" dirty="0">
                <a:solidFill>
                  <a:srgbClr val="464B49"/>
                </a:solidFill>
                <a:latin typeface="Arial"/>
                <a:cs typeface="Arial"/>
              </a:rPr>
              <a:t>I </a:t>
            </a:r>
            <a:r>
              <a:rPr sz="2400" spc="-15" dirty="0">
                <a:solidFill>
                  <a:srgbClr val="464B49"/>
                </a:solidFill>
                <a:latin typeface="Arial"/>
                <a:cs typeface="Arial"/>
              </a:rPr>
              <a:t>když </a:t>
            </a:r>
            <a:r>
              <a:rPr sz="2400" spc="5" dirty="0">
                <a:solidFill>
                  <a:srgbClr val="464B49"/>
                </a:solidFill>
                <a:latin typeface="Arial"/>
                <a:cs typeface="Arial"/>
              </a:rPr>
              <a:t>realizované </a:t>
            </a:r>
            <a:r>
              <a:rPr sz="2400" spc="65" dirty="0">
                <a:solidFill>
                  <a:srgbClr val="464B49"/>
                </a:solidFill>
                <a:latin typeface="Arial"/>
                <a:cs typeface="Arial"/>
              </a:rPr>
              <a:t>opatření </a:t>
            </a:r>
            <a:r>
              <a:rPr sz="2400" spc="100" dirty="0">
                <a:solidFill>
                  <a:srgbClr val="464B49"/>
                </a:solidFill>
                <a:latin typeface="Arial"/>
                <a:cs typeface="Arial"/>
              </a:rPr>
              <a:t>plní </a:t>
            </a:r>
            <a:r>
              <a:rPr sz="2400" spc="55" dirty="0">
                <a:solidFill>
                  <a:srgbClr val="464B49"/>
                </a:solidFill>
                <a:latin typeface="Arial"/>
                <a:cs typeface="Arial"/>
              </a:rPr>
              <a:t>funkce sloužící </a:t>
            </a:r>
            <a:r>
              <a:rPr sz="2400" spc="-45" dirty="0">
                <a:solidFill>
                  <a:srgbClr val="464B49"/>
                </a:solidFill>
                <a:latin typeface="Arial"/>
                <a:cs typeface="Arial"/>
              </a:rPr>
              <a:t>ke </a:t>
            </a:r>
            <a:r>
              <a:rPr sz="2400" spc="55" dirty="0">
                <a:solidFill>
                  <a:srgbClr val="464B49"/>
                </a:solidFill>
                <a:latin typeface="Arial"/>
                <a:cs typeface="Arial"/>
              </a:rPr>
              <a:t>zpřístupnění </a:t>
            </a:r>
            <a:r>
              <a:rPr sz="2400" spc="25" dirty="0">
                <a:solidFill>
                  <a:srgbClr val="464B49"/>
                </a:solidFill>
                <a:latin typeface="Arial"/>
                <a:cs typeface="Arial"/>
              </a:rPr>
              <a:t>pozemku, </a:t>
            </a:r>
            <a:r>
              <a:rPr sz="2400" spc="35" dirty="0">
                <a:solidFill>
                  <a:srgbClr val="464B49"/>
                </a:solidFill>
                <a:latin typeface="Arial"/>
                <a:cs typeface="Arial"/>
              </a:rPr>
              <a:t>ochraně </a:t>
            </a:r>
            <a:r>
              <a:rPr sz="2400" spc="75" dirty="0">
                <a:solidFill>
                  <a:srgbClr val="464B49"/>
                </a:solidFill>
                <a:latin typeface="Arial"/>
                <a:cs typeface="Arial"/>
              </a:rPr>
              <a:t>půdního </a:t>
            </a:r>
            <a:r>
              <a:rPr sz="2400" spc="90" dirty="0">
                <a:solidFill>
                  <a:srgbClr val="464B49"/>
                </a:solidFill>
                <a:latin typeface="Arial"/>
                <a:cs typeface="Arial"/>
              </a:rPr>
              <a:t>fondu, </a:t>
            </a:r>
            <a:r>
              <a:rPr sz="2400" spc="-75" dirty="0">
                <a:solidFill>
                  <a:srgbClr val="464B49"/>
                </a:solidFill>
                <a:latin typeface="Arial"/>
                <a:cs typeface="Arial"/>
              </a:rPr>
              <a:t>k </a:t>
            </a:r>
            <a:r>
              <a:rPr sz="2400" spc="65" dirty="0">
                <a:solidFill>
                  <a:srgbClr val="464B49"/>
                </a:solidFill>
                <a:latin typeface="Arial"/>
                <a:cs typeface="Arial"/>
              </a:rPr>
              <a:t>ochraně</a:t>
            </a:r>
            <a:r>
              <a:rPr sz="2400" spc="-44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464B49"/>
                </a:solidFill>
                <a:latin typeface="Arial"/>
                <a:cs typeface="Arial"/>
              </a:rPr>
              <a:t>a </a:t>
            </a:r>
            <a:r>
              <a:rPr sz="2400" spc="65" dirty="0">
                <a:solidFill>
                  <a:srgbClr val="464B49"/>
                </a:solidFill>
                <a:latin typeface="Arial"/>
                <a:cs typeface="Arial"/>
              </a:rPr>
              <a:t>tvorbě </a:t>
            </a:r>
            <a:r>
              <a:rPr sz="2400" spc="100" dirty="0">
                <a:solidFill>
                  <a:srgbClr val="464B49"/>
                </a:solidFill>
                <a:latin typeface="Arial"/>
                <a:cs typeface="Arial"/>
              </a:rPr>
              <a:t>životního  </a:t>
            </a:r>
            <a:r>
              <a:rPr sz="2400" spc="95" dirty="0">
                <a:solidFill>
                  <a:srgbClr val="464B49"/>
                </a:solidFill>
                <a:latin typeface="Arial"/>
                <a:cs typeface="Arial"/>
              </a:rPr>
              <a:t>prostředí,</a:t>
            </a:r>
            <a:r>
              <a:rPr sz="2400" spc="-40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20" dirty="0" err="1" smtClean="0">
                <a:solidFill>
                  <a:srgbClr val="464B49"/>
                </a:solidFill>
                <a:latin typeface="Arial"/>
                <a:cs typeface="Arial"/>
              </a:rPr>
              <a:t>prioritní</a:t>
            </a:r>
            <a:r>
              <a:rPr lang="cs-CZ" sz="2400" spc="120" dirty="0" smtClean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20" dirty="0" smtClean="0">
                <a:solidFill>
                  <a:srgbClr val="464B49"/>
                </a:solidFill>
                <a:latin typeface="Arial"/>
                <a:cs typeface="Arial"/>
              </a:rPr>
              <a:t>je</a:t>
            </a:r>
            <a:r>
              <a:rPr sz="2400" spc="-35" dirty="0" smtClean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64B49"/>
                </a:solidFill>
                <a:latin typeface="Arial"/>
                <a:cs typeface="Arial"/>
              </a:rPr>
              <a:t>jejich</a:t>
            </a:r>
            <a:r>
              <a:rPr sz="2400" spc="-22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464B49"/>
                </a:solidFill>
                <a:latin typeface="Arial"/>
                <a:cs typeface="Arial"/>
              </a:rPr>
              <a:t>vodohospodářská</a:t>
            </a:r>
            <a:r>
              <a:rPr sz="2400" spc="14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64B49"/>
                </a:solidFill>
                <a:latin typeface="Arial"/>
                <a:cs typeface="Arial"/>
              </a:rPr>
              <a:t>funkce</a:t>
            </a:r>
            <a:r>
              <a:rPr sz="2400" spc="10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64B49"/>
                </a:solidFill>
                <a:latin typeface="Arial"/>
                <a:cs typeface="Arial"/>
              </a:rPr>
              <a:t>sloužící</a:t>
            </a:r>
            <a:r>
              <a:rPr sz="2400" spc="-12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464B49"/>
                </a:solidFill>
                <a:latin typeface="Arial"/>
                <a:cs typeface="Arial"/>
              </a:rPr>
              <a:t>k</a:t>
            </a:r>
            <a:r>
              <a:rPr sz="2400" spc="-114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64B49"/>
                </a:solidFill>
                <a:latin typeface="Arial"/>
                <a:cs typeface="Arial"/>
              </a:rPr>
              <a:t>ochraně</a:t>
            </a:r>
            <a:r>
              <a:rPr sz="2400" spc="2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64B49"/>
                </a:solidFill>
                <a:latin typeface="Arial"/>
                <a:cs typeface="Arial"/>
              </a:rPr>
              <a:t>obce</a:t>
            </a:r>
            <a:r>
              <a:rPr sz="2400" spc="6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64B49"/>
                </a:solidFill>
                <a:latin typeface="Arial"/>
                <a:cs typeface="Arial"/>
              </a:rPr>
              <a:t>před</a:t>
            </a:r>
            <a:r>
              <a:rPr sz="2400" spc="-12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464B49"/>
                </a:solidFill>
                <a:latin typeface="Arial"/>
                <a:cs typeface="Arial"/>
              </a:rPr>
              <a:t>záplavami,</a:t>
            </a:r>
            <a:r>
              <a:rPr sz="2400" spc="-40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64B49"/>
                </a:solidFill>
                <a:latin typeface="Arial"/>
                <a:cs typeface="Arial"/>
              </a:rPr>
              <a:t>k</a:t>
            </a:r>
            <a:r>
              <a:rPr sz="2400" spc="-4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64B49"/>
                </a:solidFill>
                <a:latin typeface="Arial"/>
                <a:cs typeface="Arial"/>
              </a:rPr>
              <a:t>neškodnému</a:t>
            </a:r>
            <a:r>
              <a:rPr sz="2400" spc="19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60" dirty="0" err="1">
                <a:solidFill>
                  <a:srgbClr val="464B49"/>
                </a:solidFill>
                <a:latin typeface="Arial"/>
                <a:cs typeface="Arial"/>
              </a:rPr>
              <a:t>uvedení</a:t>
            </a:r>
            <a:r>
              <a:rPr sz="2400" spc="-14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lang="cs-CZ" sz="2400" spc="-140" dirty="0" smtClean="0">
                <a:solidFill>
                  <a:srgbClr val="464B49"/>
                </a:solidFill>
                <a:latin typeface="Arial"/>
                <a:cs typeface="Arial"/>
              </a:rPr>
              <a:t>   </a:t>
            </a:r>
            <a:r>
              <a:rPr sz="2400" spc="90" dirty="0" err="1" smtClean="0">
                <a:solidFill>
                  <a:srgbClr val="464B49"/>
                </a:solidFill>
                <a:latin typeface="Arial"/>
                <a:cs typeface="Arial"/>
              </a:rPr>
              <a:t>povrcho­</a:t>
            </a:r>
            <a:r>
              <a:rPr sz="2400" spc="20" dirty="0" err="1" smtClean="0">
                <a:solidFill>
                  <a:srgbClr val="464B49"/>
                </a:solidFill>
                <a:latin typeface="Arial"/>
                <a:cs typeface="Arial"/>
              </a:rPr>
              <a:t>vých</a:t>
            </a:r>
            <a:r>
              <a:rPr sz="2400" spc="20" dirty="0" smtClean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64B49"/>
                </a:solidFill>
                <a:latin typeface="Arial"/>
                <a:cs typeface="Arial"/>
              </a:rPr>
              <a:t>vod. </a:t>
            </a:r>
            <a:r>
              <a:rPr sz="2400" spc="85" dirty="0" err="1">
                <a:solidFill>
                  <a:srgbClr val="464B49"/>
                </a:solidFill>
                <a:latin typeface="Arial"/>
                <a:cs typeface="Arial"/>
              </a:rPr>
              <a:t>Vybudováním</a:t>
            </a:r>
            <a:r>
              <a:rPr sz="2400" spc="8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0" dirty="0" err="1" smtClean="0">
                <a:solidFill>
                  <a:srgbClr val="464B49"/>
                </a:solidFill>
                <a:latin typeface="Arial"/>
                <a:cs typeface="Arial"/>
              </a:rPr>
              <a:t>zpevněnýc</a:t>
            </a:r>
            <a:r>
              <a:rPr sz="2400" spc="80" dirty="0" err="1" smtClean="0">
                <a:solidFill>
                  <a:srgbClr val="464B49"/>
                </a:solidFill>
                <a:latin typeface="Arial"/>
                <a:cs typeface="Arial"/>
              </a:rPr>
              <a:t>h</a:t>
            </a:r>
            <a:r>
              <a:rPr sz="2400" spc="80" dirty="0" smtClean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64B49"/>
                </a:solidFill>
                <a:latin typeface="Arial"/>
                <a:cs typeface="Arial"/>
              </a:rPr>
              <a:t>polních </a:t>
            </a:r>
            <a:r>
              <a:rPr sz="2400" spc="40" dirty="0">
                <a:solidFill>
                  <a:srgbClr val="464B49"/>
                </a:solidFill>
                <a:latin typeface="Arial"/>
                <a:cs typeface="Arial"/>
              </a:rPr>
              <a:t>cest </a:t>
            </a:r>
            <a:r>
              <a:rPr sz="2400" spc="55" dirty="0">
                <a:solidFill>
                  <a:srgbClr val="343B36"/>
                </a:solidFill>
                <a:latin typeface="Arial"/>
                <a:cs typeface="Arial"/>
              </a:rPr>
              <a:t>došlo </a:t>
            </a:r>
            <a:r>
              <a:rPr sz="2400" spc="-75" dirty="0">
                <a:solidFill>
                  <a:srgbClr val="464B49"/>
                </a:solidFill>
                <a:latin typeface="Arial"/>
                <a:cs typeface="Arial"/>
              </a:rPr>
              <a:t>k </a:t>
            </a:r>
            <a:r>
              <a:rPr sz="2400" spc="80" dirty="0">
                <a:solidFill>
                  <a:srgbClr val="464B49"/>
                </a:solidFill>
                <a:latin typeface="Arial"/>
                <a:cs typeface="Arial"/>
              </a:rPr>
              <a:t>odklonění </a:t>
            </a:r>
            <a:r>
              <a:rPr sz="2400" spc="35" dirty="0">
                <a:solidFill>
                  <a:srgbClr val="464B49"/>
                </a:solidFill>
                <a:latin typeface="Arial"/>
                <a:cs typeface="Arial"/>
              </a:rPr>
              <a:t>zemědělské dopravy </a:t>
            </a:r>
            <a:r>
              <a:rPr sz="2400" spc="215" dirty="0">
                <a:solidFill>
                  <a:srgbClr val="464B49"/>
                </a:solidFill>
                <a:latin typeface="Arial"/>
                <a:cs typeface="Arial"/>
              </a:rPr>
              <a:t>mimo </a:t>
            </a:r>
            <a:r>
              <a:rPr sz="2400" spc="25" dirty="0">
                <a:solidFill>
                  <a:srgbClr val="464B49"/>
                </a:solidFill>
                <a:latin typeface="Arial"/>
                <a:cs typeface="Arial"/>
              </a:rPr>
              <a:t>zastavěné </a:t>
            </a:r>
            <a:r>
              <a:rPr sz="2400" spc="100" dirty="0">
                <a:solidFill>
                  <a:srgbClr val="464B49"/>
                </a:solidFill>
                <a:latin typeface="Arial"/>
                <a:cs typeface="Arial"/>
              </a:rPr>
              <a:t>území </a:t>
            </a:r>
            <a:r>
              <a:rPr sz="2400" spc="125" dirty="0">
                <a:solidFill>
                  <a:srgbClr val="464B49"/>
                </a:solidFill>
                <a:latin typeface="Arial"/>
                <a:cs typeface="Arial"/>
              </a:rPr>
              <a:t>obce. </a:t>
            </a:r>
            <a:r>
              <a:rPr sz="2400" spc="35" dirty="0">
                <a:solidFill>
                  <a:srgbClr val="343B36"/>
                </a:solidFill>
                <a:latin typeface="Arial"/>
                <a:cs typeface="Arial"/>
              </a:rPr>
              <a:t>Došlo  </a:t>
            </a:r>
            <a:r>
              <a:rPr sz="2400" spc="-30" dirty="0">
                <a:solidFill>
                  <a:srgbClr val="464B49"/>
                </a:solidFill>
                <a:latin typeface="Arial"/>
                <a:cs typeface="Arial"/>
              </a:rPr>
              <a:t>ke</a:t>
            </a:r>
            <a:r>
              <a:rPr sz="2400" spc="-8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464B49"/>
                </a:solidFill>
                <a:latin typeface="Arial"/>
                <a:cs typeface="Arial"/>
              </a:rPr>
              <a:t>z</a:t>
            </a:r>
            <a:r>
              <a:rPr sz="2400" spc="-45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242A26"/>
                </a:solidFill>
                <a:latin typeface="Arial"/>
                <a:cs typeface="Arial"/>
              </a:rPr>
              <a:t>l</a:t>
            </a:r>
            <a:r>
              <a:rPr sz="2400" spc="50" dirty="0">
                <a:solidFill>
                  <a:srgbClr val="464B49"/>
                </a:solidFill>
                <a:latin typeface="Arial"/>
                <a:cs typeface="Arial"/>
              </a:rPr>
              <a:t>epšení</a:t>
            </a:r>
            <a:r>
              <a:rPr sz="2400" spc="75" dirty="0">
                <a:solidFill>
                  <a:srgbClr val="464B49"/>
                </a:solidFill>
                <a:latin typeface="Arial"/>
                <a:cs typeface="Arial"/>
              </a:rPr>
              <a:t> přístupnosti</a:t>
            </a:r>
            <a:r>
              <a:rPr sz="2400" spc="14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50" dirty="0" err="1">
                <a:solidFill>
                  <a:srgbClr val="464B49"/>
                </a:solidFill>
                <a:latin typeface="Arial"/>
                <a:cs typeface="Arial"/>
              </a:rPr>
              <a:t>zemědělských</a:t>
            </a:r>
            <a:r>
              <a:rPr sz="2400" spc="18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20" dirty="0" err="1" smtClean="0">
                <a:solidFill>
                  <a:srgbClr val="343B36"/>
                </a:solidFill>
                <a:latin typeface="Arial"/>
                <a:cs typeface="Arial"/>
              </a:rPr>
              <a:t>pozemk</a:t>
            </a:r>
            <a:r>
              <a:rPr lang="cs-CZ" sz="2400" spc="120" dirty="0" smtClean="0">
                <a:solidFill>
                  <a:srgbClr val="343B36"/>
                </a:solidFill>
                <a:latin typeface="Arial"/>
                <a:cs typeface="Arial"/>
              </a:rPr>
              <a:t>ů</a:t>
            </a:r>
            <a:r>
              <a:rPr sz="2400" spc="120" dirty="0" smtClean="0">
                <a:solidFill>
                  <a:srgbClr val="5D625E"/>
                </a:solidFill>
                <a:latin typeface="Arial"/>
                <a:cs typeface="Arial"/>
              </a:rPr>
              <a:t>,</a:t>
            </a:r>
            <a:r>
              <a:rPr sz="2400" spc="-405" dirty="0" smtClean="0">
                <a:solidFill>
                  <a:srgbClr val="5D625E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64B49"/>
                </a:solidFill>
                <a:latin typeface="Arial"/>
                <a:cs typeface="Arial"/>
              </a:rPr>
              <a:t>zpřístupnění</a:t>
            </a:r>
            <a:r>
              <a:rPr sz="2400" spc="17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64B49"/>
                </a:solidFill>
                <a:latin typeface="Arial"/>
                <a:cs typeface="Arial"/>
              </a:rPr>
              <a:t>krajiny.</a:t>
            </a:r>
            <a:r>
              <a:rPr sz="2400" spc="-38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464B49"/>
                </a:solidFill>
                <a:latin typeface="Arial"/>
                <a:cs typeface="Arial"/>
              </a:rPr>
              <a:t>Výsadba</a:t>
            </a:r>
            <a:r>
              <a:rPr sz="2400" spc="-6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464B49"/>
                </a:solidFill>
                <a:latin typeface="Arial"/>
                <a:cs typeface="Arial"/>
              </a:rPr>
              <a:t>zeleně</a:t>
            </a:r>
            <a:r>
              <a:rPr sz="2400" spc="21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464B49"/>
                </a:solidFill>
                <a:latin typeface="Arial"/>
                <a:cs typeface="Arial"/>
              </a:rPr>
              <a:t>přispívá</a:t>
            </a:r>
            <a:r>
              <a:rPr sz="2400" spc="23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343B36"/>
                </a:solidFill>
                <a:latin typeface="Arial"/>
                <a:cs typeface="Arial"/>
              </a:rPr>
              <a:t>ke</a:t>
            </a:r>
            <a:r>
              <a:rPr sz="2400" spc="-85" dirty="0">
                <a:solidFill>
                  <a:srgbClr val="343B36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64B49"/>
                </a:solidFill>
                <a:latin typeface="Arial"/>
                <a:cs typeface="Arial"/>
              </a:rPr>
              <a:t>zvýšení</a:t>
            </a:r>
            <a:r>
              <a:rPr sz="2400" spc="3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64B49"/>
                </a:solidFill>
                <a:latin typeface="Arial"/>
                <a:cs typeface="Arial"/>
              </a:rPr>
              <a:t>ekologické</a:t>
            </a:r>
            <a:r>
              <a:rPr sz="2400" spc="4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464B49"/>
                </a:solidFill>
                <a:latin typeface="Arial"/>
                <a:cs typeface="Arial"/>
              </a:rPr>
              <a:t>stabi</a:t>
            </a:r>
            <a:r>
              <a:rPr sz="2400" spc="100" dirty="0">
                <a:solidFill>
                  <a:srgbClr val="242A26"/>
                </a:solidFill>
                <a:latin typeface="Arial"/>
                <a:cs typeface="Arial"/>
              </a:rPr>
              <a:t>l</a:t>
            </a:r>
            <a:r>
              <a:rPr sz="2400" spc="100" dirty="0">
                <a:solidFill>
                  <a:srgbClr val="464B49"/>
                </a:solidFill>
                <a:latin typeface="Arial"/>
                <a:cs typeface="Arial"/>
              </a:rPr>
              <a:t>ity  </a:t>
            </a:r>
            <a:r>
              <a:rPr sz="2400" spc="10" dirty="0">
                <a:solidFill>
                  <a:srgbClr val="464B49"/>
                </a:solidFill>
                <a:latin typeface="Arial"/>
                <a:cs typeface="Arial"/>
              </a:rPr>
              <a:t>a</a:t>
            </a:r>
            <a:r>
              <a:rPr sz="2400" spc="-3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343B36"/>
                </a:solidFill>
                <a:latin typeface="Arial"/>
                <a:cs typeface="Arial"/>
              </a:rPr>
              <a:t>tvorbě</a:t>
            </a:r>
            <a:r>
              <a:rPr sz="2400" spc="240" dirty="0">
                <a:solidFill>
                  <a:srgbClr val="343B36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64B49"/>
                </a:solidFill>
                <a:latin typeface="Arial"/>
                <a:cs typeface="Arial"/>
              </a:rPr>
              <a:t>krajiny</a:t>
            </a:r>
            <a:r>
              <a:rPr sz="240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64B49"/>
                </a:solidFill>
                <a:latin typeface="Arial"/>
                <a:cs typeface="Arial"/>
              </a:rPr>
              <a:t>v</a:t>
            </a:r>
            <a:r>
              <a:rPr sz="2400" spc="10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64B49"/>
                </a:solidFill>
                <a:latin typeface="Arial"/>
                <a:cs typeface="Arial"/>
              </a:rPr>
              <a:t>západní</a:t>
            </a:r>
            <a:r>
              <a:rPr sz="2400" spc="-16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64B49"/>
                </a:solidFill>
                <a:latin typeface="Arial"/>
                <a:cs typeface="Arial"/>
              </a:rPr>
              <a:t>a</a:t>
            </a:r>
            <a:r>
              <a:rPr sz="2400" spc="-254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64B49"/>
                </a:solidFill>
                <a:latin typeface="Arial"/>
                <a:cs typeface="Arial"/>
              </a:rPr>
              <a:t>jihozápadní</a:t>
            </a:r>
            <a:r>
              <a:rPr sz="2400" spc="5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464B49"/>
                </a:solidFill>
                <a:latin typeface="Arial"/>
                <a:cs typeface="Arial"/>
              </a:rPr>
              <a:t>části</a:t>
            </a:r>
            <a:r>
              <a:rPr sz="2400" spc="25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464B49"/>
                </a:solidFill>
                <a:latin typeface="Arial"/>
                <a:cs typeface="Arial"/>
              </a:rPr>
              <a:t>k.</a:t>
            </a:r>
            <a:r>
              <a:rPr sz="2400" spc="7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64B49"/>
                </a:solidFill>
                <a:latin typeface="Arial"/>
                <a:cs typeface="Arial"/>
              </a:rPr>
              <a:t>ú.</a:t>
            </a:r>
            <a:r>
              <a:rPr sz="2400" spc="-254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464B49"/>
                </a:solidFill>
                <a:latin typeface="Arial"/>
                <a:cs typeface="Arial"/>
              </a:rPr>
              <a:t>Vrchoslavice.</a:t>
            </a:r>
            <a:r>
              <a:rPr sz="2400" spc="30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343B36"/>
                </a:solidFill>
                <a:latin typeface="Arial"/>
                <a:cs typeface="Arial"/>
              </a:rPr>
              <a:t>Došlo</a:t>
            </a:r>
            <a:r>
              <a:rPr sz="2400" spc="180" dirty="0">
                <a:solidFill>
                  <a:srgbClr val="343B36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464B49"/>
                </a:solidFill>
                <a:latin typeface="Arial"/>
                <a:cs typeface="Arial"/>
              </a:rPr>
              <a:t>ke</a:t>
            </a:r>
            <a:r>
              <a:rPr sz="2400" spc="2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64B49"/>
                </a:solidFill>
                <a:latin typeface="Arial"/>
                <a:cs typeface="Arial"/>
              </a:rPr>
              <a:t>zvýšení</a:t>
            </a:r>
            <a:r>
              <a:rPr sz="2400" spc="15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64B49"/>
                </a:solidFill>
                <a:latin typeface="Arial"/>
                <a:cs typeface="Arial"/>
              </a:rPr>
              <a:t>protierozní</a:t>
            </a:r>
            <a:r>
              <a:rPr sz="2400" spc="-11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95" dirty="0" err="1">
                <a:solidFill>
                  <a:srgbClr val="464B49"/>
                </a:solidFill>
                <a:latin typeface="Arial"/>
                <a:cs typeface="Arial"/>
              </a:rPr>
              <a:t>ochrany,zlepšení</a:t>
            </a:r>
            <a:r>
              <a:rPr sz="2400" spc="-11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25" dirty="0" err="1" smtClean="0">
                <a:solidFill>
                  <a:srgbClr val="464B49"/>
                </a:solidFill>
                <a:latin typeface="Arial"/>
                <a:cs typeface="Arial"/>
              </a:rPr>
              <a:t>vláhovýc</a:t>
            </a:r>
            <a:r>
              <a:rPr sz="2400" spc="80" dirty="0" err="1" smtClean="0">
                <a:solidFill>
                  <a:srgbClr val="464B49"/>
                </a:solidFill>
                <a:latin typeface="Arial"/>
                <a:cs typeface="Arial"/>
              </a:rPr>
              <a:t>h</a:t>
            </a:r>
            <a:r>
              <a:rPr sz="2400" spc="105" dirty="0" smtClean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25" dirty="0" err="1" smtClean="0">
                <a:solidFill>
                  <a:srgbClr val="464B49"/>
                </a:solidFill>
                <a:latin typeface="Arial"/>
                <a:cs typeface="Arial"/>
              </a:rPr>
              <a:t>po­</a:t>
            </a:r>
            <a:r>
              <a:rPr sz="2400" spc="135" dirty="0" err="1" smtClean="0">
                <a:solidFill>
                  <a:srgbClr val="464B49"/>
                </a:solidFill>
                <a:latin typeface="Arial"/>
                <a:cs typeface="Arial"/>
              </a:rPr>
              <a:t>měr</a:t>
            </a:r>
            <a:r>
              <a:rPr lang="cs-CZ" sz="2400" spc="135" dirty="0" smtClean="0">
                <a:solidFill>
                  <a:srgbClr val="464B49"/>
                </a:solidFill>
                <a:latin typeface="Arial"/>
                <a:cs typeface="Arial"/>
              </a:rPr>
              <a:t>ů</a:t>
            </a:r>
            <a:r>
              <a:rPr sz="2400" spc="-55" dirty="0" smtClean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464B49"/>
                </a:solidFill>
                <a:latin typeface="Arial"/>
                <a:cs typeface="Arial"/>
              </a:rPr>
              <a:t>okolních </a:t>
            </a:r>
            <a:r>
              <a:rPr sz="2400" spc="85" dirty="0" err="1">
                <a:solidFill>
                  <a:srgbClr val="464B49"/>
                </a:solidFill>
                <a:latin typeface="Arial"/>
                <a:cs typeface="Arial"/>
              </a:rPr>
              <a:t>pozemku</a:t>
            </a:r>
            <a:r>
              <a:rPr sz="2400" spc="85" dirty="0" smtClean="0">
                <a:solidFill>
                  <a:srgbClr val="464B49"/>
                </a:solidFill>
                <a:latin typeface="Arial"/>
                <a:cs typeface="Arial"/>
              </a:rPr>
              <a:t>,</a:t>
            </a:r>
            <a:r>
              <a:rPr lang="cs-CZ" sz="2400" spc="85" dirty="0" smtClean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85" dirty="0" err="1" smtClean="0">
                <a:solidFill>
                  <a:srgbClr val="464B49"/>
                </a:solidFill>
                <a:latin typeface="Arial"/>
                <a:cs typeface="Arial"/>
              </a:rPr>
              <a:t>zvýšení</a:t>
            </a:r>
            <a:r>
              <a:rPr sz="2400" spc="40" dirty="0" smtClean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343B36"/>
                </a:solidFill>
                <a:latin typeface="Arial"/>
                <a:cs typeface="Arial"/>
              </a:rPr>
              <a:t>retenční</a:t>
            </a:r>
            <a:r>
              <a:rPr sz="2400" spc="-300" dirty="0">
                <a:solidFill>
                  <a:srgbClr val="343B36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64B49"/>
                </a:solidFill>
                <a:latin typeface="Arial"/>
                <a:cs typeface="Arial"/>
              </a:rPr>
              <a:t>schopnosti</a:t>
            </a:r>
            <a:r>
              <a:rPr sz="2400" spc="12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64B49"/>
                </a:solidFill>
                <a:latin typeface="Arial"/>
                <a:cs typeface="Arial"/>
              </a:rPr>
              <a:t>pozemku</a:t>
            </a:r>
            <a:r>
              <a:rPr sz="2400" spc="15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64B49"/>
                </a:solidFill>
                <a:latin typeface="Arial"/>
                <a:cs typeface="Arial"/>
              </a:rPr>
              <a:t>a</a:t>
            </a:r>
            <a:r>
              <a:rPr sz="2400" spc="-15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464B49"/>
                </a:solidFill>
                <a:latin typeface="Arial"/>
                <a:cs typeface="Arial"/>
              </a:rPr>
              <a:t>snížení</a:t>
            </a:r>
            <a:r>
              <a:rPr sz="2400" spc="-10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464B49"/>
                </a:solidFill>
                <a:latin typeface="Arial"/>
                <a:cs typeface="Arial"/>
              </a:rPr>
              <a:t>odtoku</a:t>
            </a:r>
            <a:r>
              <a:rPr sz="2400" spc="8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464B49"/>
                </a:solidFill>
                <a:latin typeface="Arial"/>
                <a:cs typeface="Arial"/>
              </a:rPr>
              <a:t>vody</a:t>
            </a:r>
            <a:r>
              <a:rPr sz="240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464B49"/>
                </a:solidFill>
                <a:latin typeface="Arial"/>
                <a:cs typeface="Arial"/>
              </a:rPr>
              <a:t>z</a:t>
            </a:r>
            <a:r>
              <a:rPr sz="2400" spc="5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43B36"/>
                </a:solidFill>
                <a:latin typeface="Arial"/>
                <a:cs typeface="Arial"/>
              </a:rPr>
              <a:t>dešťovýc</a:t>
            </a:r>
            <a:r>
              <a:rPr sz="2400" spc="-280" dirty="0">
                <a:solidFill>
                  <a:srgbClr val="343B36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343B36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343B36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464B49"/>
                </a:solidFill>
                <a:latin typeface="Arial"/>
                <a:cs typeface="Arial"/>
              </a:rPr>
              <a:t>srážek</a:t>
            </a:r>
            <a:r>
              <a:rPr sz="2400" spc="15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464B49"/>
                </a:solidFill>
                <a:latin typeface="Arial"/>
                <a:cs typeface="Arial"/>
              </a:rPr>
              <a:t>a</a:t>
            </a:r>
            <a:r>
              <a:rPr sz="2400" spc="-13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464B49"/>
                </a:solidFill>
                <a:latin typeface="Arial"/>
                <a:cs typeface="Arial"/>
              </a:rPr>
              <a:t>z</a:t>
            </a:r>
            <a:r>
              <a:rPr sz="2400" spc="-45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464B49"/>
                </a:solidFill>
                <a:latin typeface="Arial"/>
                <a:cs typeface="Arial"/>
              </a:rPr>
              <a:t>tání</a:t>
            </a:r>
            <a:r>
              <a:rPr sz="2400" spc="-100" dirty="0">
                <a:solidFill>
                  <a:srgbClr val="464B49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64B49"/>
                </a:solidFill>
                <a:latin typeface="Arial"/>
                <a:cs typeface="Arial"/>
              </a:rPr>
              <a:t>sněhu.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57026"/>
            <a:ext cx="19877928" cy="13394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88920" y="554997"/>
            <a:ext cx="13625830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50" b="1" spc="-114" dirty="0">
                <a:solidFill>
                  <a:srgbClr val="5EB5ED"/>
                </a:solidFill>
                <a:latin typeface="Arial"/>
                <a:cs typeface="Arial"/>
              </a:rPr>
              <a:t>PROTIEROZNÍ </a:t>
            </a:r>
            <a:r>
              <a:rPr sz="4150" b="1" spc="-165" dirty="0">
                <a:solidFill>
                  <a:srgbClr val="5EB5ED"/>
                </a:solidFill>
                <a:latin typeface="Arial"/>
                <a:cs typeface="Arial"/>
              </a:rPr>
              <a:t>OPATŘENÍ </a:t>
            </a:r>
            <a:r>
              <a:rPr sz="4150" b="1" spc="-60" dirty="0">
                <a:solidFill>
                  <a:srgbClr val="5EB5ED"/>
                </a:solidFill>
                <a:latin typeface="Arial"/>
                <a:cs typeface="Arial"/>
              </a:rPr>
              <a:t>V </a:t>
            </a:r>
            <a:r>
              <a:rPr sz="4150" b="1" spc="-50" dirty="0">
                <a:solidFill>
                  <a:srgbClr val="5EB5ED"/>
                </a:solidFill>
                <a:latin typeface="Arial"/>
                <a:cs typeface="Arial"/>
              </a:rPr>
              <a:t>OBCI </a:t>
            </a:r>
            <a:r>
              <a:rPr sz="4150" b="1" spc="-580" dirty="0">
                <a:solidFill>
                  <a:srgbClr val="5EB5ED"/>
                </a:solidFill>
                <a:latin typeface="Arial"/>
                <a:cs typeface="Arial"/>
              </a:rPr>
              <a:t>BOJ </a:t>
            </a:r>
            <a:r>
              <a:rPr sz="4150" b="1" spc="-320" dirty="0">
                <a:solidFill>
                  <a:srgbClr val="5EB5ED"/>
                </a:solidFill>
                <a:latin typeface="Arial"/>
                <a:cs typeface="Arial"/>
              </a:rPr>
              <a:t>IŠTĚ</a:t>
            </a:r>
            <a:r>
              <a:rPr sz="4150" b="1" spc="-65" dirty="0">
                <a:solidFill>
                  <a:srgbClr val="5EB5ED"/>
                </a:solidFill>
                <a:latin typeface="Arial"/>
                <a:cs typeface="Arial"/>
              </a:rPr>
              <a:t> </a:t>
            </a:r>
            <a:r>
              <a:rPr sz="4150" b="1" spc="20" dirty="0" smtClean="0">
                <a:solidFill>
                  <a:srgbClr val="5EB5ED"/>
                </a:solidFill>
                <a:latin typeface="Arial"/>
                <a:cs typeface="Arial"/>
              </a:rPr>
              <a:t>U</a:t>
            </a:r>
            <a:r>
              <a:rPr lang="cs-CZ" sz="4150" b="1" spc="20" dirty="0" smtClean="0">
                <a:solidFill>
                  <a:srgbClr val="5EB5ED"/>
                </a:solidFill>
                <a:latin typeface="Arial"/>
                <a:cs typeface="Arial"/>
              </a:rPr>
              <a:t> </a:t>
            </a:r>
            <a:r>
              <a:rPr sz="4150" b="1" spc="20" dirty="0" smtClean="0">
                <a:solidFill>
                  <a:srgbClr val="5EB5ED"/>
                </a:solidFill>
                <a:latin typeface="Arial"/>
                <a:cs typeface="Arial"/>
              </a:rPr>
              <a:t>TRUTNOVA</a:t>
            </a:r>
            <a:endParaRPr sz="41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8638" y="14895258"/>
            <a:ext cx="18146395" cy="381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" marR="7886065">
              <a:lnSpc>
                <a:spcPct val="106900"/>
              </a:lnSpc>
            </a:pPr>
            <a:r>
              <a:rPr sz="2700" b="1" spc="165" dirty="0">
                <a:solidFill>
                  <a:srgbClr val="1C1F1C"/>
                </a:solidFill>
                <a:latin typeface="Arial"/>
                <a:cs typeface="Arial"/>
              </a:rPr>
              <a:t>1</a:t>
            </a:r>
            <a:r>
              <a:rPr sz="2700" b="1" spc="165" dirty="0">
                <a:solidFill>
                  <a:srgbClr val="424442"/>
                </a:solidFill>
                <a:latin typeface="Arial"/>
                <a:cs typeface="Arial"/>
              </a:rPr>
              <a:t>.</a:t>
            </a:r>
            <a:r>
              <a:rPr sz="2700" b="1" spc="-27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700" b="1" spc="50" dirty="0">
                <a:solidFill>
                  <a:srgbClr val="1C1F1C"/>
                </a:solidFill>
                <a:latin typeface="Arial"/>
                <a:cs typeface="Arial"/>
              </a:rPr>
              <a:t>místo</a:t>
            </a:r>
            <a:r>
              <a:rPr sz="2700" b="1" spc="-65" dirty="0">
                <a:solidFill>
                  <a:srgbClr val="1C1F1C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2F3131"/>
                </a:solidFill>
                <a:latin typeface="Arial"/>
                <a:cs typeface="Arial"/>
              </a:rPr>
              <a:t>v</a:t>
            </a:r>
            <a:r>
              <a:rPr sz="2700" b="1" spc="95" dirty="0">
                <a:solidFill>
                  <a:srgbClr val="2F3131"/>
                </a:solidFill>
                <a:latin typeface="Arial"/>
                <a:cs typeface="Arial"/>
              </a:rPr>
              <a:t> </a:t>
            </a:r>
            <a:r>
              <a:rPr sz="2700" b="1" spc="114" dirty="0">
                <a:solidFill>
                  <a:srgbClr val="1C1F1C"/>
                </a:solidFill>
                <a:latin typeface="Arial"/>
                <a:cs typeface="Arial"/>
              </a:rPr>
              <a:t>kategorii</a:t>
            </a:r>
            <a:r>
              <a:rPr sz="2700" b="1" spc="-175" dirty="0">
                <a:solidFill>
                  <a:srgbClr val="1C1F1C"/>
                </a:solidFill>
                <a:latin typeface="Arial"/>
                <a:cs typeface="Arial"/>
              </a:rPr>
              <a:t> </a:t>
            </a:r>
            <a:r>
              <a:rPr sz="2700" b="1" spc="80" dirty="0">
                <a:solidFill>
                  <a:srgbClr val="1C1F1C"/>
                </a:solidFill>
                <a:latin typeface="Arial"/>
                <a:cs typeface="Arial"/>
              </a:rPr>
              <a:t>Protierozní</a:t>
            </a:r>
            <a:r>
              <a:rPr sz="2700" b="1" spc="-170" dirty="0">
                <a:solidFill>
                  <a:srgbClr val="1C1F1C"/>
                </a:solidFill>
                <a:latin typeface="Arial"/>
                <a:cs typeface="Arial"/>
              </a:rPr>
              <a:t> </a:t>
            </a:r>
            <a:r>
              <a:rPr sz="2700" b="1" spc="160" dirty="0">
                <a:solidFill>
                  <a:srgbClr val="1C1F1C"/>
                </a:solidFill>
                <a:latin typeface="Arial"/>
                <a:cs typeface="Arial"/>
              </a:rPr>
              <a:t>a</a:t>
            </a:r>
            <a:r>
              <a:rPr sz="2700" b="1" spc="-260" dirty="0">
                <a:solidFill>
                  <a:srgbClr val="1C1F1C"/>
                </a:solidFill>
                <a:latin typeface="Arial"/>
                <a:cs typeface="Arial"/>
              </a:rPr>
              <a:t> </a:t>
            </a:r>
            <a:r>
              <a:rPr sz="2700" b="1" spc="35" dirty="0">
                <a:solidFill>
                  <a:srgbClr val="1C1F1C"/>
                </a:solidFill>
                <a:latin typeface="Arial"/>
                <a:cs typeface="Arial"/>
              </a:rPr>
              <a:t>vodohospodářská</a:t>
            </a:r>
            <a:r>
              <a:rPr sz="2700" b="1" spc="-160" dirty="0">
                <a:solidFill>
                  <a:srgbClr val="1C1F1C"/>
                </a:solidFill>
                <a:latin typeface="Arial"/>
                <a:cs typeface="Arial"/>
              </a:rPr>
              <a:t> </a:t>
            </a:r>
            <a:r>
              <a:rPr sz="2700" b="1" spc="114" dirty="0">
                <a:solidFill>
                  <a:srgbClr val="1C1F1C"/>
                </a:solidFill>
                <a:latin typeface="Arial"/>
                <a:cs typeface="Arial"/>
              </a:rPr>
              <a:t>opatřen</a:t>
            </a:r>
            <a:r>
              <a:rPr sz="2700" b="1" spc="114" dirty="0">
                <a:solidFill>
                  <a:srgbClr val="424442"/>
                </a:solidFill>
                <a:latin typeface="Arial"/>
                <a:cs typeface="Arial"/>
              </a:rPr>
              <a:t>í  </a:t>
            </a:r>
            <a:r>
              <a:rPr sz="2700" b="1" spc="15" dirty="0">
                <a:solidFill>
                  <a:srgbClr val="1C1F1C"/>
                </a:solidFill>
                <a:latin typeface="Arial"/>
                <a:cs typeface="Arial"/>
              </a:rPr>
              <a:t>Ročník </a:t>
            </a:r>
            <a:r>
              <a:rPr sz="2700" b="1" spc="190" dirty="0">
                <a:solidFill>
                  <a:srgbClr val="1C1F1C"/>
                </a:solidFill>
                <a:latin typeface="Arial"/>
                <a:cs typeface="Arial"/>
              </a:rPr>
              <a:t>2009</a:t>
            </a:r>
            <a:r>
              <a:rPr sz="2700" b="1" spc="190" dirty="0">
                <a:solidFill>
                  <a:srgbClr val="424442"/>
                </a:solidFill>
                <a:latin typeface="Arial"/>
                <a:cs typeface="Arial"/>
              </a:rPr>
              <a:t>,</a:t>
            </a:r>
            <a:r>
              <a:rPr sz="2700" b="1" spc="-56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700" b="1" spc="40" dirty="0">
                <a:solidFill>
                  <a:srgbClr val="1C1F1C"/>
                </a:solidFill>
                <a:latin typeface="Arial"/>
                <a:cs typeface="Arial"/>
              </a:rPr>
              <a:t>Pozemkový </a:t>
            </a:r>
            <a:r>
              <a:rPr sz="2700" b="1" spc="55" dirty="0">
                <a:solidFill>
                  <a:srgbClr val="1C1F1C"/>
                </a:solidFill>
                <a:latin typeface="Arial"/>
                <a:cs typeface="Arial"/>
              </a:rPr>
              <a:t>úřad </a:t>
            </a:r>
            <a:r>
              <a:rPr sz="2700" b="1" spc="65" dirty="0">
                <a:solidFill>
                  <a:srgbClr val="1C1F1C"/>
                </a:solidFill>
                <a:latin typeface="Arial"/>
                <a:cs typeface="Arial"/>
              </a:rPr>
              <a:t>Trutnov</a:t>
            </a:r>
            <a:endParaRPr sz="2700" dirty="0">
              <a:latin typeface="Arial"/>
              <a:cs typeface="Arial"/>
            </a:endParaRPr>
          </a:p>
          <a:p>
            <a:pPr marL="12700" marR="5080" algn="just">
              <a:lnSpc>
                <a:spcPct val="123700"/>
              </a:lnSpc>
              <a:spcBef>
                <a:spcPts val="1620"/>
              </a:spcBef>
            </a:pPr>
            <a:r>
              <a:rPr sz="2400" spc="30" dirty="0">
                <a:solidFill>
                  <a:srgbClr val="424442"/>
                </a:solidFill>
                <a:latin typeface="Arial"/>
                <a:cs typeface="Arial"/>
              </a:rPr>
              <a:t>Stavba</a:t>
            </a:r>
            <a:r>
              <a:rPr sz="2400" spc="-12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24442"/>
                </a:solidFill>
                <a:latin typeface="Arial"/>
                <a:cs typeface="Arial"/>
              </a:rPr>
              <a:t>v</a:t>
            </a:r>
            <a:r>
              <a:rPr sz="2400" spc="18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200" dirty="0">
                <a:solidFill>
                  <a:srgbClr val="424442"/>
                </a:solidFill>
                <a:latin typeface="Arial"/>
                <a:cs typeface="Arial"/>
              </a:rPr>
              <a:t>k</a:t>
            </a:r>
            <a:r>
              <a:rPr sz="2400" spc="200" dirty="0">
                <a:solidFill>
                  <a:srgbClr val="5E6060"/>
                </a:solidFill>
                <a:latin typeface="Arial"/>
                <a:cs typeface="Arial"/>
              </a:rPr>
              <a:t>.</a:t>
            </a:r>
            <a:r>
              <a:rPr sz="2400" spc="-365" dirty="0">
                <a:solidFill>
                  <a:srgbClr val="5E6060"/>
                </a:solidFill>
                <a:latin typeface="Arial"/>
                <a:cs typeface="Arial"/>
              </a:rPr>
              <a:t> </a:t>
            </a:r>
            <a:r>
              <a:rPr sz="2400" spc="280" dirty="0">
                <a:solidFill>
                  <a:srgbClr val="424442"/>
                </a:solidFill>
                <a:latin typeface="Arial"/>
                <a:cs typeface="Arial"/>
              </a:rPr>
              <a:t>ú</a:t>
            </a:r>
            <a:r>
              <a:rPr sz="2400" spc="280" dirty="0">
                <a:solidFill>
                  <a:srgbClr val="5E6060"/>
                </a:solidFill>
                <a:latin typeface="Arial"/>
                <a:cs typeface="Arial"/>
              </a:rPr>
              <a:t>.</a:t>
            </a:r>
            <a:r>
              <a:rPr sz="2400" spc="-365" dirty="0">
                <a:solidFill>
                  <a:srgbClr val="5E6060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24442"/>
                </a:solidFill>
                <a:latin typeface="Arial"/>
                <a:cs typeface="Arial"/>
              </a:rPr>
              <a:t>Bojiště</a:t>
            </a:r>
            <a:r>
              <a:rPr sz="2400" spc="15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215" dirty="0">
                <a:solidFill>
                  <a:srgbClr val="424442"/>
                </a:solidFill>
                <a:latin typeface="Arial"/>
                <a:cs typeface="Arial"/>
              </a:rPr>
              <a:t>u</a:t>
            </a:r>
            <a:r>
              <a:rPr sz="2400" spc="-34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424442"/>
                </a:solidFill>
                <a:latin typeface="Arial"/>
                <a:cs typeface="Arial"/>
              </a:rPr>
              <a:t>Trutnova</a:t>
            </a:r>
            <a:r>
              <a:rPr sz="240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424442"/>
                </a:solidFill>
                <a:latin typeface="Arial"/>
                <a:cs typeface="Arial"/>
              </a:rPr>
              <a:t>se</a:t>
            </a:r>
            <a:r>
              <a:rPr sz="2400" spc="19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2F3131"/>
                </a:solidFill>
                <a:latin typeface="Arial"/>
                <a:cs typeface="Arial"/>
              </a:rPr>
              <a:t>nachází</a:t>
            </a:r>
            <a:r>
              <a:rPr sz="2400" spc="-340" dirty="0">
                <a:solidFill>
                  <a:srgbClr val="2F3131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24442"/>
                </a:solidFill>
                <a:latin typeface="Arial"/>
                <a:cs typeface="Arial"/>
              </a:rPr>
              <a:t>v</a:t>
            </a:r>
            <a:r>
              <a:rPr sz="2400" spc="8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424442"/>
                </a:solidFill>
                <a:latin typeface="Arial"/>
                <a:cs typeface="Arial"/>
              </a:rPr>
              <a:t>členitém</a:t>
            </a:r>
            <a:r>
              <a:rPr sz="2400" spc="70" dirty="0">
                <a:solidFill>
                  <a:srgbClr val="424442"/>
                </a:solidFill>
                <a:latin typeface="Arial"/>
                <a:cs typeface="Arial"/>
              </a:rPr>
              <a:t> svažitém</a:t>
            </a:r>
            <a:r>
              <a:rPr sz="2400" spc="17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55" dirty="0">
                <a:solidFill>
                  <a:srgbClr val="424442"/>
                </a:solidFill>
                <a:latin typeface="Arial"/>
                <a:cs typeface="Arial"/>
              </a:rPr>
              <a:t>územ</a:t>
            </a:r>
            <a:r>
              <a:rPr sz="2400" spc="155" dirty="0">
                <a:solidFill>
                  <a:srgbClr val="5E6060"/>
                </a:solidFill>
                <a:latin typeface="Arial"/>
                <a:cs typeface="Arial"/>
              </a:rPr>
              <a:t>í</a:t>
            </a:r>
            <a:r>
              <a:rPr sz="2400" spc="-285" dirty="0">
                <a:solidFill>
                  <a:srgbClr val="5E6060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24442"/>
                </a:solidFill>
                <a:latin typeface="Arial"/>
                <a:cs typeface="Arial"/>
              </a:rPr>
              <a:t>nad</a:t>
            </a:r>
            <a:r>
              <a:rPr sz="2400" spc="3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424442"/>
                </a:solidFill>
                <a:latin typeface="Arial"/>
                <a:cs typeface="Arial"/>
              </a:rPr>
              <a:t>intravilánem</a:t>
            </a:r>
            <a:r>
              <a:rPr sz="2400" spc="6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24442"/>
                </a:solidFill>
                <a:latin typeface="Arial"/>
                <a:cs typeface="Arial"/>
              </a:rPr>
              <a:t>obce.</a:t>
            </a:r>
            <a:r>
              <a:rPr sz="2400" spc="-14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1C1F1C"/>
                </a:solidFill>
                <a:latin typeface="Arial"/>
                <a:cs typeface="Arial"/>
              </a:rPr>
              <a:t>J</a:t>
            </a:r>
            <a:r>
              <a:rPr sz="2400" spc="-65" dirty="0">
                <a:solidFill>
                  <a:srgbClr val="424442"/>
                </a:solidFill>
                <a:latin typeface="Arial"/>
                <a:cs typeface="Arial"/>
              </a:rPr>
              <a:t>e</a:t>
            </a:r>
            <a:r>
              <a:rPr sz="2400" spc="4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24442"/>
                </a:solidFill>
                <a:latin typeface="Arial"/>
                <a:cs typeface="Arial"/>
              </a:rPr>
              <a:t>rozdělena</a:t>
            </a:r>
            <a:r>
              <a:rPr sz="2400" spc="-1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20" dirty="0" err="1">
                <a:solidFill>
                  <a:srgbClr val="424442"/>
                </a:solidFill>
                <a:latin typeface="Arial"/>
                <a:cs typeface="Arial"/>
              </a:rPr>
              <a:t>na</a:t>
            </a:r>
            <a:r>
              <a:rPr sz="2400" spc="-2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90" dirty="0" err="1" smtClean="0">
                <a:solidFill>
                  <a:srgbClr val="424442"/>
                </a:solidFill>
                <a:latin typeface="Arial"/>
                <a:cs typeface="Arial"/>
              </a:rPr>
              <a:t>protierozní</a:t>
            </a:r>
            <a:r>
              <a:rPr lang="cs-CZ" sz="2400" spc="90" dirty="0" smtClean="0">
                <a:solidFill>
                  <a:srgbClr val="424442"/>
                </a:solidFill>
                <a:latin typeface="Arial"/>
                <a:cs typeface="Arial"/>
              </a:rPr>
              <a:t>  </a:t>
            </a:r>
            <a:r>
              <a:rPr sz="2400" spc="30" dirty="0" smtClean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85" dirty="0" err="1" smtClean="0">
                <a:solidFill>
                  <a:srgbClr val="424442"/>
                </a:solidFill>
                <a:latin typeface="Arial"/>
                <a:cs typeface="Arial"/>
              </a:rPr>
              <a:t>pří­</a:t>
            </a:r>
            <a:r>
              <a:rPr sz="2400" spc="80" dirty="0" err="1" smtClean="0">
                <a:solidFill>
                  <a:srgbClr val="424442"/>
                </a:solidFill>
                <a:latin typeface="Arial"/>
                <a:cs typeface="Arial"/>
              </a:rPr>
              <a:t>kop</a:t>
            </a:r>
            <a:r>
              <a:rPr sz="2400" spc="65" dirty="0" smtClean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424442"/>
                </a:solidFill>
                <a:latin typeface="Arial"/>
                <a:cs typeface="Arial"/>
              </a:rPr>
              <a:t>s</a:t>
            </a:r>
            <a:r>
              <a:rPr sz="2400" spc="7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424442"/>
                </a:solidFill>
                <a:latin typeface="Arial"/>
                <a:cs typeface="Arial"/>
              </a:rPr>
              <a:t>ozeleněním,</a:t>
            </a:r>
            <a:r>
              <a:rPr sz="2400" spc="-21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24442"/>
                </a:solidFill>
                <a:latin typeface="Arial"/>
                <a:cs typeface="Arial"/>
              </a:rPr>
              <a:t>protierozní</a:t>
            </a:r>
            <a:r>
              <a:rPr sz="2400" spc="-5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24442"/>
                </a:solidFill>
                <a:latin typeface="Arial"/>
                <a:cs typeface="Arial"/>
              </a:rPr>
              <a:t>otevřený</a:t>
            </a:r>
            <a:r>
              <a:rPr sz="2400" spc="16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24442"/>
                </a:solidFill>
                <a:latin typeface="Arial"/>
                <a:cs typeface="Arial"/>
              </a:rPr>
              <a:t>příkop</a:t>
            </a:r>
            <a:r>
              <a:rPr sz="2400" spc="10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424442"/>
                </a:solidFill>
                <a:latin typeface="Arial"/>
                <a:cs typeface="Arial"/>
              </a:rPr>
              <a:t>s</a:t>
            </a:r>
            <a:r>
              <a:rPr sz="2400" spc="7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45" dirty="0" err="1" smtClean="0">
                <a:solidFill>
                  <a:srgbClr val="424442"/>
                </a:solidFill>
                <a:latin typeface="Arial"/>
                <a:cs typeface="Arial"/>
              </a:rPr>
              <a:t>ozeleněn</a:t>
            </a:r>
            <a:r>
              <a:rPr sz="2400" spc="254" dirty="0" err="1" smtClean="0">
                <a:solidFill>
                  <a:srgbClr val="5E6060"/>
                </a:solidFill>
                <a:latin typeface="Arial"/>
                <a:cs typeface="Arial"/>
              </a:rPr>
              <a:t>í</a:t>
            </a:r>
            <a:r>
              <a:rPr sz="2400" spc="254" dirty="0" err="1" smtClean="0">
                <a:solidFill>
                  <a:srgbClr val="424442"/>
                </a:solidFill>
                <a:latin typeface="Arial"/>
                <a:cs typeface="Arial"/>
              </a:rPr>
              <a:t>m</a:t>
            </a:r>
            <a:r>
              <a:rPr sz="2400" spc="254" dirty="0">
                <a:solidFill>
                  <a:srgbClr val="5E6060"/>
                </a:solidFill>
                <a:latin typeface="Arial"/>
                <a:cs typeface="Arial"/>
              </a:rPr>
              <a:t>,</a:t>
            </a:r>
            <a:r>
              <a:rPr sz="2400" spc="-315" dirty="0">
                <a:solidFill>
                  <a:srgbClr val="5E6060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424442"/>
                </a:solidFill>
                <a:latin typeface="Arial"/>
                <a:cs typeface="Arial"/>
              </a:rPr>
              <a:t>ochrannou</a:t>
            </a:r>
            <a:r>
              <a:rPr sz="2400" spc="30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24442"/>
                </a:solidFill>
                <a:latin typeface="Arial"/>
                <a:cs typeface="Arial"/>
              </a:rPr>
              <a:t>hrázku</a:t>
            </a:r>
            <a:r>
              <a:rPr sz="2400" spc="-2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424442"/>
                </a:solidFill>
                <a:latin typeface="Arial"/>
                <a:cs typeface="Arial"/>
              </a:rPr>
              <a:t>s</a:t>
            </a:r>
            <a:r>
              <a:rPr sz="2400" spc="7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424442"/>
                </a:solidFill>
                <a:latin typeface="Arial"/>
                <a:cs typeface="Arial"/>
              </a:rPr>
              <a:t>ozeleněním</a:t>
            </a:r>
            <a:r>
              <a:rPr sz="2400" spc="-2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24442"/>
                </a:solidFill>
                <a:latin typeface="Arial"/>
                <a:cs typeface="Arial"/>
              </a:rPr>
              <a:t>a</a:t>
            </a:r>
            <a:r>
              <a:rPr sz="2400" spc="2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424442"/>
                </a:solidFill>
                <a:latin typeface="Arial"/>
                <a:cs typeface="Arial"/>
              </a:rPr>
              <a:t>protierozní</a:t>
            </a:r>
            <a:r>
              <a:rPr sz="2400" spc="-10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24442"/>
                </a:solidFill>
                <a:latin typeface="Arial"/>
                <a:cs typeface="Arial"/>
              </a:rPr>
              <a:t>zatravněnou</a:t>
            </a:r>
            <a:r>
              <a:rPr sz="2400" spc="33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24442"/>
                </a:solidFill>
                <a:latin typeface="Arial"/>
                <a:cs typeface="Arial"/>
              </a:rPr>
              <a:t>mez  </a:t>
            </a:r>
            <a:r>
              <a:rPr sz="2400" spc="-75" dirty="0">
                <a:solidFill>
                  <a:srgbClr val="424442"/>
                </a:solidFill>
                <a:latin typeface="Arial"/>
                <a:cs typeface="Arial"/>
              </a:rPr>
              <a:t>s</a:t>
            </a:r>
            <a:r>
              <a:rPr sz="2400" spc="8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424442"/>
                </a:solidFill>
                <a:latin typeface="Arial"/>
                <a:cs typeface="Arial"/>
              </a:rPr>
              <a:t>ozeleněním</a:t>
            </a:r>
            <a:r>
              <a:rPr sz="2400" spc="105" dirty="0">
                <a:solidFill>
                  <a:srgbClr val="5E6060"/>
                </a:solidFill>
                <a:latin typeface="Arial"/>
                <a:cs typeface="Arial"/>
              </a:rPr>
              <a:t>.</a:t>
            </a:r>
            <a:r>
              <a:rPr sz="2400" spc="-290" dirty="0">
                <a:solidFill>
                  <a:srgbClr val="5E6060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424442"/>
                </a:solidFill>
                <a:latin typeface="Arial"/>
                <a:cs typeface="Arial"/>
              </a:rPr>
              <a:t>Ochranná</a:t>
            </a:r>
            <a:r>
              <a:rPr sz="2400" spc="6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424442"/>
                </a:solidFill>
                <a:latin typeface="Arial"/>
                <a:cs typeface="Arial"/>
              </a:rPr>
              <a:t>nádrž</a:t>
            </a:r>
            <a:r>
              <a:rPr sz="2400" spc="-15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24442"/>
                </a:solidFill>
                <a:latin typeface="Arial"/>
                <a:cs typeface="Arial"/>
              </a:rPr>
              <a:t>zadržuje</a:t>
            </a:r>
            <a:r>
              <a:rPr sz="2400" spc="7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24442"/>
                </a:solidFill>
                <a:latin typeface="Arial"/>
                <a:cs typeface="Arial"/>
              </a:rPr>
              <a:t>vodu</a:t>
            </a:r>
            <a:r>
              <a:rPr sz="2400" spc="-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424442"/>
                </a:solidFill>
                <a:latin typeface="Arial"/>
                <a:cs typeface="Arial"/>
              </a:rPr>
              <a:t>v</a:t>
            </a:r>
            <a:r>
              <a:rPr sz="2400" spc="8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24442"/>
                </a:solidFill>
                <a:latin typeface="Arial"/>
                <a:cs typeface="Arial"/>
              </a:rPr>
              <a:t>krajině</a:t>
            </a:r>
            <a:r>
              <a:rPr sz="2400" spc="-2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24442"/>
                </a:solidFill>
                <a:latin typeface="Arial"/>
                <a:cs typeface="Arial"/>
              </a:rPr>
              <a:t>a</a:t>
            </a:r>
            <a:r>
              <a:rPr sz="2400" spc="-16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24442"/>
                </a:solidFill>
                <a:latin typeface="Arial"/>
                <a:cs typeface="Arial"/>
              </a:rPr>
              <a:t>zlepšuje</a:t>
            </a:r>
            <a:r>
              <a:rPr sz="2400" spc="4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24442"/>
                </a:solidFill>
                <a:latin typeface="Arial"/>
                <a:cs typeface="Arial"/>
              </a:rPr>
              <a:t>ekologické</a:t>
            </a:r>
            <a:r>
              <a:rPr sz="2400" spc="9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424442"/>
                </a:solidFill>
                <a:latin typeface="Arial"/>
                <a:cs typeface="Arial"/>
              </a:rPr>
              <a:t>poměry</a:t>
            </a:r>
            <a:r>
              <a:rPr sz="2400" spc="-6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24442"/>
                </a:solidFill>
                <a:latin typeface="Arial"/>
                <a:cs typeface="Arial"/>
              </a:rPr>
              <a:t>v</a:t>
            </a:r>
            <a:r>
              <a:rPr sz="2400" spc="18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24442"/>
                </a:solidFill>
                <a:latin typeface="Arial"/>
                <a:cs typeface="Arial"/>
              </a:rPr>
              <a:t>území.</a:t>
            </a:r>
            <a:r>
              <a:rPr sz="2400" spc="-2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24442"/>
                </a:solidFill>
                <a:latin typeface="Arial"/>
                <a:cs typeface="Arial"/>
              </a:rPr>
              <a:t>Slouží</a:t>
            </a:r>
            <a:r>
              <a:rPr sz="2400" spc="-25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2F3131"/>
                </a:solidFill>
                <a:latin typeface="Arial"/>
                <a:cs typeface="Arial"/>
              </a:rPr>
              <a:t>také</a:t>
            </a:r>
            <a:r>
              <a:rPr sz="2400" spc="-204" dirty="0">
                <a:solidFill>
                  <a:srgbClr val="2F3131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24442"/>
                </a:solidFill>
                <a:latin typeface="Arial"/>
                <a:cs typeface="Arial"/>
              </a:rPr>
              <a:t>jako</a:t>
            </a:r>
            <a:r>
              <a:rPr sz="2400" spc="34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24442"/>
                </a:solidFill>
                <a:latin typeface="Arial"/>
                <a:cs typeface="Arial"/>
              </a:rPr>
              <a:t>usazovací</a:t>
            </a:r>
            <a:r>
              <a:rPr sz="2400" spc="-12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24442"/>
                </a:solidFill>
                <a:latin typeface="Arial"/>
                <a:cs typeface="Arial"/>
              </a:rPr>
              <a:t>nádrž  </a:t>
            </a:r>
            <a:r>
              <a:rPr sz="2400" spc="135" dirty="0">
                <a:solidFill>
                  <a:srgbClr val="424442"/>
                </a:solidFill>
                <a:latin typeface="Arial"/>
                <a:cs typeface="Arial"/>
              </a:rPr>
              <a:t>sed</a:t>
            </a:r>
            <a:r>
              <a:rPr sz="2400" spc="135" dirty="0">
                <a:solidFill>
                  <a:srgbClr val="1C1F1C"/>
                </a:solidFill>
                <a:latin typeface="Arial"/>
                <a:cs typeface="Arial"/>
              </a:rPr>
              <a:t>i</a:t>
            </a:r>
            <a:r>
              <a:rPr sz="2400" spc="135" dirty="0">
                <a:solidFill>
                  <a:srgbClr val="424442"/>
                </a:solidFill>
                <a:latin typeface="Arial"/>
                <a:cs typeface="Arial"/>
              </a:rPr>
              <a:t>mentů</a:t>
            </a:r>
            <a:r>
              <a:rPr sz="2400" spc="2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424442"/>
                </a:solidFill>
                <a:latin typeface="Arial"/>
                <a:cs typeface="Arial"/>
              </a:rPr>
              <a:t>z</a:t>
            </a:r>
            <a:r>
              <a:rPr sz="2400" spc="3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424442"/>
                </a:solidFill>
                <a:latin typeface="Arial"/>
                <a:cs typeface="Arial"/>
              </a:rPr>
              <a:t>okolních</a:t>
            </a:r>
            <a:r>
              <a:rPr sz="2400" spc="6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24442"/>
                </a:solidFill>
                <a:latin typeface="Arial"/>
                <a:cs typeface="Arial"/>
              </a:rPr>
              <a:t>polí.</a:t>
            </a:r>
            <a:r>
              <a:rPr sz="2400" spc="2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2F3131"/>
                </a:solidFill>
                <a:latin typeface="Arial"/>
                <a:cs typeface="Arial"/>
              </a:rPr>
              <a:t>Příkopy</a:t>
            </a:r>
            <a:r>
              <a:rPr sz="2400" spc="65" dirty="0">
                <a:solidFill>
                  <a:srgbClr val="5E6060"/>
                </a:solidFill>
                <a:latin typeface="Arial"/>
                <a:cs typeface="Arial"/>
              </a:rPr>
              <a:t>,</a:t>
            </a:r>
            <a:r>
              <a:rPr sz="2400" spc="-310" dirty="0">
                <a:solidFill>
                  <a:srgbClr val="5E6060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424442"/>
                </a:solidFill>
                <a:latin typeface="Arial"/>
                <a:cs typeface="Arial"/>
              </a:rPr>
              <a:t>meze</a:t>
            </a:r>
            <a:r>
              <a:rPr sz="2400" spc="3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424442"/>
                </a:solidFill>
                <a:latin typeface="Arial"/>
                <a:cs typeface="Arial"/>
              </a:rPr>
              <a:t>a</a:t>
            </a:r>
            <a:r>
              <a:rPr sz="2400" spc="-4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24442"/>
                </a:solidFill>
                <a:latin typeface="Arial"/>
                <a:cs typeface="Arial"/>
              </a:rPr>
              <a:t>zat</a:t>
            </a:r>
            <a:r>
              <a:rPr sz="2400" spc="75" dirty="0">
                <a:solidFill>
                  <a:srgbClr val="1C1F1C"/>
                </a:solidFill>
                <a:latin typeface="Arial"/>
                <a:cs typeface="Arial"/>
              </a:rPr>
              <a:t>r</a:t>
            </a:r>
            <a:r>
              <a:rPr sz="2400" spc="75" dirty="0">
                <a:solidFill>
                  <a:srgbClr val="424442"/>
                </a:solidFill>
                <a:latin typeface="Arial"/>
                <a:cs typeface="Arial"/>
              </a:rPr>
              <a:t>avněný</a:t>
            </a:r>
            <a:r>
              <a:rPr sz="2400" spc="6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424442"/>
                </a:solidFill>
                <a:latin typeface="Arial"/>
                <a:cs typeface="Arial"/>
              </a:rPr>
              <a:t>pás</a:t>
            </a:r>
            <a:r>
              <a:rPr sz="2400" spc="7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2F3131"/>
                </a:solidFill>
                <a:latin typeface="Arial"/>
                <a:cs typeface="Arial"/>
              </a:rPr>
              <a:t>rozdělují</a:t>
            </a:r>
            <a:r>
              <a:rPr sz="2400" spc="-175" dirty="0">
                <a:solidFill>
                  <a:srgbClr val="2F3131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24442"/>
                </a:solidFill>
                <a:latin typeface="Arial"/>
                <a:cs typeface="Arial"/>
              </a:rPr>
              <a:t>svah</a:t>
            </a:r>
            <a:r>
              <a:rPr sz="2400" spc="10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424442"/>
                </a:solidFill>
                <a:latin typeface="Arial"/>
                <a:cs typeface="Arial"/>
              </a:rPr>
              <a:t>a</a:t>
            </a:r>
            <a:r>
              <a:rPr sz="2400" spc="-6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24442"/>
                </a:solidFill>
                <a:latin typeface="Arial"/>
                <a:cs typeface="Arial"/>
              </a:rPr>
              <a:t>snižují</a:t>
            </a:r>
            <a:r>
              <a:rPr sz="240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424442"/>
                </a:solidFill>
                <a:latin typeface="Arial"/>
                <a:cs typeface="Arial"/>
              </a:rPr>
              <a:t>erozní</a:t>
            </a:r>
            <a:r>
              <a:rPr sz="2400" spc="5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24442"/>
                </a:solidFill>
                <a:latin typeface="Arial"/>
                <a:cs typeface="Arial"/>
              </a:rPr>
              <a:t>účinek</a:t>
            </a:r>
            <a:r>
              <a:rPr sz="2400" spc="10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24442"/>
                </a:solidFill>
                <a:latin typeface="Arial"/>
                <a:cs typeface="Arial"/>
              </a:rPr>
              <a:t>povrchové</a:t>
            </a:r>
            <a:r>
              <a:rPr sz="2400" spc="-5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424442"/>
                </a:solidFill>
                <a:latin typeface="Arial"/>
                <a:cs typeface="Arial"/>
              </a:rPr>
              <a:t>vody.</a:t>
            </a:r>
            <a:r>
              <a:rPr sz="2400" spc="6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30" dirty="0" err="1">
                <a:solidFill>
                  <a:srgbClr val="424442"/>
                </a:solidFill>
                <a:latin typeface="Arial"/>
                <a:cs typeface="Arial"/>
              </a:rPr>
              <a:t>Výsadba</a:t>
            </a:r>
            <a:r>
              <a:rPr sz="2400" spc="-45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100" dirty="0" err="1" smtClean="0">
                <a:solidFill>
                  <a:srgbClr val="424442"/>
                </a:solidFill>
                <a:latin typeface="Arial"/>
                <a:cs typeface="Arial"/>
              </a:rPr>
              <a:t>ze</a:t>
            </a:r>
            <a:r>
              <a:rPr sz="2400" spc="100" dirty="0" err="1" smtClean="0">
                <a:solidFill>
                  <a:srgbClr val="5E6060"/>
                </a:solidFill>
                <a:latin typeface="Arial"/>
                <a:cs typeface="Arial"/>
              </a:rPr>
              <a:t>­</a:t>
            </a:r>
            <a:r>
              <a:rPr sz="2400" spc="75" dirty="0" err="1" smtClean="0">
                <a:solidFill>
                  <a:srgbClr val="424442"/>
                </a:solidFill>
                <a:latin typeface="Arial"/>
                <a:cs typeface="Arial"/>
              </a:rPr>
              <a:t>leně</a:t>
            </a:r>
            <a:r>
              <a:rPr sz="2400" spc="75" dirty="0" smtClean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424442"/>
                </a:solidFill>
                <a:latin typeface="Arial"/>
                <a:cs typeface="Arial"/>
              </a:rPr>
              <a:t>zvýšila </a:t>
            </a:r>
            <a:r>
              <a:rPr sz="2400" spc="100" dirty="0">
                <a:solidFill>
                  <a:srgbClr val="424442"/>
                </a:solidFill>
                <a:latin typeface="Arial"/>
                <a:cs typeface="Arial"/>
              </a:rPr>
              <a:t>ekologickou </a:t>
            </a:r>
            <a:r>
              <a:rPr sz="2400" spc="125" dirty="0">
                <a:solidFill>
                  <a:srgbClr val="424442"/>
                </a:solidFill>
                <a:latin typeface="Arial"/>
                <a:cs typeface="Arial"/>
              </a:rPr>
              <a:t>stabilitu </a:t>
            </a:r>
            <a:r>
              <a:rPr sz="2400" spc="80" dirty="0">
                <a:solidFill>
                  <a:srgbClr val="424442"/>
                </a:solidFill>
                <a:latin typeface="Arial"/>
                <a:cs typeface="Arial"/>
              </a:rPr>
              <a:t>krajiny </a:t>
            </a:r>
            <a:r>
              <a:rPr sz="2400" spc="10" dirty="0">
                <a:solidFill>
                  <a:srgbClr val="2F3131"/>
                </a:solidFill>
                <a:latin typeface="Arial"/>
                <a:cs typeface="Arial"/>
              </a:rPr>
              <a:t>a </a:t>
            </a:r>
            <a:r>
              <a:rPr sz="2400" spc="95" dirty="0">
                <a:solidFill>
                  <a:srgbClr val="424442"/>
                </a:solidFill>
                <a:latin typeface="Arial"/>
                <a:cs typeface="Arial"/>
              </a:rPr>
              <a:t>doplňuje </a:t>
            </a:r>
            <a:r>
              <a:rPr sz="2400" spc="65" dirty="0">
                <a:solidFill>
                  <a:srgbClr val="424442"/>
                </a:solidFill>
                <a:latin typeface="Arial"/>
                <a:cs typeface="Arial"/>
              </a:rPr>
              <a:t>zeleň </a:t>
            </a:r>
            <a:r>
              <a:rPr sz="2400" spc="25" dirty="0">
                <a:solidFill>
                  <a:srgbClr val="424442"/>
                </a:solidFill>
                <a:latin typeface="Arial"/>
                <a:cs typeface="Arial"/>
              </a:rPr>
              <a:t>vysázenou </a:t>
            </a:r>
            <a:r>
              <a:rPr sz="2400" spc="55" dirty="0">
                <a:solidFill>
                  <a:srgbClr val="424442"/>
                </a:solidFill>
                <a:latin typeface="Arial"/>
                <a:cs typeface="Arial"/>
              </a:rPr>
              <a:t>podél </a:t>
            </a:r>
            <a:r>
              <a:rPr sz="2400" spc="100" dirty="0">
                <a:solidFill>
                  <a:srgbClr val="424442"/>
                </a:solidFill>
                <a:latin typeface="Arial"/>
                <a:cs typeface="Arial"/>
              </a:rPr>
              <a:t>polních </a:t>
            </a:r>
            <a:r>
              <a:rPr sz="2400" spc="150" dirty="0">
                <a:solidFill>
                  <a:srgbClr val="424442"/>
                </a:solidFill>
                <a:latin typeface="Arial"/>
                <a:cs typeface="Arial"/>
              </a:rPr>
              <a:t>cest. </a:t>
            </a:r>
            <a:r>
              <a:rPr sz="2400" spc="10" dirty="0">
                <a:solidFill>
                  <a:srgbClr val="424442"/>
                </a:solidFill>
                <a:latin typeface="Arial"/>
                <a:cs typeface="Arial"/>
              </a:rPr>
              <a:t>Realizace </a:t>
            </a:r>
            <a:r>
              <a:rPr sz="2400" spc="90" dirty="0">
                <a:solidFill>
                  <a:srgbClr val="424442"/>
                </a:solidFill>
                <a:latin typeface="Arial"/>
                <a:cs typeface="Arial"/>
              </a:rPr>
              <a:t>díla </a:t>
            </a:r>
            <a:r>
              <a:rPr sz="2400" spc="50" dirty="0">
                <a:solidFill>
                  <a:srgbClr val="424442"/>
                </a:solidFill>
                <a:latin typeface="Arial"/>
                <a:cs typeface="Arial"/>
              </a:rPr>
              <a:t>neškodně </a:t>
            </a:r>
            <a:r>
              <a:rPr sz="2400" spc="105" dirty="0">
                <a:solidFill>
                  <a:srgbClr val="2F3131"/>
                </a:solidFill>
                <a:latin typeface="Arial"/>
                <a:cs typeface="Arial"/>
              </a:rPr>
              <a:t>usměrňuje  </a:t>
            </a:r>
            <a:r>
              <a:rPr sz="2400" spc="130" dirty="0">
                <a:solidFill>
                  <a:srgbClr val="424442"/>
                </a:solidFill>
                <a:latin typeface="Arial"/>
                <a:cs typeface="Arial"/>
              </a:rPr>
              <a:t>a </a:t>
            </a:r>
            <a:r>
              <a:rPr sz="2400" spc="125" dirty="0">
                <a:solidFill>
                  <a:srgbClr val="424442"/>
                </a:solidFill>
                <a:latin typeface="Arial"/>
                <a:cs typeface="Arial"/>
              </a:rPr>
              <a:t>odvádívodu </a:t>
            </a:r>
            <a:r>
              <a:rPr sz="2400" spc="-40" dirty="0">
                <a:solidFill>
                  <a:srgbClr val="424442"/>
                </a:solidFill>
                <a:latin typeface="Arial"/>
                <a:cs typeface="Arial"/>
              </a:rPr>
              <a:t>z </a:t>
            </a:r>
            <a:r>
              <a:rPr sz="2400" spc="130" dirty="0">
                <a:solidFill>
                  <a:srgbClr val="424442"/>
                </a:solidFill>
                <a:latin typeface="Arial"/>
                <a:cs typeface="Arial"/>
              </a:rPr>
              <a:t>polí</a:t>
            </a:r>
            <a:r>
              <a:rPr sz="2400" spc="130" dirty="0">
                <a:solidFill>
                  <a:srgbClr val="5E6060"/>
                </a:solidFill>
                <a:latin typeface="Arial"/>
                <a:cs typeface="Arial"/>
              </a:rPr>
              <a:t>, </a:t>
            </a:r>
            <a:r>
              <a:rPr sz="2400" spc="70" dirty="0">
                <a:solidFill>
                  <a:srgbClr val="424442"/>
                </a:solidFill>
                <a:latin typeface="Arial"/>
                <a:cs typeface="Arial"/>
              </a:rPr>
              <a:t>která </a:t>
            </a:r>
            <a:r>
              <a:rPr sz="2400" spc="80" dirty="0" err="1">
                <a:solidFill>
                  <a:srgbClr val="424442"/>
                </a:solidFill>
                <a:latin typeface="Arial"/>
                <a:cs typeface="Arial"/>
              </a:rPr>
              <a:t>původně</a:t>
            </a:r>
            <a:r>
              <a:rPr sz="2400" spc="80" dirty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75" dirty="0" err="1" smtClean="0">
                <a:solidFill>
                  <a:srgbClr val="424442"/>
                </a:solidFill>
                <a:latin typeface="Arial"/>
                <a:cs typeface="Arial"/>
              </a:rPr>
              <a:t>ohrožovala</a:t>
            </a:r>
            <a:r>
              <a:rPr lang="cs-CZ" sz="2400" spc="75" dirty="0" smtClean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-475" dirty="0" smtClean="0">
                <a:solidFill>
                  <a:srgbClr val="424442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424442"/>
                </a:solidFill>
                <a:latin typeface="Arial"/>
                <a:cs typeface="Arial"/>
              </a:rPr>
              <a:t>zástavbu </a:t>
            </a:r>
            <a:r>
              <a:rPr sz="2400" spc="10" dirty="0">
                <a:solidFill>
                  <a:srgbClr val="424442"/>
                </a:solidFill>
                <a:latin typeface="Arial"/>
                <a:cs typeface="Arial"/>
              </a:rPr>
              <a:t>a </a:t>
            </a:r>
            <a:r>
              <a:rPr sz="2400" spc="45" dirty="0">
                <a:solidFill>
                  <a:srgbClr val="424442"/>
                </a:solidFill>
                <a:latin typeface="Arial"/>
                <a:cs typeface="Arial"/>
              </a:rPr>
              <a:t>zhoršovala </a:t>
            </a:r>
            <a:r>
              <a:rPr sz="2400" spc="40" dirty="0">
                <a:solidFill>
                  <a:srgbClr val="424442"/>
                </a:solidFill>
                <a:latin typeface="Arial"/>
                <a:cs typeface="Arial"/>
              </a:rPr>
              <a:t>erozi </a:t>
            </a:r>
            <a:r>
              <a:rPr sz="2400" spc="45" dirty="0">
                <a:solidFill>
                  <a:srgbClr val="424442"/>
                </a:solidFill>
                <a:latin typeface="Arial"/>
                <a:cs typeface="Arial"/>
              </a:rPr>
              <a:t>půdy </a:t>
            </a:r>
            <a:r>
              <a:rPr sz="2400" spc="70" dirty="0">
                <a:solidFill>
                  <a:srgbClr val="424442"/>
                </a:solidFill>
                <a:latin typeface="Arial"/>
                <a:cs typeface="Arial"/>
              </a:rPr>
              <a:t>z </a:t>
            </a:r>
            <a:r>
              <a:rPr sz="2400" spc="90" dirty="0">
                <a:solidFill>
                  <a:srgbClr val="2F3131"/>
                </a:solidFill>
                <a:latin typeface="Arial"/>
                <a:cs typeface="Arial"/>
              </a:rPr>
              <a:t>přilehlých </a:t>
            </a:r>
            <a:r>
              <a:rPr sz="2400" spc="75" dirty="0">
                <a:solidFill>
                  <a:srgbClr val="424442"/>
                </a:solidFill>
                <a:latin typeface="Arial"/>
                <a:cs typeface="Arial"/>
              </a:rPr>
              <a:t>pozemků.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051050" y="412638"/>
            <a:ext cx="14939644" cy="602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200255" algn="l"/>
              </a:tabLst>
            </a:pPr>
            <a:r>
              <a:rPr sz="3900" b="1" spc="340" dirty="0">
                <a:solidFill>
                  <a:srgbClr val="56AFEB"/>
                </a:solidFill>
                <a:latin typeface="Arial"/>
                <a:cs typeface="Arial"/>
              </a:rPr>
              <a:t>VODNÍ </a:t>
            </a:r>
            <a:r>
              <a:rPr sz="3900" b="1" spc="130" dirty="0">
                <a:solidFill>
                  <a:srgbClr val="56AFEB"/>
                </a:solidFill>
                <a:latin typeface="Arial"/>
                <a:cs typeface="Arial"/>
              </a:rPr>
              <a:t>NÁDRŽ </a:t>
            </a:r>
            <a:r>
              <a:rPr sz="3900" b="1" spc="80" dirty="0">
                <a:solidFill>
                  <a:srgbClr val="56AFEB"/>
                </a:solidFill>
                <a:latin typeface="Arial"/>
                <a:cs typeface="Arial"/>
              </a:rPr>
              <a:t>ZÁPOVĚĎ </a:t>
            </a:r>
            <a:r>
              <a:rPr sz="3900" b="1" spc="204" dirty="0">
                <a:solidFill>
                  <a:srgbClr val="56AFEB"/>
                </a:solidFill>
                <a:latin typeface="Arial"/>
                <a:cs typeface="Arial"/>
              </a:rPr>
              <a:t>V </a:t>
            </a:r>
            <a:r>
              <a:rPr sz="3900" b="1" spc="25" dirty="0">
                <a:solidFill>
                  <a:srgbClr val="56AFEB"/>
                </a:solidFill>
                <a:latin typeface="Arial"/>
                <a:cs typeface="Arial"/>
              </a:rPr>
              <a:t>OBCÍCH</a:t>
            </a:r>
            <a:r>
              <a:rPr sz="3900" b="1" spc="10" dirty="0">
                <a:solidFill>
                  <a:srgbClr val="56AFEB"/>
                </a:solidFill>
                <a:latin typeface="Arial"/>
                <a:cs typeface="Arial"/>
              </a:rPr>
              <a:t> </a:t>
            </a:r>
            <a:r>
              <a:rPr sz="3900" b="1" spc="30" dirty="0">
                <a:solidFill>
                  <a:srgbClr val="56AFEB"/>
                </a:solidFill>
                <a:latin typeface="Arial"/>
                <a:cs typeface="Arial"/>
              </a:rPr>
              <a:t>ŠARDICE</a:t>
            </a:r>
            <a:r>
              <a:rPr sz="3900" b="1" spc="-229" dirty="0">
                <a:solidFill>
                  <a:srgbClr val="56AFEB"/>
                </a:solidFill>
                <a:latin typeface="Arial"/>
                <a:cs typeface="Arial"/>
              </a:rPr>
              <a:t> </a:t>
            </a:r>
            <a:r>
              <a:rPr sz="3900" b="1" spc="5" dirty="0">
                <a:solidFill>
                  <a:srgbClr val="56AFEB"/>
                </a:solidFill>
                <a:latin typeface="Arial"/>
                <a:cs typeface="Arial"/>
              </a:rPr>
              <a:t>A	</a:t>
            </a:r>
            <a:r>
              <a:rPr sz="3900" b="1" spc="-95" dirty="0">
                <a:solidFill>
                  <a:srgbClr val="56AFEB"/>
                </a:solidFill>
                <a:latin typeface="Arial"/>
                <a:cs typeface="Arial"/>
              </a:rPr>
              <a:t>STAVĚŠI</a:t>
            </a:r>
            <a:r>
              <a:rPr sz="3900" b="1" spc="-785" dirty="0">
                <a:solidFill>
                  <a:srgbClr val="56AFEB"/>
                </a:solidFill>
                <a:latin typeface="Arial"/>
                <a:cs typeface="Arial"/>
              </a:rPr>
              <a:t> </a:t>
            </a:r>
            <a:r>
              <a:rPr sz="3900" b="1" spc="-195" dirty="0">
                <a:solidFill>
                  <a:srgbClr val="56AFEB"/>
                </a:solidFill>
                <a:latin typeface="Arial"/>
                <a:cs typeface="Arial"/>
              </a:rPr>
              <a:t>CE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7894" y="15309905"/>
            <a:ext cx="18585355" cy="34514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 marR="4907915" indent="-12700">
              <a:lnSpc>
                <a:spcPct val="106900"/>
              </a:lnSpc>
            </a:pPr>
            <a:r>
              <a:rPr sz="2700" b="1" spc="225" dirty="0">
                <a:solidFill>
                  <a:srgbClr val="181D1C"/>
                </a:solidFill>
                <a:latin typeface="Arial"/>
                <a:cs typeface="Arial"/>
              </a:rPr>
              <a:t>1</a:t>
            </a:r>
            <a:r>
              <a:rPr sz="2700" b="1" spc="225" dirty="0">
                <a:solidFill>
                  <a:srgbClr val="444946"/>
                </a:solidFill>
                <a:latin typeface="Arial"/>
                <a:cs typeface="Arial"/>
              </a:rPr>
              <a:t>.</a:t>
            </a:r>
            <a:r>
              <a:rPr sz="2700" b="1" spc="-26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700" b="1" spc="60" dirty="0">
                <a:solidFill>
                  <a:srgbClr val="181D1C"/>
                </a:solidFill>
                <a:latin typeface="Arial"/>
                <a:cs typeface="Arial"/>
              </a:rPr>
              <a:t>místo</a:t>
            </a:r>
            <a:r>
              <a:rPr sz="2700" b="1" spc="-170" dirty="0">
                <a:solidFill>
                  <a:srgbClr val="181D1C"/>
                </a:solidFill>
                <a:latin typeface="Arial"/>
                <a:cs typeface="Arial"/>
              </a:rPr>
              <a:t> </a:t>
            </a:r>
            <a:r>
              <a:rPr sz="2700" b="1" spc="280" dirty="0">
                <a:solidFill>
                  <a:srgbClr val="181D1C"/>
                </a:solidFill>
                <a:latin typeface="Arial"/>
                <a:cs typeface="Arial"/>
              </a:rPr>
              <a:t>a</a:t>
            </a:r>
            <a:r>
              <a:rPr sz="2700" b="1" spc="-180" dirty="0">
                <a:solidFill>
                  <a:srgbClr val="181D1C"/>
                </a:solidFill>
                <a:latin typeface="Arial"/>
                <a:cs typeface="Arial"/>
              </a:rPr>
              <a:t> </a:t>
            </a:r>
            <a:r>
              <a:rPr sz="2700" b="1" spc="110" dirty="0">
                <a:solidFill>
                  <a:srgbClr val="181D1C"/>
                </a:solidFill>
                <a:latin typeface="Arial"/>
                <a:cs typeface="Arial"/>
              </a:rPr>
              <a:t>cena</a:t>
            </a:r>
            <a:r>
              <a:rPr sz="2700" b="1" spc="-330" dirty="0">
                <a:solidFill>
                  <a:srgbClr val="181D1C"/>
                </a:solidFill>
                <a:latin typeface="Arial"/>
                <a:cs typeface="Arial"/>
              </a:rPr>
              <a:t> </a:t>
            </a:r>
            <a:r>
              <a:rPr sz="2700" b="1" spc="70" dirty="0">
                <a:solidFill>
                  <a:srgbClr val="181D1C"/>
                </a:solidFill>
                <a:latin typeface="Arial"/>
                <a:cs typeface="Arial"/>
              </a:rPr>
              <a:t>veřejnosti</a:t>
            </a:r>
            <a:r>
              <a:rPr sz="2700" b="1" spc="-204" dirty="0">
                <a:solidFill>
                  <a:srgbClr val="181D1C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181D1C"/>
                </a:solidFill>
                <a:latin typeface="Arial"/>
                <a:cs typeface="Arial"/>
              </a:rPr>
              <a:t>v</a:t>
            </a:r>
            <a:r>
              <a:rPr sz="2700" b="1" spc="105" dirty="0">
                <a:solidFill>
                  <a:srgbClr val="181D1C"/>
                </a:solidFill>
                <a:latin typeface="Arial"/>
                <a:cs typeface="Arial"/>
              </a:rPr>
              <a:t> </a:t>
            </a:r>
            <a:r>
              <a:rPr sz="2700" b="1" spc="120" dirty="0">
                <a:solidFill>
                  <a:srgbClr val="181D1C"/>
                </a:solidFill>
                <a:latin typeface="Arial"/>
                <a:cs typeface="Arial"/>
              </a:rPr>
              <a:t>kategorii</a:t>
            </a:r>
            <a:r>
              <a:rPr sz="2700" b="1" spc="-170" dirty="0">
                <a:solidFill>
                  <a:srgbClr val="181D1C"/>
                </a:solidFill>
                <a:latin typeface="Arial"/>
                <a:cs typeface="Arial"/>
              </a:rPr>
              <a:t> </a:t>
            </a:r>
            <a:r>
              <a:rPr sz="2700" b="1" spc="80" dirty="0">
                <a:solidFill>
                  <a:srgbClr val="181D1C"/>
                </a:solidFill>
                <a:latin typeface="Arial"/>
                <a:cs typeface="Arial"/>
              </a:rPr>
              <a:t>Protierozn</a:t>
            </a:r>
            <a:r>
              <a:rPr sz="2700" b="1" spc="80" dirty="0">
                <a:solidFill>
                  <a:srgbClr val="343836"/>
                </a:solidFill>
                <a:latin typeface="Arial"/>
                <a:cs typeface="Arial"/>
              </a:rPr>
              <a:t>í</a:t>
            </a:r>
            <a:r>
              <a:rPr sz="2700" b="1" spc="-260" dirty="0">
                <a:solidFill>
                  <a:srgbClr val="343836"/>
                </a:solidFill>
                <a:latin typeface="Arial"/>
                <a:cs typeface="Arial"/>
              </a:rPr>
              <a:t> </a:t>
            </a:r>
            <a:r>
              <a:rPr sz="2700" b="1" spc="280" dirty="0">
                <a:solidFill>
                  <a:srgbClr val="181D1C"/>
                </a:solidFill>
                <a:latin typeface="Arial"/>
                <a:cs typeface="Arial"/>
              </a:rPr>
              <a:t>a</a:t>
            </a:r>
            <a:r>
              <a:rPr sz="2700" b="1" spc="-270" dirty="0">
                <a:solidFill>
                  <a:srgbClr val="181D1C"/>
                </a:solidFill>
                <a:latin typeface="Arial"/>
                <a:cs typeface="Arial"/>
              </a:rPr>
              <a:t> </a:t>
            </a:r>
            <a:r>
              <a:rPr sz="2700" b="1" spc="30" dirty="0">
                <a:solidFill>
                  <a:srgbClr val="181D1C"/>
                </a:solidFill>
                <a:latin typeface="Arial"/>
                <a:cs typeface="Arial"/>
              </a:rPr>
              <a:t>vodohospodářsk</a:t>
            </a:r>
            <a:r>
              <a:rPr sz="2700" b="1" spc="30" dirty="0">
                <a:solidFill>
                  <a:srgbClr val="343836"/>
                </a:solidFill>
                <a:latin typeface="Arial"/>
                <a:cs typeface="Arial"/>
              </a:rPr>
              <a:t>á</a:t>
            </a:r>
            <a:r>
              <a:rPr sz="2700" b="1" spc="-270" dirty="0">
                <a:solidFill>
                  <a:srgbClr val="343836"/>
                </a:solidFill>
                <a:latin typeface="Arial"/>
                <a:cs typeface="Arial"/>
              </a:rPr>
              <a:t> </a:t>
            </a:r>
            <a:r>
              <a:rPr sz="2700" b="1" spc="110" dirty="0">
                <a:solidFill>
                  <a:srgbClr val="181D1C"/>
                </a:solidFill>
                <a:latin typeface="Arial"/>
                <a:cs typeface="Arial"/>
              </a:rPr>
              <a:t>opatření  </a:t>
            </a:r>
            <a:r>
              <a:rPr sz="2700" b="1" spc="20" dirty="0">
                <a:solidFill>
                  <a:srgbClr val="181D1C"/>
                </a:solidFill>
                <a:latin typeface="Arial"/>
                <a:cs typeface="Arial"/>
              </a:rPr>
              <a:t>Ročník </a:t>
            </a:r>
            <a:r>
              <a:rPr sz="2700" b="1" spc="190" dirty="0">
                <a:solidFill>
                  <a:srgbClr val="181D1C"/>
                </a:solidFill>
                <a:latin typeface="Arial"/>
                <a:cs typeface="Arial"/>
              </a:rPr>
              <a:t>2011,</a:t>
            </a:r>
            <a:r>
              <a:rPr sz="2700" b="1" spc="-400" dirty="0">
                <a:solidFill>
                  <a:srgbClr val="181D1C"/>
                </a:solidFill>
                <a:latin typeface="Arial"/>
                <a:cs typeface="Arial"/>
              </a:rPr>
              <a:t> </a:t>
            </a:r>
            <a:r>
              <a:rPr sz="2700" b="1" spc="30" dirty="0">
                <a:solidFill>
                  <a:srgbClr val="181D1C"/>
                </a:solidFill>
                <a:latin typeface="Arial"/>
                <a:cs typeface="Arial"/>
              </a:rPr>
              <a:t>Pozemkový </a:t>
            </a:r>
            <a:r>
              <a:rPr sz="2700" b="1" spc="65" dirty="0">
                <a:solidFill>
                  <a:srgbClr val="181D1C"/>
                </a:solidFill>
                <a:latin typeface="Arial"/>
                <a:cs typeface="Arial"/>
              </a:rPr>
              <a:t>úřad </a:t>
            </a:r>
            <a:r>
              <a:rPr sz="2700" b="1" spc="80" dirty="0">
                <a:solidFill>
                  <a:srgbClr val="181D1C"/>
                </a:solidFill>
                <a:latin typeface="Arial"/>
                <a:cs typeface="Arial"/>
              </a:rPr>
              <a:t>Hodonín</a:t>
            </a:r>
            <a:endParaRPr sz="2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 dirty="0">
              <a:latin typeface="Times New Roman"/>
              <a:cs typeface="Times New Roman"/>
            </a:endParaRPr>
          </a:p>
          <a:p>
            <a:pPr marL="2286635">
              <a:lnSpc>
                <a:spcPts val="830"/>
              </a:lnSpc>
              <a:tabLst>
                <a:tab pos="11647805" algn="l"/>
              </a:tabLst>
            </a:pPr>
            <a:r>
              <a:rPr sz="900" i="1" spc="525" dirty="0">
                <a:solidFill>
                  <a:srgbClr val="444946"/>
                </a:solidFill>
                <a:latin typeface="Times New Roman"/>
                <a:cs typeface="Times New Roman"/>
              </a:rPr>
              <a:t>v</a:t>
            </a:r>
            <a:r>
              <a:rPr sz="900" i="1" spc="525" dirty="0">
                <a:solidFill>
                  <a:srgbClr val="69707E"/>
                </a:solidFill>
                <a:latin typeface="Times New Roman"/>
                <a:cs typeface="Times New Roman"/>
              </a:rPr>
              <a:t>	</a:t>
            </a:r>
            <a:r>
              <a:rPr sz="900" i="1" spc="425" dirty="0">
                <a:solidFill>
                  <a:srgbClr val="69707E"/>
                </a:solidFill>
                <a:latin typeface="Times New Roman"/>
                <a:cs typeface="Times New Roman"/>
              </a:rPr>
              <a:t>v</a:t>
            </a:r>
            <a:endParaRPr sz="900" dirty="0">
              <a:latin typeface="Times New Roman"/>
              <a:cs typeface="Times New Roman"/>
            </a:endParaRPr>
          </a:p>
          <a:p>
            <a:pPr marL="12700" algn="just">
              <a:lnSpc>
                <a:spcPts val="2555"/>
              </a:lnSpc>
            </a:pPr>
            <a:r>
              <a:rPr sz="2400" spc="60" dirty="0">
                <a:solidFill>
                  <a:srgbClr val="444946"/>
                </a:solidFill>
                <a:latin typeface="Arial"/>
                <a:cs typeface="Arial"/>
              </a:rPr>
              <a:t>Vodní</a:t>
            </a:r>
            <a:r>
              <a:rPr sz="2400" spc="7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44946"/>
                </a:solidFill>
                <a:latin typeface="Arial"/>
                <a:cs typeface="Arial"/>
              </a:rPr>
              <a:t>nádrž</a:t>
            </a:r>
            <a:r>
              <a:rPr sz="2400" spc="11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444946"/>
                </a:solidFill>
                <a:latin typeface="Arial"/>
                <a:cs typeface="Arial"/>
              </a:rPr>
              <a:t>na</a:t>
            </a:r>
            <a:r>
              <a:rPr sz="2400" spc="-114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44946"/>
                </a:solidFill>
                <a:latin typeface="Arial"/>
                <a:cs typeface="Arial"/>
              </a:rPr>
              <a:t>Sardickém</a:t>
            </a:r>
            <a:r>
              <a:rPr sz="2400" spc="114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444946"/>
                </a:solidFill>
                <a:latin typeface="Arial"/>
                <a:cs typeface="Arial"/>
              </a:rPr>
              <a:t>potoce</a:t>
            </a:r>
            <a:r>
              <a:rPr sz="2400" spc="-14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44946"/>
                </a:solidFill>
                <a:latin typeface="Arial"/>
                <a:cs typeface="Arial"/>
              </a:rPr>
              <a:t>v</a:t>
            </a:r>
            <a:r>
              <a:rPr sz="2400" spc="8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40" dirty="0">
                <a:solidFill>
                  <a:srgbClr val="444946"/>
                </a:solidFill>
                <a:latin typeface="Arial"/>
                <a:cs typeface="Arial"/>
              </a:rPr>
              <a:t>trati</a:t>
            </a:r>
            <a:r>
              <a:rPr sz="2400" spc="-4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444946"/>
                </a:solidFill>
                <a:latin typeface="Arial"/>
                <a:cs typeface="Arial"/>
              </a:rPr>
              <a:t>Zápověd'</a:t>
            </a:r>
            <a:r>
              <a:rPr sz="2400" spc="-229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444946"/>
                </a:solidFill>
                <a:latin typeface="Arial"/>
                <a:cs typeface="Arial"/>
              </a:rPr>
              <a:t>na</a:t>
            </a:r>
            <a:r>
              <a:rPr sz="2400" spc="-114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44946"/>
                </a:solidFill>
                <a:latin typeface="Arial"/>
                <a:cs typeface="Arial"/>
              </a:rPr>
              <a:t>hranici</a:t>
            </a:r>
            <a:r>
              <a:rPr sz="2400" spc="13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444946"/>
                </a:solidFill>
                <a:latin typeface="Arial"/>
                <a:cs typeface="Arial"/>
              </a:rPr>
              <a:t>katastrálních</a:t>
            </a:r>
            <a:r>
              <a:rPr sz="2400" spc="7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444946"/>
                </a:solidFill>
                <a:latin typeface="Arial"/>
                <a:cs typeface="Arial"/>
              </a:rPr>
              <a:t>území</a:t>
            </a:r>
            <a:r>
              <a:rPr sz="2400" spc="-17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44946"/>
                </a:solidFill>
                <a:latin typeface="Arial"/>
                <a:cs typeface="Arial"/>
              </a:rPr>
              <a:t>Sardic</a:t>
            </a:r>
            <a:r>
              <a:rPr sz="2400" spc="1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444946"/>
                </a:solidFill>
                <a:latin typeface="Arial"/>
                <a:cs typeface="Arial"/>
              </a:rPr>
              <a:t>a</a:t>
            </a:r>
            <a:r>
              <a:rPr sz="2400" spc="-13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444946"/>
                </a:solidFill>
                <a:latin typeface="Arial"/>
                <a:cs typeface="Arial"/>
              </a:rPr>
              <a:t>Stavěšic</a:t>
            </a:r>
            <a:r>
              <a:rPr sz="2400" spc="11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444946"/>
                </a:solidFill>
                <a:latin typeface="Arial"/>
                <a:cs typeface="Arial"/>
              </a:rPr>
              <a:t>by</a:t>
            </a:r>
            <a:r>
              <a:rPr sz="2400" spc="-409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444946"/>
                </a:solidFill>
                <a:latin typeface="Arial"/>
                <a:cs typeface="Arial"/>
              </a:rPr>
              <a:t>la</a:t>
            </a:r>
            <a:r>
              <a:rPr sz="2400" spc="-20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44946"/>
                </a:solidFill>
                <a:latin typeface="Arial"/>
                <a:cs typeface="Arial"/>
              </a:rPr>
              <a:t>vybudována</a:t>
            </a:r>
            <a:r>
              <a:rPr sz="2400" spc="-229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444946"/>
                </a:solidFill>
                <a:latin typeface="Arial"/>
                <a:cs typeface="Arial"/>
              </a:rPr>
              <a:t>jako</a:t>
            </a:r>
            <a:r>
              <a:rPr sz="2400" spc="-8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343836"/>
                </a:solidFill>
                <a:latin typeface="Arial"/>
                <a:cs typeface="Arial"/>
              </a:rPr>
              <a:t>jedno</a:t>
            </a:r>
            <a:endParaRPr sz="2400" dirty="0">
              <a:latin typeface="Arial"/>
              <a:cs typeface="Arial"/>
            </a:endParaRPr>
          </a:p>
          <a:p>
            <a:pPr marL="4177029" algn="ctr">
              <a:lnSpc>
                <a:spcPts val="1030"/>
              </a:lnSpc>
            </a:pPr>
            <a:r>
              <a:rPr sz="1150" i="1" spc="310" dirty="0">
                <a:solidFill>
                  <a:srgbClr val="5E6260"/>
                </a:solidFill>
                <a:latin typeface="Times New Roman"/>
                <a:cs typeface="Times New Roman"/>
              </a:rPr>
              <a:t>v</a:t>
            </a:r>
            <a:endParaRPr sz="1150" dirty="0">
              <a:latin typeface="Times New Roman"/>
              <a:cs typeface="Times New Roman"/>
            </a:endParaRPr>
          </a:p>
          <a:p>
            <a:pPr marL="37465" indent="-25400" algn="just">
              <a:lnSpc>
                <a:spcPts val="2605"/>
              </a:lnSpc>
            </a:pPr>
            <a:r>
              <a:rPr sz="2400" spc="-150" dirty="0">
                <a:solidFill>
                  <a:srgbClr val="444946"/>
                </a:solidFill>
                <a:latin typeface="Arial"/>
                <a:cs typeface="Arial"/>
              </a:rPr>
              <a:t>z  </a:t>
            </a:r>
            <a:r>
              <a:rPr sz="2400" spc="114" dirty="0">
                <a:solidFill>
                  <a:srgbClr val="444946"/>
                </a:solidFill>
                <a:latin typeface="Arial"/>
                <a:cs typeface="Arial"/>
              </a:rPr>
              <a:t>prioritních </a:t>
            </a:r>
            <a:r>
              <a:rPr sz="2400" spc="100" dirty="0">
                <a:solidFill>
                  <a:srgbClr val="444946"/>
                </a:solidFill>
                <a:latin typeface="Arial"/>
                <a:cs typeface="Arial"/>
              </a:rPr>
              <a:t>opatření </a:t>
            </a:r>
            <a:r>
              <a:rPr sz="2400" spc="45" dirty="0">
                <a:solidFill>
                  <a:srgbClr val="444946"/>
                </a:solidFill>
                <a:latin typeface="Arial"/>
                <a:cs typeface="Arial"/>
              </a:rPr>
              <a:t>k </a:t>
            </a:r>
            <a:r>
              <a:rPr sz="2400" spc="60" dirty="0">
                <a:solidFill>
                  <a:srgbClr val="444946"/>
                </a:solidFill>
                <a:latin typeface="Arial"/>
                <a:cs typeface="Arial"/>
              </a:rPr>
              <a:t>posílení </a:t>
            </a:r>
            <a:r>
              <a:rPr sz="2400" spc="85" dirty="0">
                <a:solidFill>
                  <a:srgbClr val="343836"/>
                </a:solidFill>
                <a:latin typeface="Arial"/>
                <a:cs typeface="Arial"/>
              </a:rPr>
              <a:t>protipovodňové </a:t>
            </a:r>
            <a:r>
              <a:rPr sz="2400" spc="10" dirty="0">
                <a:solidFill>
                  <a:srgbClr val="444946"/>
                </a:solidFill>
                <a:latin typeface="Arial"/>
                <a:cs typeface="Arial"/>
              </a:rPr>
              <a:t>a </a:t>
            </a:r>
            <a:r>
              <a:rPr sz="2400" spc="85" dirty="0">
                <a:solidFill>
                  <a:srgbClr val="444946"/>
                </a:solidFill>
                <a:latin typeface="Arial"/>
                <a:cs typeface="Arial"/>
              </a:rPr>
              <a:t>protierozní </a:t>
            </a:r>
            <a:r>
              <a:rPr sz="2400" spc="70" dirty="0">
                <a:solidFill>
                  <a:srgbClr val="444946"/>
                </a:solidFill>
                <a:latin typeface="Arial"/>
                <a:cs typeface="Arial"/>
              </a:rPr>
              <a:t>ochrany </a:t>
            </a:r>
            <a:r>
              <a:rPr sz="2400" spc="25" dirty="0">
                <a:solidFill>
                  <a:srgbClr val="444946"/>
                </a:solidFill>
                <a:latin typeface="Arial"/>
                <a:cs typeface="Arial"/>
              </a:rPr>
              <a:t>obce </a:t>
            </a:r>
            <a:r>
              <a:rPr sz="2400" spc="40" dirty="0">
                <a:solidFill>
                  <a:srgbClr val="444946"/>
                </a:solidFill>
                <a:latin typeface="Arial"/>
                <a:cs typeface="Arial"/>
              </a:rPr>
              <a:t>Sardice</a:t>
            </a:r>
            <a:r>
              <a:rPr sz="2400" spc="40" dirty="0">
                <a:solidFill>
                  <a:srgbClr val="5E6260"/>
                </a:solidFill>
                <a:latin typeface="Arial"/>
                <a:cs typeface="Arial"/>
              </a:rPr>
              <a:t>, </a:t>
            </a:r>
            <a:r>
              <a:rPr sz="2400" spc="120" dirty="0">
                <a:solidFill>
                  <a:srgbClr val="444946"/>
                </a:solidFill>
                <a:latin typeface="Arial"/>
                <a:cs typeface="Arial"/>
              </a:rPr>
              <a:t>v </a:t>
            </a:r>
            <a:r>
              <a:rPr sz="2400" spc="70" dirty="0">
                <a:solidFill>
                  <a:srgbClr val="444946"/>
                </a:solidFill>
                <a:latin typeface="Arial"/>
                <a:cs typeface="Arial"/>
              </a:rPr>
              <a:t>souladu </a:t>
            </a:r>
            <a:r>
              <a:rPr sz="2400" spc="-15" dirty="0">
                <a:solidFill>
                  <a:srgbClr val="444946"/>
                </a:solidFill>
                <a:latin typeface="Arial"/>
                <a:cs typeface="Arial"/>
              </a:rPr>
              <a:t>se </a:t>
            </a:r>
            <a:r>
              <a:rPr sz="2400" spc="70" dirty="0">
                <a:solidFill>
                  <a:srgbClr val="444946"/>
                </a:solidFill>
                <a:latin typeface="Arial"/>
                <a:cs typeface="Arial"/>
              </a:rPr>
              <a:t>schválenými  </a:t>
            </a:r>
            <a:r>
              <a:rPr sz="2400" spc="55" dirty="0" err="1">
                <a:solidFill>
                  <a:srgbClr val="444946"/>
                </a:solidFill>
                <a:latin typeface="Arial"/>
                <a:cs typeface="Arial"/>
              </a:rPr>
              <a:t>plány</a:t>
            </a:r>
            <a:r>
              <a:rPr sz="2400" spc="5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33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lang="cs-CZ" sz="2400" spc="335" dirty="0" smtClean="0">
                <a:solidFill>
                  <a:srgbClr val="444946"/>
                </a:solidFill>
                <a:latin typeface="Arial"/>
                <a:cs typeface="Arial"/>
              </a:rPr>
              <a:t>    </a:t>
            </a:r>
            <a:r>
              <a:rPr sz="2400" spc="75" dirty="0" err="1" smtClean="0">
                <a:solidFill>
                  <a:srgbClr val="444946"/>
                </a:solidFill>
                <a:latin typeface="Arial"/>
                <a:cs typeface="Arial"/>
              </a:rPr>
              <a:t>společných</a:t>
            </a:r>
            <a:r>
              <a:rPr sz="2400" spc="-215" dirty="0" smtClean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444946"/>
                </a:solidFill>
                <a:latin typeface="Arial"/>
                <a:cs typeface="Arial"/>
              </a:rPr>
              <a:t>zařízení.</a:t>
            </a:r>
            <a:r>
              <a:rPr sz="2400" spc="14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343836"/>
                </a:solidFill>
                <a:latin typeface="Arial"/>
                <a:cs typeface="Arial"/>
              </a:rPr>
              <a:t>Realizací</a:t>
            </a:r>
            <a:r>
              <a:rPr sz="2400" spc="-430" dirty="0">
                <a:solidFill>
                  <a:srgbClr val="343836"/>
                </a:solidFill>
                <a:latin typeface="Arial"/>
                <a:cs typeface="Arial"/>
              </a:rPr>
              <a:t> </a:t>
            </a:r>
            <a:r>
              <a:rPr sz="2400" spc="140" dirty="0">
                <a:solidFill>
                  <a:srgbClr val="444946"/>
                </a:solidFill>
                <a:latin typeface="Arial"/>
                <a:cs typeface="Arial"/>
              </a:rPr>
              <a:t>tohoto</a:t>
            </a:r>
            <a:r>
              <a:rPr sz="2400" spc="-1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444946"/>
                </a:solidFill>
                <a:latin typeface="Arial"/>
                <a:cs typeface="Arial"/>
              </a:rPr>
              <a:t>vodního</a:t>
            </a:r>
            <a:r>
              <a:rPr sz="2400" spc="-10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44946"/>
                </a:solidFill>
                <a:latin typeface="Arial"/>
                <a:cs typeface="Arial"/>
              </a:rPr>
              <a:t>díla</a:t>
            </a:r>
            <a:r>
              <a:rPr sz="2400" spc="-9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444946"/>
                </a:solidFill>
                <a:latin typeface="Arial"/>
                <a:cs typeface="Arial"/>
              </a:rPr>
              <a:t>došlo</a:t>
            </a:r>
            <a:r>
              <a:rPr sz="2400" spc="5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343836"/>
                </a:solidFill>
                <a:latin typeface="Arial"/>
                <a:cs typeface="Arial"/>
              </a:rPr>
              <a:t>k</a:t>
            </a:r>
            <a:r>
              <a:rPr sz="2400" spc="-225" dirty="0">
                <a:solidFill>
                  <a:srgbClr val="343836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444946"/>
                </a:solidFill>
                <a:latin typeface="Arial"/>
                <a:cs typeface="Arial"/>
              </a:rPr>
              <a:t>výraznému</a:t>
            </a:r>
            <a:r>
              <a:rPr sz="2400" spc="14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44946"/>
                </a:solidFill>
                <a:latin typeface="Arial"/>
                <a:cs typeface="Arial"/>
              </a:rPr>
              <a:t>snížení</a:t>
            </a:r>
            <a:r>
              <a:rPr sz="2400" spc="-10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444946"/>
                </a:solidFill>
                <a:latin typeface="Arial"/>
                <a:cs typeface="Arial"/>
              </a:rPr>
              <a:t>kulmina</a:t>
            </a:r>
            <a:r>
              <a:rPr sz="2400" spc="135" dirty="0">
                <a:solidFill>
                  <a:srgbClr val="5E6260"/>
                </a:solidFill>
                <a:latin typeface="Arial"/>
                <a:cs typeface="Arial"/>
              </a:rPr>
              <a:t>č</a:t>
            </a:r>
            <a:r>
              <a:rPr sz="2400" spc="135" dirty="0">
                <a:solidFill>
                  <a:srgbClr val="444946"/>
                </a:solidFill>
                <a:latin typeface="Arial"/>
                <a:cs typeface="Arial"/>
              </a:rPr>
              <a:t>n</a:t>
            </a:r>
            <a:r>
              <a:rPr sz="2400" spc="135" dirty="0">
                <a:solidFill>
                  <a:srgbClr val="5E6260"/>
                </a:solidFill>
                <a:latin typeface="Arial"/>
                <a:cs typeface="Arial"/>
              </a:rPr>
              <a:t>í</a:t>
            </a:r>
            <a:r>
              <a:rPr sz="2400" spc="135" dirty="0">
                <a:solidFill>
                  <a:srgbClr val="444946"/>
                </a:solidFill>
                <a:latin typeface="Arial"/>
                <a:cs typeface="Arial"/>
              </a:rPr>
              <a:t>ch</a:t>
            </a:r>
            <a:r>
              <a:rPr sz="2400" spc="-3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444946"/>
                </a:solidFill>
                <a:latin typeface="Arial"/>
                <a:cs typeface="Arial"/>
              </a:rPr>
              <a:t>průtoků</a:t>
            </a:r>
            <a:r>
              <a:rPr sz="2400" spc="-21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44946"/>
                </a:solidFill>
                <a:latin typeface="Arial"/>
                <a:cs typeface="Arial"/>
              </a:rPr>
              <a:t>v</a:t>
            </a:r>
            <a:r>
              <a:rPr sz="2400" spc="65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44946"/>
                </a:solidFill>
                <a:latin typeface="Arial"/>
                <a:cs typeface="Arial"/>
              </a:rPr>
              <a:t>povodí</a:t>
            </a:r>
            <a:r>
              <a:rPr sz="2400" spc="-11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343836"/>
                </a:solidFill>
                <a:latin typeface="Arial"/>
                <a:cs typeface="Arial"/>
              </a:rPr>
              <a:t>pod </a:t>
            </a:r>
            <a:r>
              <a:rPr sz="2400" spc="30" dirty="0">
                <a:solidFill>
                  <a:srgbClr val="444946"/>
                </a:solidFill>
                <a:latin typeface="Arial"/>
                <a:cs typeface="Arial"/>
              </a:rPr>
              <a:t>nádrží.</a:t>
            </a:r>
            <a:r>
              <a:rPr sz="2400" spc="7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65" dirty="0" err="1" smtClean="0">
                <a:solidFill>
                  <a:srgbClr val="444946"/>
                </a:solidFill>
                <a:latin typeface="Arial"/>
                <a:cs typeface="Arial"/>
              </a:rPr>
              <a:t>Doprovodná</a:t>
            </a:r>
            <a:r>
              <a:rPr lang="cs-CZ" sz="2400" dirty="0">
                <a:latin typeface="Arial"/>
                <a:cs typeface="Arial"/>
              </a:rPr>
              <a:t> </a:t>
            </a:r>
            <a:r>
              <a:rPr sz="2400" spc="75" dirty="0" err="1" smtClean="0">
                <a:solidFill>
                  <a:srgbClr val="444946"/>
                </a:solidFill>
                <a:latin typeface="Arial"/>
                <a:cs typeface="Arial"/>
              </a:rPr>
              <a:t>revitalizační</a:t>
            </a:r>
            <a:r>
              <a:rPr sz="2400" spc="75" dirty="0" smtClean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444946"/>
                </a:solidFill>
                <a:latin typeface="Arial"/>
                <a:cs typeface="Arial"/>
              </a:rPr>
              <a:t>opatření </a:t>
            </a:r>
            <a:r>
              <a:rPr sz="2400" spc="120" dirty="0">
                <a:solidFill>
                  <a:srgbClr val="444946"/>
                </a:solidFill>
                <a:latin typeface="Arial"/>
                <a:cs typeface="Arial"/>
              </a:rPr>
              <a:t>v </a:t>
            </a:r>
            <a:r>
              <a:rPr sz="2400" spc="60" dirty="0">
                <a:solidFill>
                  <a:srgbClr val="444946"/>
                </a:solidFill>
                <a:latin typeface="Arial"/>
                <a:cs typeface="Arial"/>
              </a:rPr>
              <a:t>blízkosti </a:t>
            </a:r>
            <a:r>
              <a:rPr sz="2400" spc="90" dirty="0">
                <a:solidFill>
                  <a:srgbClr val="444946"/>
                </a:solidFill>
                <a:latin typeface="Arial"/>
                <a:cs typeface="Arial"/>
              </a:rPr>
              <a:t>vodní </a:t>
            </a:r>
            <a:r>
              <a:rPr sz="2400" spc="30" dirty="0">
                <a:solidFill>
                  <a:srgbClr val="343836"/>
                </a:solidFill>
                <a:latin typeface="Arial"/>
                <a:cs typeface="Arial"/>
              </a:rPr>
              <a:t>nádrže, </a:t>
            </a:r>
            <a:r>
              <a:rPr sz="2400" spc="130" dirty="0">
                <a:solidFill>
                  <a:srgbClr val="444946"/>
                </a:solidFill>
                <a:latin typeface="Arial"/>
                <a:cs typeface="Arial"/>
              </a:rPr>
              <a:t>a </a:t>
            </a:r>
            <a:r>
              <a:rPr sz="2400" spc="190" dirty="0">
                <a:solidFill>
                  <a:srgbClr val="444946"/>
                </a:solidFill>
                <a:latin typeface="Arial"/>
                <a:cs typeface="Arial"/>
              </a:rPr>
              <a:t>to </a:t>
            </a:r>
            <a:r>
              <a:rPr sz="2400" spc="95" dirty="0">
                <a:solidFill>
                  <a:srgbClr val="444946"/>
                </a:solidFill>
                <a:latin typeface="Arial"/>
                <a:cs typeface="Arial"/>
              </a:rPr>
              <a:t>v</a:t>
            </a:r>
            <a:r>
              <a:rPr sz="2400" spc="95" dirty="0">
                <a:solidFill>
                  <a:srgbClr val="5E6260"/>
                </a:solidFill>
                <a:latin typeface="Arial"/>
                <a:cs typeface="Arial"/>
              </a:rPr>
              <a:t>č</a:t>
            </a:r>
            <a:r>
              <a:rPr sz="2400" spc="95" dirty="0">
                <a:solidFill>
                  <a:srgbClr val="444946"/>
                </a:solidFill>
                <a:latin typeface="Arial"/>
                <a:cs typeface="Arial"/>
              </a:rPr>
              <a:t>etně </a:t>
            </a:r>
            <a:r>
              <a:rPr sz="2400" spc="100" dirty="0">
                <a:solidFill>
                  <a:srgbClr val="444946"/>
                </a:solidFill>
                <a:latin typeface="Arial"/>
                <a:cs typeface="Arial"/>
              </a:rPr>
              <a:t>mokřadního </a:t>
            </a:r>
            <a:r>
              <a:rPr sz="2400" spc="114" dirty="0">
                <a:solidFill>
                  <a:srgbClr val="444946"/>
                </a:solidFill>
                <a:latin typeface="Arial"/>
                <a:cs typeface="Arial"/>
              </a:rPr>
              <a:t>biocentra</a:t>
            </a:r>
            <a:r>
              <a:rPr sz="2400" spc="114" dirty="0">
                <a:solidFill>
                  <a:srgbClr val="5E6260"/>
                </a:solidFill>
                <a:latin typeface="Arial"/>
                <a:cs typeface="Arial"/>
              </a:rPr>
              <a:t>, </a:t>
            </a:r>
            <a:r>
              <a:rPr sz="2400" spc="-15" dirty="0">
                <a:solidFill>
                  <a:srgbClr val="444946"/>
                </a:solidFill>
                <a:latin typeface="Arial"/>
                <a:cs typeface="Arial"/>
              </a:rPr>
              <a:t>se </a:t>
            </a:r>
            <a:r>
              <a:rPr sz="2400" spc="55" dirty="0">
                <a:solidFill>
                  <a:srgbClr val="444946"/>
                </a:solidFill>
                <a:latin typeface="Arial"/>
                <a:cs typeface="Arial"/>
              </a:rPr>
              <a:t>podílejí </a:t>
            </a:r>
            <a:r>
              <a:rPr sz="2400" spc="65" dirty="0">
                <a:solidFill>
                  <a:srgbClr val="444946"/>
                </a:solidFill>
                <a:latin typeface="Arial"/>
                <a:cs typeface="Arial"/>
              </a:rPr>
              <a:t>na obnově </a:t>
            </a:r>
            <a:r>
              <a:rPr sz="2400" spc="10" dirty="0">
                <a:solidFill>
                  <a:srgbClr val="444946"/>
                </a:solidFill>
                <a:latin typeface="Arial"/>
                <a:cs typeface="Arial"/>
              </a:rPr>
              <a:t>a </a:t>
            </a:r>
            <a:r>
              <a:rPr sz="2400" spc="110" dirty="0" err="1">
                <a:solidFill>
                  <a:srgbClr val="444946"/>
                </a:solidFill>
                <a:latin typeface="Arial"/>
                <a:cs typeface="Arial"/>
              </a:rPr>
              <a:t>optimalizaci</a:t>
            </a:r>
            <a:r>
              <a:rPr sz="2400" spc="-330" dirty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55" dirty="0" err="1" smtClean="0">
                <a:solidFill>
                  <a:srgbClr val="444946"/>
                </a:solidFill>
                <a:latin typeface="Arial"/>
                <a:cs typeface="Arial"/>
              </a:rPr>
              <a:t>funkč</a:t>
            </a:r>
            <a:r>
              <a:rPr sz="2400" spc="155" dirty="0" err="1" smtClean="0">
                <a:solidFill>
                  <a:srgbClr val="5E6260"/>
                </a:solidFill>
                <a:latin typeface="Arial"/>
                <a:cs typeface="Arial"/>
              </a:rPr>
              <a:t>­</a:t>
            </a:r>
            <a:r>
              <a:rPr sz="2400" spc="100" dirty="0" err="1" smtClean="0">
                <a:solidFill>
                  <a:srgbClr val="444946"/>
                </a:solidFill>
                <a:latin typeface="Arial"/>
                <a:cs typeface="Arial"/>
              </a:rPr>
              <a:t>nosti</a:t>
            </a:r>
            <a:r>
              <a:rPr sz="2400" spc="100" dirty="0" smtClean="0">
                <a:solidFill>
                  <a:srgbClr val="444946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444946"/>
                </a:solidFill>
                <a:latin typeface="Arial"/>
                <a:cs typeface="Arial"/>
              </a:rPr>
              <a:t>územního </a:t>
            </a:r>
            <a:r>
              <a:rPr sz="2400" spc="85" dirty="0">
                <a:solidFill>
                  <a:srgbClr val="444946"/>
                </a:solidFill>
                <a:latin typeface="Arial"/>
                <a:cs typeface="Arial"/>
              </a:rPr>
              <a:t>systému </a:t>
            </a:r>
            <a:r>
              <a:rPr sz="2400" spc="75" dirty="0">
                <a:solidFill>
                  <a:srgbClr val="444946"/>
                </a:solidFill>
                <a:latin typeface="Arial"/>
                <a:cs typeface="Arial"/>
              </a:rPr>
              <a:t>ekologické </a:t>
            </a:r>
            <a:r>
              <a:rPr sz="2400" spc="100" dirty="0">
                <a:solidFill>
                  <a:srgbClr val="444946"/>
                </a:solidFill>
                <a:latin typeface="Arial"/>
                <a:cs typeface="Arial"/>
              </a:rPr>
              <a:t>stability </a:t>
            </a:r>
            <a:r>
              <a:rPr sz="2400" spc="10" dirty="0">
                <a:solidFill>
                  <a:srgbClr val="444946"/>
                </a:solidFill>
                <a:latin typeface="Arial"/>
                <a:cs typeface="Arial"/>
              </a:rPr>
              <a:t>a </a:t>
            </a:r>
            <a:r>
              <a:rPr sz="2400" spc="35" dirty="0">
                <a:solidFill>
                  <a:srgbClr val="444946"/>
                </a:solidFill>
                <a:latin typeface="Arial"/>
                <a:cs typeface="Arial"/>
              </a:rPr>
              <a:t>rovněž </a:t>
            </a:r>
            <a:r>
              <a:rPr sz="2400" spc="85" dirty="0">
                <a:solidFill>
                  <a:srgbClr val="444946"/>
                </a:solidFill>
                <a:latin typeface="Arial"/>
                <a:cs typeface="Arial"/>
              </a:rPr>
              <a:t>zvyšují </a:t>
            </a:r>
            <a:r>
              <a:rPr sz="2400" spc="90" dirty="0">
                <a:solidFill>
                  <a:srgbClr val="444946"/>
                </a:solidFill>
                <a:latin typeface="Arial"/>
                <a:cs typeface="Arial"/>
              </a:rPr>
              <a:t>estetickou </a:t>
            </a:r>
            <a:r>
              <a:rPr sz="2400" spc="145" dirty="0">
                <a:solidFill>
                  <a:srgbClr val="444946"/>
                </a:solidFill>
                <a:latin typeface="Arial"/>
                <a:cs typeface="Arial"/>
              </a:rPr>
              <a:t>hodnotu </a:t>
            </a:r>
            <a:r>
              <a:rPr sz="2400" spc="75" dirty="0">
                <a:solidFill>
                  <a:srgbClr val="5E6260"/>
                </a:solidFill>
                <a:latin typeface="Arial"/>
                <a:cs typeface="Arial"/>
              </a:rPr>
              <a:t>i</a:t>
            </a:r>
            <a:r>
              <a:rPr sz="2400" spc="75" dirty="0">
                <a:solidFill>
                  <a:srgbClr val="444946"/>
                </a:solidFill>
                <a:latin typeface="Arial"/>
                <a:cs typeface="Arial"/>
              </a:rPr>
              <a:t>ntenzivně </a:t>
            </a:r>
            <a:r>
              <a:rPr sz="2400" spc="50" dirty="0">
                <a:solidFill>
                  <a:srgbClr val="444946"/>
                </a:solidFill>
                <a:latin typeface="Arial"/>
                <a:cs typeface="Arial"/>
              </a:rPr>
              <a:t>zemědělsky </a:t>
            </a:r>
            <a:r>
              <a:rPr sz="2400" spc="75" dirty="0">
                <a:solidFill>
                  <a:srgbClr val="444946"/>
                </a:solidFill>
                <a:latin typeface="Arial"/>
                <a:cs typeface="Arial"/>
              </a:rPr>
              <a:t>obhospodařované  </a:t>
            </a:r>
            <a:r>
              <a:rPr sz="2400" spc="70" dirty="0">
                <a:solidFill>
                  <a:srgbClr val="444946"/>
                </a:solidFill>
                <a:latin typeface="Arial"/>
                <a:cs typeface="Arial"/>
              </a:rPr>
              <a:t>krajiny.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554"/>
            <a:ext cx="20104100" cy="13653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2937"/>
            <a:ext cx="19475846" cy="13444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2467" y="553546"/>
            <a:ext cx="8952230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b="1" spc="70" dirty="0">
                <a:solidFill>
                  <a:srgbClr val="59AFEB"/>
                </a:solidFill>
                <a:latin typeface="Arial"/>
                <a:cs typeface="Arial"/>
              </a:rPr>
              <a:t>RETENČNÍ </a:t>
            </a:r>
            <a:r>
              <a:rPr sz="3900" b="1" spc="155" dirty="0">
                <a:solidFill>
                  <a:srgbClr val="59AFEB"/>
                </a:solidFill>
                <a:latin typeface="Arial"/>
                <a:cs typeface="Arial"/>
              </a:rPr>
              <a:t>NÁDRŽ </a:t>
            </a:r>
            <a:r>
              <a:rPr sz="3900" b="1" spc="204" dirty="0">
                <a:solidFill>
                  <a:srgbClr val="59AFEB"/>
                </a:solidFill>
                <a:latin typeface="Arial"/>
                <a:cs typeface="Arial"/>
              </a:rPr>
              <a:t>V </a:t>
            </a:r>
            <a:r>
              <a:rPr sz="3900" b="1" spc="40" dirty="0">
                <a:solidFill>
                  <a:srgbClr val="59AFEB"/>
                </a:solidFill>
                <a:latin typeface="Arial"/>
                <a:cs typeface="Arial"/>
              </a:rPr>
              <a:t>K. </a:t>
            </a:r>
            <a:r>
              <a:rPr sz="4150" b="1" spc="204" dirty="0">
                <a:solidFill>
                  <a:srgbClr val="59AFEB"/>
                </a:solidFill>
                <a:latin typeface="Arial"/>
                <a:cs typeface="Arial"/>
              </a:rPr>
              <a:t>Ú.</a:t>
            </a:r>
            <a:r>
              <a:rPr sz="4150" b="1" spc="-509" dirty="0">
                <a:solidFill>
                  <a:srgbClr val="59AFEB"/>
                </a:solidFill>
                <a:latin typeface="Arial"/>
                <a:cs typeface="Arial"/>
              </a:rPr>
              <a:t> </a:t>
            </a:r>
            <a:r>
              <a:rPr sz="3900" b="1" spc="65" dirty="0">
                <a:solidFill>
                  <a:srgbClr val="59AFEB"/>
                </a:solidFill>
                <a:latin typeface="Arial"/>
                <a:cs typeface="Arial"/>
              </a:rPr>
              <a:t>NĚMČICE</a:t>
            </a:r>
            <a:endParaRPr sz="3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9381" y="15096269"/>
            <a:ext cx="18105120" cy="3759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 marR="2981960">
              <a:lnSpc>
                <a:spcPct val="100800"/>
              </a:lnSpc>
            </a:pPr>
            <a:r>
              <a:rPr sz="2700" b="1" spc="165" dirty="0">
                <a:solidFill>
                  <a:srgbClr val="2D312F"/>
                </a:solidFill>
                <a:latin typeface="Arial"/>
                <a:cs typeface="Arial"/>
              </a:rPr>
              <a:t>1.</a:t>
            </a:r>
            <a:r>
              <a:rPr sz="2700" b="1" spc="-295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60" dirty="0">
                <a:solidFill>
                  <a:srgbClr val="2D312F"/>
                </a:solidFill>
                <a:latin typeface="Arial"/>
                <a:cs typeface="Arial"/>
              </a:rPr>
              <a:t>místo</a:t>
            </a:r>
            <a:r>
              <a:rPr sz="2700" b="1" spc="-180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2D312F"/>
                </a:solidFill>
                <a:latin typeface="Arial"/>
                <a:cs typeface="Arial"/>
              </a:rPr>
              <a:t>v</a:t>
            </a:r>
            <a:r>
              <a:rPr sz="2700" b="1" spc="60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114" dirty="0">
                <a:solidFill>
                  <a:srgbClr val="2D312F"/>
                </a:solidFill>
                <a:latin typeface="Arial"/>
                <a:cs typeface="Arial"/>
              </a:rPr>
              <a:t>kategorii</a:t>
            </a:r>
            <a:r>
              <a:rPr sz="2700" b="1" spc="-200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75" dirty="0">
                <a:solidFill>
                  <a:srgbClr val="2D312F"/>
                </a:solidFill>
                <a:latin typeface="Arial"/>
                <a:cs typeface="Arial"/>
              </a:rPr>
              <a:t>Protierozní</a:t>
            </a:r>
            <a:r>
              <a:rPr sz="2700" b="1" spc="-95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160" dirty="0">
                <a:solidFill>
                  <a:srgbClr val="2D312F"/>
                </a:solidFill>
                <a:latin typeface="Arial"/>
                <a:cs typeface="Arial"/>
              </a:rPr>
              <a:t>a</a:t>
            </a:r>
            <a:r>
              <a:rPr sz="2700" b="1" spc="-185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30" dirty="0">
                <a:solidFill>
                  <a:srgbClr val="2D312F"/>
                </a:solidFill>
                <a:latin typeface="Arial"/>
                <a:cs typeface="Arial"/>
              </a:rPr>
              <a:t>vodohospodářská</a:t>
            </a:r>
            <a:r>
              <a:rPr sz="2700" b="1" spc="-185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114" dirty="0">
                <a:solidFill>
                  <a:srgbClr val="2D312F"/>
                </a:solidFill>
                <a:latin typeface="Arial"/>
                <a:cs typeface="Arial"/>
              </a:rPr>
              <a:t>opatření</a:t>
            </a:r>
            <a:r>
              <a:rPr sz="2700" b="1" spc="-290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280" dirty="0">
                <a:solidFill>
                  <a:srgbClr val="2D312F"/>
                </a:solidFill>
                <a:latin typeface="Arial"/>
                <a:cs typeface="Arial"/>
              </a:rPr>
              <a:t>a</a:t>
            </a:r>
            <a:r>
              <a:rPr sz="2700" b="1" spc="-210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25" dirty="0">
                <a:solidFill>
                  <a:srgbClr val="3F413F"/>
                </a:solidFill>
                <a:latin typeface="Arial"/>
                <a:cs typeface="Arial"/>
              </a:rPr>
              <a:t>Cena</a:t>
            </a:r>
            <a:r>
              <a:rPr sz="2700" b="1" spc="-10" dirty="0">
                <a:solidFill>
                  <a:srgbClr val="3F413F"/>
                </a:solidFill>
                <a:latin typeface="Arial"/>
                <a:cs typeface="Arial"/>
              </a:rPr>
              <a:t> </a:t>
            </a:r>
            <a:r>
              <a:rPr sz="2700" b="1" spc="105" dirty="0">
                <a:solidFill>
                  <a:srgbClr val="2D312F"/>
                </a:solidFill>
                <a:latin typeface="Arial"/>
                <a:cs typeface="Arial"/>
              </a:rPr>
              <a:t>ministra</a:t>
            </a:r>
            <a:r>
              <a:rPr sz="2700" b="1" spc="-350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120" dirty="0">
                <a:solidFill>
                  <a:srgbClr val="2D312F"/>
                </a:solidFill>
                <a:latin typeface="Arial"/>
                <a:cs typeface="Arial"/>
              </a:rPr>
              <a:t>zemědělstv</a:t>
            </a:r>
            <a:r>
              <a:rPr sz="2700" b="1" spc="120" dirty="0">
                <a:solidFill>
                  <a:srgbClr val="4F5050"/>
                </a:solidFill>
                <a:latin typeface="Arial"/>
                <a:cs typeface="Arial"/>
              </a:rPr>
              <a:t>í  </a:t>
            </a:r>
            <a:r>
              <a:rPr sz="2700" b="1" spc="30" dirty="0">
                <a:solidFill>
                  <a:srgbClr val="2D312F"/>
                </a:solidFill>
                <a:latin typeface="Arial"/>
                <a:cs typeface="Arial"/>
              </a:rPr>
              <a:t>Ročník</a:t>
            </a:r>
            <a:r>
              <a:rPr sz="2700" b="1" spc="-215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190" dirty="0">
                <a:solidFill>
                  <a:srgbClr val="2D312F"/>
                </a:solidFill>
                <a:latin typeface="Arial"/>
                <a:cs typeface="Arial"/>
              </a:rPr>
              <a:t>2012,</a:t>
            </a:r>
            <a:r>
              <a:rPr sz="2700" b="1" spc="-225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55" dirty="0">
                <a:solidFill>
                  <a:srgbClr val="2D312F"/>
                </a:solidFill>
                <a:latin typeface="Arial"/>
                <a:cs typeface="Arial"/>
              </a:rPr>
              <a:t>Pozemkový</a:t>
            </a:r>
            <a:r>
              <a:rPr sz="2700" b="1" spc="-140" dirty="0">
                <a:solidFill>
                  <a:srgbClr val="2D312F"/>
                </a:solidFill>
                <a:latin typeface="Arial"/>
                <a:cs typeface="Arial"/>
              </a:rPr>
              <a:t> </a:t>
            </a:r>
            <a:r>
              <a:rPr sz="2700" b="1" spc="90" dirty="0">
                <a:solidFill>
                  <a:srgbClr val="3F413F"/>
                </a:solidFill>
                <a:latin typeface="Arial"/>
                <a:cs typeface="Arial"/>
              </a:rPr>
              <a:t>úřad</a:t>
            </a:r>
            <a:r>
              <a:rPr sz="2700" b="1" spc="-95" dirty="0">
                <a:solidFill>
                  <a:srgbClr val="3F413F"/>
                </a:solidFill>
                <a:latin typeface="Arial"/>
                <a:cs typeface="Arial"/>
              </a:rPr>
              <a:t> </a:t>
            </a:r>
            <a:r>
              <a:rPr sz="2700" b="1" spc="25" dirty="0">
                <a:solidFill>
                  <a:srgbClr val="2D312F"/>
                </a:solidFill>
                <a:latin typeface="Arial"/>
                <a:cs typeface="Arial"/>
              </a:rPr>
              <a:t>Blansko</a:t>
            </a:r>
            <a:endParaRPr sz="2700">
              <a:latin typeface="Arial"/>
              <a:cs typeface="Arial"/>
            </a:endParaRPr>
          </a:p>
          <a:p>
            <a:pPr marL="12700" marR="5080" indent="12065" algn="just">
              <a:lnSpc>
                <a:spcPct val="122300"/>
              </a:lnSpc>
              <a:spcBef>
                <a:spcPts val="1860"/>
              </a:spcBef>
            </a:pPr>
            <a:r>
              <a:rPr sz="2400" spc="120" dirty="0">
                <a:solidFill>
                  <a:srgbClr val="3F413F"/>
                </a:solidFill>
                <a:latin typeface="Arial"/>
                <a:cs typeface="Arial"/>
              </a:rPr>
              <a:t>Hlavním</a:t>
            </a:r>
            <a:r>
              <a:rPr sz="2400" spc="-200" dirty="0">
                <a:solidFill>
                  <a:srgbClr val="3F413F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F5050"/>
                </a:solidFill>
                <a:latin typeface="Arial"/>
                <a:cs typeface="Arial"/>
              </a:rPr>
              <a:t>cílem</a:t>
            </a:r>
            <a:r>
              <a:rPr sz="2400" spc="-3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F5050"/>
                </a:solidFill>
                <a:latin typeface="Arial"/>
                <a:cs typeface="Arial"/>
              </a:rPr>
              <a:t>stavby</a:t>
            </a:r>
            <a:r>
              <a:rPr sz="2400" spc="14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4F5050"/>
                </a:solidFill>
                <a:latin typeface="Arial"/>
                <a:cs typeface="Arial"/>
              </a:rPr>
              <a:t>nádrže</a:t>
            </a:r>
            <a:r>
              <a:rPr sz="2400" spc="-15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F5050"/>
                </a:solidFill>
                <a:latin typeface="Arial"/>
                <a:cs typeface="Arial"/>
              </a:rPr>
              <a:t>v</a:t>
            </a:r>
            <a:r>
              <a:rPr sz="2400" spc="9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4F5050"/>
                </a:solidFill>
                <a:latin typeface="Arial"/>
                <a:cs typeface="Arial"/>
              </a:rPr>
              <a:t>katastrálním</a:t>
            </a:r>
            <a:r>
              <a:rPr sz="2400" spc="-10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4F5050"/>
                </a:solidFill>
                <a:latin typeface="Arial"/>
                <a:cs typeface="Arial"/>
              </a:rPr>
              <a:t>území</a:t>
            </a:r>
            <a:r>
              <a:rPr sz="2400" spc="-17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4F5050"/>
                </a:solidFill>
                <a:latin typeface="Arial"/>
                <a:cs typeface="Arial"/>
              </a:rPr>
              <a:t>Němčice</a:t>
            </a:r>
            <a:r>
              <a:rPr sz="2400" spc="-35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F5050"/>
                </a:solidFill>
                <a:latin typeface="Arial"/>
                <a:cs typeface="Arial"/>
              </a:rPr>
              <a:t>je</a:t>
            </a:r>
            <a:r>
              <a:rPr sz="2400" spc="17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F5050"/>
                </a:solidFill>
                <a:latin typeface="Arial"/>
                <a:cs typeface="Arial"/>
              </a:rPr>
              <a:t>ochrana</a:t>
            </a:r>
            <a:r>
              <a:rPr sz="2400" spc="3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4F5050"/>
                </a:solidFill>
                <a:latin typeface="Arial"/>
                <a:cs typeface="Arial"/>
              </a:rPr>
              <a:t>území</a:t>
            </a:r>
            <a:r>
              <a:rPr sz="2400" spc="-17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F5050"/>
                </a:solidFill>
                <a:latin typeface="Arial"/>
                <a:cs typeface="Arial"/>
              </a:rPr>
              <a:t>pod</a:t>
            </a:r>
            <a:r>
              <a:rPr sz="2400" spc="-6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4F5050"/>
                </a:solidFill>
                <a:latin typeface="Arial"/>
                <a:cs typeface="Arial"/>
              </a:rPr>
              <a:t>nádrží</a:t>
            </a:r>
            <a:r>
              <a:rPr sz="2400" spc="85" dirty="0">
                <a:solidFill>
                  <a:srgbClr val="6B6B6B"/>
                </a:solidFill>
                <a:latin typeface="Arial"/>
                <a:cs typeface="Arial"/>
              </a:rPr>
              <a:t>,</a:t>
            </a:r>
            <a:r>
              <a:rPr sz="2400" spc="-405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F5050"/>
                </a:solidFill>
                <a:latin typeface="Arial"/>
                <a:cs typeface="Arial"/>
              </a:rPr>
              <a:t>především</a:t>
            </a:r>
            <a:r>
              <a:rPr sz="2400" spc="-10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F5050"/>
                </a:solidFill>
                <a:latin typeface="Arial"/>
                <a:cs typeface="Arial"/>
              </a:rPr>
              <a:t>městyse</a:t>
            </a:r>
            <a:r>
              <a:rPr sz="2400" spc="-5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4F5050"/>
                </a:solidFill>
                <a:latin typeface="Arial"/>
                <a:cs typeface="Arial"/>
              </a:rPr>
              <a:t>Sloup</a:t>
            </a:r>
            <a:r>
              <a:rPr sz="2400" spc="110" dirty="0">
                <a:solidFill>
                  <a:srgbClr val="6B6B6B"/>
                </a:solidFill>
                <a:latin typeface="Arial"/>
                <a:cs typeface="Arial"/>
              </a:rPr>
              <a:t>,</a:t>
            </a:r>
            <a:r>
              <a:rPr sz="2400" spc="110" dirty="0">
                <a:solidFill>
                  <a:srgbClr val="4F5050"/>
                </a:solidFill>
                <a:latin typeface="Arial"/>
                <a:cs typeface="Arial"/>
              </a:rPr>
              <a:t>před</a:t>
            </a:r>
            <a:r>
              <a:rPr sz="2400" spc="-2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50" dirty="0">
                <a:solidFill>
                  <a:srgbClr val="4F5050"/>
                </a:solidFill>
                <a:latin typeface="Arial"/>
                <a:cs typeface="Arial"/>
              </a:rPr>
              <a:t>n</a:t>
            </a:r>
            <a:r>
              <a:rPr sz="2400" spc="150" dirty="0">
                <a:solidFill>
                  <a:srgbClr val="2D312F"/>
                </a:solidFill>
                <a:latin typeface="Arial"/>
                <a:cs typeface="Arial"/>
              </a:rPr>
              <a:t>i</a:t>
            </a:r>
            <a:r>
              <a:rPr sz="2400" spc="150" dirty="0">
                <a:solidFill>
                  <a:srgbClr val="4F5050"/>
                </a:solidFill>
                <a:latin typeface="Arial"/>
                <a:cs typeface="Arial"/>
              </a:rPr>
              <a:t>či</a:t>
            </a:r>
            <a:r>
              <a:rPr sz="2400" spc="150" dirty="0">
                <a:solidFill>
                  <a:srgbClr val="6B6B6B"/>
                </a:solidFill>
                <a:latin typeface="Arial"/>
                <a:cs typeface="Arial"/>
              </a:rPr>
              <a:t>­  </a:t>
            </a:r>
            <a:r>
              <a:rPr sz="2400" spc="110" dirty="0">
                <a:solidFill>
                  <a:srgbClr val="4F5050"/>
                </a:solidFill>
                <a:latin typeface="Arial"/>
                <a:cs typeface="Arial"/>
              </a:rPr>
              <a:t>vými</a:t>
            </a:r>
            <a:r>
              <a:rPr sz="2400" spc="9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4F5050"/>
                </a:solidFill>
                <a:latin typeface="Arial"/>
                <a:cs typeface="Arial"/>
              </a:rPr>
              <a:t>následky</a:t>
            </a:r>
            <a:r>
              <a:rPr sz="2400" spc="10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4F5050"/>
                </a:solidFill>
                <a:latin typeface="Arial"/>
                <a:cs typeface="Arial"/>
              </a:rPr>
              <a:t>povodní</a:t>
            </a:r>
            <a:r>
              <a:rPr sz="2400" spc="-24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4F5050"/>
                </a:solidFill>
                <a:latin typeface="Arial"/>
                <a:cs typeface="Arial"/>
              </a:rPr>
              <a:t>vyvolaných </a:t>
            </a:r>
            <a:r>
              <a:rPr sz="2400" spc="70" dirty="0">
                <a:solidFill>
                  <a:srgbClr val="4F5050"/>
                </a:solidFill>
                <a:latin typeface="Arial"/>
                <a:cs typeface="Arial"/>
              </a:rPr>
              <a:t>přívalovými</a:t>
            </a:r>
            <a:r>
              <a:rPr sz="2400" spc="-1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4F5050"/>
                </a:solidFill>
                <a:latin typeface="Arial"/>
                <a:cs typeface="Arial"/>
              </a:rPr>
              <a:t>srážkami</a:t>
            </a:r>
            <a:r>
              <a:rPr sz="2400" spc="-39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4F5050"/>
                </a:solidFill>
                <a:latin typeface="Arial"/>
                <a:cs typeface="Arial"/>
              </a:rPr>
              <a:t>.</a:t>
            </a:r>
            <a:r>
              <a:rPr sz="2400" spc="-38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4F5050"/>
                </a:solidFill>
                <a:latin typeface="Arial"/>
                <a:cs typeface="Arial"/>
              </a:rPr>
              <a:t>Stavba</a:t>
            </a:r>
            <a:r>
              <a:rPr sz="2400" spc="-254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4F5050"/>
                </a:solidFill>
                <a:latin typeface="Arial"/>
                <a:cs typeface="Arial"/>
              </a:rPr>
              <a:t>výrazně</a:t>
            </a:r>
            <a:r>
              <a:rPr sz="2400" spc="-6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4F5050"/>
                </a:solidFill>
                <a:latin typeface="Arial"/>
                <a:cs typeface="Arial"/>
              </a:rPr>
              <a:t>zvýšila</a:t>
            </a:r>
            <a:r>
              <a:rPr sz="2400" spc="-11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3F413F"/>
                </a:solidFill>
                <a:latin typeface="Arial"/>
                <a:cs typeface="Arial"/>
              </a:rPr>
              <a:t>retenční</a:t>
            </a:r>
            <a:r>
              <a:rPr sz="2400" spc="114" dirty="0">
                <a:solidFill>
                  <a:srgbClr val="4F5050"/>
                </a:solidFill>
                <a:latin typeface="Arial"/>
                <a:cs typeface="Arial"/>
              </a:rPr>
              <a:t>schopnost</a:t>
            </a:r>
            <a:r>
              <a:rPr sz="2400" spc="11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3F413F"/>
                </a:solidFill>
                <a:latin typeface="Arial"/>
                <a:cs typeface="Arial"/>
              </a:rPr>
              <a:t>intenzivně</a:t>
            </a:r>
            <a:r>
              <a:rPr sz="2400" spc="-140" dirty="0">
                <a:solidFill>
                  <a:srgbClr val="3F413F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F5050"/>
                </a:solidFill>
                <a:latin typeface="Arial"/>
                <a:cs typeface="Arial"/>
              </a:rPr>
              <a:t>zemědělsky</a:t>
            </a:r>
            <a:r>
              <a:rPr sz="2400" spc="-114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4F5050"/>
                </a:solidFill>
                <a:latin typeface="Arial"/>
                <a:cs typeface="Arial"/>
              </a:rPr>
              <a:t>ob</a:t>
            </a:r>
            <a:r>
              <a:rPr sz="2400" spc="145" dirty="0">
                <a:solidFill>
                  <a:srgbClr val="6B6B6B"/>
                </a:solidFill>
                <a:latin typeface="Arial"/>
                <a:cs typeface="Arial"/>
              </a:rPr>
              <a:t>­  </a:t>
            </a:r>
            <a:r>
              <a:rPr sz="2400" spc="60" dirty="0">
                <a:solidFill>
                  <a:srgbClr val="3F413F"/>
                </a:solidFill>
                <a:latin typeface="Arial"/>
                <a:cs typeface="Arial"/>
              </a:rPr>
              <a:t>hospodařovaného</a:t>
            </a:r>
            <a:r>
              <a:rPr sz="2400" spc="235" dirty="0">
                <a:solidFill>
                  <a:srgbClr val="3F413F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F5050"/>
                </a:solidFill>
                <a:latin typeface="Arial"/>
                <a:cs typeface="Arial"/>
              </a:rPr>
              <a:t>území.</a:t>
            </a:r>
            <a:r>
              <a:rPr sz="2400" spc="-1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4F5050"/>
                </a:solidFill>
                <a:latin typeface="Arial"/>
                <a:cs typeface="Arial"/>
              </a:rPr>
              <a:t>Společně</a:t>
            </a:r>
            <a:r>
              <a:rPr sz="2400" spc="1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4F5050"/>
                </a:solidFill>
                <a:latin typeface="Arial"/>
                <a:cs typeface="Arial"/>
              </a:rPr>
              <a:t>s</a:t>
            </a:r>
            <a:r>
              <a:rPr sz="2400" spc="-11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4F5050"/>
                </a:solidFill>
                <a:latin typeface="Arial"/>
                <a:cs typeface="Arial"/>
              </a:rPr>
              <a:t>dokončeným</a:t>
            </a:r>
            <a:r>
              <a:rPr sz="2400" spc="-2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4F5050"/>
                </a:solidFill>
                <a:latin typeface="Arial"/>
                <a:cs typeface="Arial"/>
              </a:rPr>
              <a:t>ozeleněním</a:t>
            </a:r>
            <a:r>
              <a:rPr sz="2400" spc="-9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4F5050"/>
                </a:solidFill>
                <a:latin typeface="Arial"/>
                <a:cs typeface="Arial"/>
              </a:rPr>
              <a:t>bude</a:t>
            </a:r>
            <a:r>
              <a:rPr sz="2400" spc="-10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4F5050"/>
                </a:solidFill>
                <a:latin typeface="Arial"/>
                <a:cs typeface="Arial"/>
              </a:rPr>
              <a:t>tvořit</a:t>
            </a:r>
            <a:r>
              <a:rPr sz="2400" spc="6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2D312F"/>
                </a:solidFill>
                <a:latin typeface="Arial"/>
                <a:cs typeface="Arial"/>
              </a:rPr>
              <a:t>l</a:t>
            </a:r>
            <a:r>
              <a:rPr sz="2400" spc="90" dirty="0">
                <a:solidFill>
                  <a:srgbClr val="4F5050"/>
                </a:solidFill>
                <a:latin typeface="Arial"/>
                <a:cs typeface="Arial"/>
              </a:rPr>
              <a:t>okální</a:t>
            </a:r>
            <a:r>
              <a:rPr sz="2400" spc="-9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4F5050"/>
                </a:solidFill>
                <a:latin typeface="Arial"/>
                <a:cs typeface="Arial"/>
              </a:rPr>
              <a:t>biocentrum</a:t>
            </a:r>
            <a:r>
              <a:rPr sz="2400" spc="204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4F5050"/>
                </a:solidFill>
                <a:latin typeface="Arial"/>
                <a:cs typeface="Arial"/>
              </a:rPr>
              <a:t>a</a:t>
            </a:r>
            <a:r>
              <a:rPr sz="2400" spc="-13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4F5050"/>
                </a:solidFill>
                <a:latin typeface="Arial"/>
                <a:cs typeface="Arial"/>
              </a:rPr>
              <a:t>významný</a:t>
            </a:r>
            <a:r>
              <a:rPr sz="2400" spc="-1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4F5050"/>
                </a:solidFill>
                <a:latin typeface="Arial"/>
                <a:cs typeface="Arial"/>
              </a:rPr>
              <a:t>krajinotvorný</a:t>
            </a:r>
            <a:r>
              <a:rPr sz="2400" spc="229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3F413F"/>
                </a:solidFill>
                <a:latin typeface="Arial"/>
                <a:cs typeface="Arial"/>
              </a:rPr>
              <a:t>prvek  </a:t>
            </a:r>
            <a:r>
              <a:rPr sz="2400" spc="10" dirty="0">
                <a:solidFill>
                  <a:srgbClr val="4F5050"/>
                </a:solidFill>
                <a:latin typeface="Arial"/>
                <a:cs typeface="Arial"/>
              </a:rPr>
              <a:t>a</a:t>
            </a:r>
            <a:r>
              <a:rPr sz="2400" spc="-24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F5050"/>
                </a:solidFill>
                <a:latin typeface="Arial"/>
                <a:cs typeface="Arial"/>
              </a:rPr>
              <a:t>značně </a:t>
            </a:r>
            <a:r>
              <a:rPr sz="2400" spc="45" dirty="0">
                <a:solidFill>
                  <a:srgbClr val="4F5050"/>
                </a:solidFill>
                <a:latin typeface="Arial"/>
                <a:cs typeface="Arial"/>
              </a:rPr>
              <a:t>přispěje </a:t>
            </a:r>
            <a:r>
              <a:rPr sz="2400" spc="25" dirty="0">
                <a:solidFill>
                  <a:srgbClr val="4F5050"/>
                </a:solidFill>
                <a:latin typeface="Arial"/>
                <a:cs typeface="Arial"/>
              </a:rPr>
              <a:t>ke</a:t>
            </a:r>
            <a:r>
              <a:rPr sz="2400" spc="-19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4F5050"/>
                </a:solidFill>
                <a:latin typeface="Arial"/>
                <a:cs typeface="Arial"/>
              </a:rPr>
              <a:t>zvýšení</a:t>
            </a:r>
            <a:r>
              <a:rPr sz="2400" spc="-15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F5050"/>
                </a:solidFill>
                <a:latin typeface="Arial"/>
                <a:cs typeface="Arial"/>
              </a:rPr>
              <a:t>ekologické</a:t>
            </a:r>
            <a:r>
              <a:rPr sz="2400" spc="-10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4F5050"/>
                </a:solidFill>
                <a:latin typeface="Arial"/>
                <a:cs typeface="Arial"/>
              </a:rPr>
              <a:t>stability</a:t>
            </a:r>
            <a:r>
              <a:rPr sz="2400" spc="-1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F5050"/>
                </a:solidFill>
                <a:latin typeface="Arial"/>
                <a:cs typeface="Arial"/>
              </a:rPr>
              <a:t>celé</a:t>
            </a:r>
            <a:r>
              <a:rPr sz="2400" spc="-2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125" dirty="0">
                <a:solidFill>
                  <a:srgbClr val="4F5050"/>
                </a:solidFill>
                <a:latin typeface="Arial"/>
                <a:cs typeface="Arial"/>
              </a:rPr>
              <a:t>oblasti.</a:t>
            </a:r>
            <a:r>
              <a:rPr sz="2400" spc="-39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F5050"/>
                </a:solidFill>
                <a:latin typeface="Arial"/>
                <a:cs typeface="Arial"/>
              </a:rPr>
              <a:t>Stavba</a:t>
            </a:r>
            <a:r>
              <a:rPr sz="2400" spc="5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F5050"/>
                </a:solidFill>
                <a:latin typeface="Arial"/>
                <a:cs typeface="Arial"/>
              </a:rPr>
              <a:t>byla</a:t>
            </a:r>
            <a:r>
              <a:rPr sz="2400" spc="-26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F5050"/>
                </a:solidFill>
                <a:latin typeface="Arial"/>
                <a:cs typeface="Arial"/>
              </a:rPr>
              <a:t>vybudovaná</a:t>
            </a:r>
            <a:r>
              <a:rPr sz="2400" spc="-21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F5050"/>
                </a:solidFill>
                <a:latin typeface="Arial"/>
                <a:cs typeface="Arial"/>
              </a:rPr>
              <a:t>v</a:t>
            </a:r>
            <a:r>
              <a:rPr sz="2400" spc="-114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F5050"/>
                </a:solidFill>
                <a:latin typeface="Arial"/>
                <a:cs typeface="Arial"/>
              </a:rPr>
              <a:t>souladu</a:t>
            </a:r>
            <a:r>
              <a:rPr sz="2400" spc="2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4F5050"/>
                </a:solidFill>
                <a:latin typeface="Arial"/>
                <a:cs typeface="Arial"/>
              </a:rPr>
              <a:t>se</a:t>
            </a:r>
            <a:r>
              <a:rPr sz="2400" spc="-114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F5050"/>
                </a:solidFill>
                <a:latin typeface="Arial"/>
                <a:cs typeface="Arial"/>
              </a:rPr>
              <a:t>schváleným</a:t>
            </a:r>
            <a:r>
              <a:rPr sz="2400" spc="360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3F413F"/>
                </a:solidFill>
                <a:latin typeface="Arial"/>
                <a:cs typeface="Arial"/>
              </a:rPr>
              <a:t>plánem</a:t>
            </a:r>
            <a:r>
              <a:rPr sz="2400" spc="5" dirty="0">
                <a:solidFill>
                  <a:srgbClr val="3F413F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F5050"/>
                </a:solidFill>
                <a:latin typeface="Arial"/>
                <a:cs typeface="Arial"/>
              </a:rPr>
              <a:t>společ</a:t>
            </a:r>
            <a:r>
              <a:rPr sz="2400" spc="90" dirty="0">
                <a:solidFill>
                  <a:srgbClr val="6B6B6B"/>
                </a:solidFill>
                <a:latin typeface="Arial"/>
                <a:cs typeface="Arial"/>
              </a:rPr>
              <a:t>­  </a:t>
            </a:r>
            <a:r>
              <a:rPr sz="2400" spc="100" dirty="0">
                <a:solidFill>
                  <a:srgbClr val="3F413F"/>
                </a:solidFill>
                <a:latin typeface="Arial"/>
                <a:cs typeface="Arial"/>
              </a:rPr>
              <a:t>ných </a:t>
            </a:r>
            <a:r>
              <a:rPr sz="2400" spc="95" dirty="0">
                <a:solidFill>
                  <a:srgbClr val="4F5050"/>
                </a:solidFill>
                <a:latin typeface="Arial"/>
                <a:cs typeface="Arial"/>
              </a:rPr>
              <a:t>zařízení</a:t>
            </a:r>
            <a:r>
              <a:rPr sz="2400" spc="95" dirty="0">
                <a:solidFill>
                  <a:srgbClr val="6B6B6B"/>
                </a:solidFill>
                <a:latin typeface="Arial"/>
                <a:cs typeface="Arial"/>
              </a:rPr>
              <a:t>,</a:t>
            </a:r>
            <a:r>
              <a:rPr sz="2400" spc="95" dirty="0">
                <a:solidFill>
                  <a:srgbClr val="4F5050"/>
                </a:solidFill>
                <a:latin typeface="Arial"/>
                <a:cs typeface="Arial"/>
              </a:rPr>
              <a:t>do </a:t>
            </a:r>
            <a:r>
              <a:rPr sz="2400" spc="90" dirty="0">
                <a:solidFill>
                  <a:srgbClr val="4F5050"/>
                </a:solidFill>
                <a:latin typeface="Arial"/>
                <a:cs typeface="Arial"/>
              </a:rPr>
              <a:t>kterého </a:t>
            </a:r>
            <a:r>
              <a:rPr sz="2400" spc="55" dirty="0">
                <a:solidFill>
                  <a:srgbClr val="3F413F"/>
                </a:solidFill>
                <a:latin typeface="Arial"/>
                <a:cs typeface="Arial"/>
              </a:rPr>
              <a:t>byla </a:t>
            </a:r>
            <a:r>
              <a:rPr sz="2400" spc="35" dirty="0">
                <a:solidFill>
                  <a:srgbClr val="4F5050"/>
                </a:solidFill>
                <a:latin typeface="Arial"/>
                <a:cs typeface="Arial"/>
              </a:rPr>
              <a:t>zařazena </a:t>
            </a:r>
            <a:r>
              <a:rPr sz="2400" spc="120" dirty="0">
                <a:solidFill>
                  <a:srgbClr val="4F5050"/>
                </a:solidFill>
                <a:latin typeface="Arial"/>
                <a:cs typeface="Arial"/>
              </a:rPr>
              <a:t>na </a:t>
            </a:r>
            <a:r>
              <a:rPr sz="2400" spc="45" dirty="0">
                <a:solidFill>
                  <a:srgbClr val="4F5050"/>
                </a:solidFill>
                <a:latin typeface="Arial"/>
                <a:cs typeface="Arial"/>
              </a:rPr>
              <a:t>základě </a:t>
            </a:r>
            <a:r>
              <a:rPr sz="2400" spc="90" dirty="0">
                <a:solidFill>
                  <a:srgbClr val="4F5050"/>
                </a:solidFill>
                <a:latin typeface="Arial"/>
                <a:cs typeface="Arial"/>
              </a:rPr>
              <a:t>studie </a:t>
            </a:r>
            <a:r>
              <a:rPr sz="2400" spc="85" dirty="0">
                <a:solidFill>
                  <a:srgbClr val="4F5050"/>
                </a:solidFill>
                <a:latin typeface="Arial"/>
                <a:cs typeface="Arial"/>
              </a:rPr>
              <a:t>protipovodňové </a:t>
            </a:r>
            <a:r>
              <a:rPr sz="2400" spc="10" dirty="0">
                <a:solidFill>
                  <a:srgbClr val="4F5050"/>
                </a:solidFill>
                <a:latin typeface="Arial"/>
                <a:cs typeface="Arial"/>
              </a:rPr>
              <a:t>a </a:t>
            </a:r>
            <a:r>
              <a:rPr sz="2400" spc="95" dirty="0">
                <a:solidFill>
                  <a:srgbClr val="4F5050"/>
                </a:solidFill>
                <a:latin typeface="Arial"/>
                <a:cs typeface="Arial"/>
              </a:rPr>
              <a:t>protierozní </a:t>
            </a:r>
            <a:r>
              <a:rPr sz="2400" spc="70" dirty="0">
                <a:solidFill>
                  <a:srgbClr val="4F5050"/>
                </a:solidFill>
                <a:latin typeface="Arial"/>
                <a:cs typeface="Arial"/>
              </a:rPr>
              <a:t>ochrany </a:t>
            </a:r>
            <a:r>
              <a:rPr sz="2400" spc="100" dirty="0">
                <a:solidFill>
                  <a:srgbClr val="4F5050"/>
                </a:solidFill>
                <a:latin typeface="Arial"/>
                <a:cs typeface="Arial"/>
              </a:rPr>
              <a:t>území </a:t>
            </a:r>
            <a:r>
              <a:rPr sz="2400" spc="20" dirty="0">
                <a:solidFill>
                  <a:srgbClr val="4F5050"/>
                </a:solidFill>
                <a:latin typeface="Arial"/>
                <a:cs typeface="Arial"/>
              </a:rPr>
              <a:t>zpracované </a:t>
            </a:r>
            <a:r>
              <a:rPr sz="2400" spc="105" dirty="0">
                <a:solidFill>
                  <a:srgbClr val="3F413F"/>
                </a:solidFill>
                <a:latin typeface="Arial"/>
                <a:cs typeface="Arial"/>
              </a:rPr>
              <a:t>po </a:t>
            </a:r>
            <a:r>
              <a:rPr sz="2400" spc="105" dirty="0">
                <a:solidFill>
                  <a:srgbClr val="4F5050"/>
                </a:solidFill>
                <a:latin typeface="Arial"/>
                <a:cs typeface="Arial"/>
              </a:rPr>
              <a:t>povod</a:t>
            </a:r>
            <a:r>
              <a:rPr sz="2400" spc="105" dirty="0">
                <a:solidFill>
                  <a:srgbClr val="6B6B6B"/>
                </a:solidFill>
                <a:latin typeface="Arial"/>
                <a:cs typeface="Arial"/>
              </a:rPr>
              <a:t>­  </a:t>
            </a:r>
            <a:r>
              <a:rPr sz="2400" spc="100" dirty="0">
                <a:solidFill>
                  <a:srgbClr val="4F5050"/>
                </a:solidFill>
                <a:latin typeface="Arial"/>
                <a:cs typeface="Arial"/>
              </a:rPr>
              <a:t>ních </a:t>
            </a:r>
            <a:r>
              <a:rPr sz="2400" spc="20" dirty="0">
                <a:solidFill>
                  <a:srgbClr val="4F5050"/>
                </a:solidFill>
                <a:latin typeface="Arial"/>
                <a:cs typeface="Arial"/>
              </a:rPr>
              <a:t>v </a:t>
            </a:r>
            <a:r>
              <a:rPr sz="2400" spc="35" dirty="0">
                <a:solidFill>
                  <a:srgbClr val="3F413F"/>
                </a:solidFill>
                <a:latin typeface="Arial"/>
                <a:cs typeface="Arial"/>
              </a:rPr>
              <a:t>roce </a:t>
            </a:r>
            <a:r>
              <a:rPr sz="2400" spc="200" dirty="0">
                <a:solidFill>
                  <a:srgbClr val="4F5050"/>
                </a:solidFill>
                <a:latin typeface="Arial"/>
                <a:cs typeface="Arial"/>
              </a:rPr>
              <a:t>2003 </a:t>
            </a:r>
            <a:r>
              <a:rPr sz="2400" spc="85" dirty="0">
                <a:solidFill>
                  <a:srgbClr val="4F5050"/>
                </a:solidFill>
                <a:latin typeface="Arial"/>
                <a:cs typeface="Arial"/>
              </a:rPr>
              <a:t>Výzkumným </a:t>
            </a:r>
            <a:r>
              <a:rPr sz="2400" spc="90" dirty="0">
                <a:solidFill>
                  <a:srgbClr val="4F5050"/>
                </a:solidFill>
                <a:latin typeface="Arial"/>
                <a:cs typeface="Arial"/>
              </a:rPr>
              <a:t>ústavem meliorací </a:t>
            </a:r>
            <a:r>
              <a:rPr sz="2400" spc="130" dirty="0">
                <a:solidFill>
                  <a:srgbClr val="4F5050"/>
                </a:solidFill>
                <a:latin typeface="Arial"/>
                <a:cs typeface="Arial"/>
              </a:rPr>
              <a:t>a </a:t>
            </a:r>
            <a:r>
              <a:rPr sz="2400" spc="85" dirty="0">
                <a:solidFill>
                  <a:srgbClr val="4F5050"/>
                </a:solidFill>
                <a:latin typeface="Arial"/>
                <a:cs typeface="Arial"/>
              </a:rPr>
              <a:t>ochrany </a:t>
            </a:r>
            <a:r>
              <a:rPr sz="2400" spc="75" dirty="0">
                <a:solidFill>
                  <a:srgbClr val="4F5050"/>
                </a:solidFill>
                <a:latin typeface="Arial"/>
                <a:cs typeface="Arial"/>
              </a:rPr>
              <a:t>půdy</a:t>
            </a:r>
            <a:r>
              <a:rPr sz="2400" spc="-105" dirty="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4F5050"/>
                </a:solidFill>
                <a:latin typeface="Arial"/>
                <a:cs typeface="Arial"/>
              </a:rPr>
              <a:t>Praha</a:t>
            </a:r>
            <a:r>
              <a:rPr sz="2400" spc="55" dirty="0">
                <a:solidFill>
                  <a:srgbClr val="6B6B6B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3458"/>
            <a:ext cx="19702018" cy="13243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3508" y="704730"/>
            <a:ext cx="9314815" cy="59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50" b="1" spc="155" dirty="0">
                <a:solidFill>
                  <a:srgbClr val="B5C131"/>
                </a:solidFill>
                <a:latin typeface="Arial"/>
                <a:cs typeface="Arial"/>
              </a:rPr>
              <a:t>REGIONÁLNÍ </a:t>
            </a:r>
            <a:r>
              <a:rPr sz="3850" b="1" spc="-50" dirty="0">
                <a:solidFill>
                  <a:srgbClr val="B5C131"/>
                </a:solidFill>
                <a:latin typeface="Arial"/>
                <a:cs typeface="Arial"/>
              </a:rPr>
              <a:t>ÚSES </a:t>
            </a:r>
            <a:r>
              <a:rPr sz="3850" b="1" spc="155" dirty="0">
                <a:solidFill>
                  <a:srgbClr val="B5C131"/>
                </a:solidFill>
                <a:latin typeface="Arial"/>
                <a:cs typeface="Arial"/>
              </a:rPr>
              <a:t>V </a:t>
            </a:r>
            <a:r>
              <a:rPr sz="3850" b="1" spc="25" dirty="0">
                <a:solidFill>
                  <a:srgbClr val="B5C131"/>
                </a:solidFill>
                <a:latin typeface="Arial"/>
                <a:cs typeface="Arial"/>
              </a:rPr>
              <a:t>OBCI</a:t>
            </a:r>
            <a:r>
              <a:rPr sz="3850" b="1" spc="-240" dirty="0">
                <a:solidFill>
                  <a:srgbClr val="B5C131"/>
                </a:solidFill>
                <a:latin typeface="Arial"/>
                <a:cs typeface="Arial"/>
              </a:rPr>
              <a:t> </a:t>
            </a:r>
            <a:r>
              <a:rPr sz="3850" b="1" spc="20" dirty="0">
                <a:solidFill>
                  <a:srgbClr val="B5C131"/>
                </a:solidFill>
                <a:latin typeface="Arial"/>
                <a:cs typeface="Arial"/>
              </a:rPr>
              <a:t>ČEHOVICE</a:t>
            </a:r>
            <a:endParaRPr sz="3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8638" y="16620069"/>
            <a:ext cx="1141539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043295" algn="l"/>
                <a:tab pos="9775190" algn="l"/>
                <a:tab pos="10994390" algn="l"/>
              </a:tabLst>
            </a:pPr>
            <a:r>
              <a:rPr sz="2400" spc="75" dirty="0">
                <a:solidFill>
                  <a:srgbClr val="4B4D4B"/>
                </a:solidFill>
                <a:latin typeface="Arial"/>
                <a:cs typeface="Arial"/>
              </a:rPr>
              <a:t>řadní</a:t>
            </a:r>
            <a:r>
              <a:rPr sz="2400" spc="105" dirty="0">
                <a:solidFill>
                  <a:srgbClr val="4B4D4B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383D3B"/>
                </a:solidFill>
                <a:latin typeface="Arial"/>
                <a:cs typeface="Arial"/>
              </a:rPr>
              <a:t>spole</a:t>
            </a:r>
            <a:r>
              <a:rPr sz="2400" spc="35" dirty="0">
                <a:solidFill>
                  <a:srgbClr val="383D3B"/>
                </a:solidFill>
                <a:latin typeface="Arial"/>
                <a:cs typeface="Arial"/>
              </a:rPr>
              <a:t>č</a:t>
            </a:r>
            <a:r>
              <a:rPr sz="2400" spc="30" dirty="0">
                <a:solidFill>
                  <a:srgbClr val="383D3B"/>
                </a:solidFill>
                <a:latin typeface="Arial"/>
                <a:cs typeface="Arial"/>
              </a:rPr>
              <a:t>enst</a:t>
            </a:r>
            <a:r>
              <a:rPr sz="2400" spc="240" dirty="0">
                <a:solidFill>
                  <a:srgbClr val="383D3B"/>
                </a:solidFill>
                <a:latin typeface="Arial"/>
                <a:cs typeface="Arial"/>
              </a:rPr>
              <a:t>v</a:t>
            </a:r>
            <a:r>
              <a:rPr sz="2400" spc="145" dirty="0">
                <a:solidFill>
                  <a:srgbClr val="383D3B"/>
                </a:solidFill>
                <a:latin typeface="Arial"/>
                <a:cs typeface="Arial"/>
              </a:rPr>
              <a:t>a</a:t>
            </a:r>
            <a:r>
              <a:rPr sz="2400" spc="135" dirty="0">
                <a:solidFill>
                  <a:srgbClr val="383D3B"/>
                </a:solidFill>
                <a:latin typeface="Arial"/>
                <a:cs typeface="Arial"/>
              </a:rPr>
              <a:t>.</a:t>
            </a:r>
            <a:r>
              <a:rPr sz="2400" spc="-19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383D3B"/>
                </a:solidFill>
                <a:latin typeface="Arial"/>
                <a:cs typeface="Arial"/>
              </a:rPr>
              <a:t>Vodní</a:t>
            </a:r>
            <a:r>
              <a:rPr sz="2400" spc="27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383D3B"/>
                </a:solidFill>
                <a:latin typeface="Arial"/>
                <a:cs typeface="Arial"/>
              </a:rPr>
              <a:t>nádrž,</a:t>
            </a:r>
            <a:r>
              <a:rPr sz="2400" spc="28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383D3B"/>
                </a:solidFill>
                <a:latin typeface="Arial"/>
                <a:cs typeface="Arial"/>
              </a:rPr>
              <a:t>mokřad</a:t>
            </a:r>
            <a:r>
              <a:rPr sz="2400" dirty="0">
                <a:solidFill>
                  <a:srgbClr val="383D3B"/>
                </a:solidFill>
                <a:latin typeface="Arial"/>
                <a:cs typeface="Arial"/>
              </a:rPr>
              <a:t>	</a:t>
            </a:r>
            <a:r>
              <a:rPr sz="2400" spc="515" dirty="0">
                <a:solidFill>
                  <a:srgbClr val="4B4D4B"/>
                </a:solidFill>
                <a:latin typeface="Arial"/>
                <a:cs typeface="Arial"/>
              </a:rPr>
              <a:t>-</a:t>
            </a:r>
            <a:r>
              <a:rPr sz="2400" spc="290" dirty="0">
                <a:solidFill>
                  <a:srgbClr val="4B4D4B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383D3B"/>
                </a:solidFill>
                <a:latin typeface="Arial"/>
                <a:cs typeface="Arial"/>
              </a:rPr>
              <a:t>plo</a:t>
            </a:r>
            <a:r>
              <a:rPr sz="2400" spc="245" dirty="0">
                <a:solidFill>
                  <a:srgbClr val="383D3B"/>
                </a:solidFill>
                <a:latin typeface="Arial"/>
                <a:cs typeface="Arial"/>
              </a:rPr>
              <a:t>c</a:t>
            </a:r>
            <a:r>
              <a:rPr sz="2400" spc="65" dirty="0">
                <a:solidFill>
                  <a:srgbClr val="383D3B"/>
                </a:solidFill>
                <a:latin typeface="Arial"/>
                <a:cs typeface="Arial"/>
              </a:rPr>
              <a:t>ha</a:t>
            </a:r>
            <a:r>
              <a:rPr sz="2400" spc="19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600" spc="35" dirty="0">
                <a:solidFill>
                  <a:srgbClr val="383D3B"/>
                </a:solidFill>
                <a:latin typeface="Arial"/>
                <a:cs typeface="Arial"/>
              </a:rPr>
              <a:t>1</a:t>
            </a:r>
            <a:r>
              <a:rPr sz="2600" spc="-35" dirty="0">
                <a:solidFill>
                  <a:srgbClr val="383D3B"/>
                </a:solidFill>
                <a:latin typeface="Arial"/>
                <a:cs typeface="Arial"/>
              </a:rPr>
              <a:t>,</a:t>
            </a:r>
            <a:r>
              <a:rPr sz="2600" spc="70" dirty="0">
                <a:solidFill>
                  <a:srgbClr val="383D3B"/>
                </a:solidFill>
                <a:latin typeface="Arial"/>
                <a:cs typeface="Arial"/>
              </a:rPr>
              <a:t>35</a:t>
            </a:r>
            <a:r>
              <a:rPr sz="2600" spc="30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383D3B"/>
                </a:solidFill>
                <a:latin typeface="Arial"/>
                <a:cs typeface="Arial"/>
              </a:rPr>
              <a:t>h</a:t>
            </a:r>
            <a:r>
              <a:rPr sz="2400" spc="-25" dirty="0">
                <a:solidFill>
                  <a:srgbClr val="383D3B"/>
                </a:solidFill>
                <a:latin typeface="Arial"/>
                <a:cs typeface="Arial"/>
              </a:rPr>
              <a:t>a</a:t>
            </a:r>
            <a:r>
              <a:rPr sz="2400" spc="350" dirty="0">
                <a:solidFill>
                  <a:srgbClr val="383D3B"/>
                </a:solidFill>
                <a:latin typeface="Arial"/>
                <a:cs typeface="Arial"/>
              </a:rPr>
              <a:t>,</a:t>
            </a:r>
            <a:r>
              <a:rPr sz="2400" spc="-204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383D3B"/>
                </a:solidFill>
                <a:latin typeface="Arial"/>
                <a:cs typeface="Arial"/>
              </a:rPr>
              <a:t>objem</a:t>
            </a:r>
            <a:r>
              <a:rPr sz="2400" dirty="0">
                <a:solidFill>
                  <a:srgbClr val="383D3B"/>
                </a:solidFill>
                <a:latin typeface="Arial"/>
                <a:cs typeface="Arial"/>
              </a:rPr>
              <a:t>	</a:t>
            </a:r>
            <a:r>
              <a:rPr sz="2600" spc="185" dirty="0">
                <a:solidFill>
                  <a:srgbClr val="383D3B"/>
                </a:solidFill>
                <a:latin typeface="Arial"/>
                <a:cs typeface="Arial"/>
              </a:rPr>
              <a:t>17</a:t>
            </a:r>
            <a:r>
              <a:rPr sz="2600" spc="-13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240" dirty="0">
                <a:solidFill>
                  <a:srgbClr val="383D3B"/>
                </a:solidFill>
                <a:latin typeface="Arial"/>
                <a:cs typeface="Arial"/>
              </a:rPr>
              <a:t>000</a:t>
            </a:r>
            <a:r>
              <a:rPr sz="2400" dirty="0">
                <a:solidFill>
                  <a:srgbClr val="383D3B"/>
                </a:solidFill>
                <a:latin typeface="Arial"/>
                <a:cs typeface="Arial"/>
              </a:rPr>
              <a:t>	</a:t>
            </a:r>
            <a:r>
              <a:rPr sz="2400" spc="175" dirty="0">
                <a:solidFill>
                  <a:srgbClr val="383D3B"/>
                </a:solidFill>
                <a:latin typeface="Arial"/>
                <a:cs typeface="Arial"/>
              </a:rPr>
              <a:t>m</a:t>
            </a:r>
            <a:r>
              <a:rPr sz="2475" spc="307" baseline="30303" dirty="0">
                <a:solidFill>
                  <a:srgbClr val="606262"/>
                </a:solidFill>
                <a:latin typeface="Times New Roman"/>
                <a:cs typeface="Times New Roman"/>
              </a:rPr>
              <a:t>3</a:t>
            </a:r>
            <a:endParaRPr sz="2475" baseline="30303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6073" y="15044838"/>
            <a:ext cx="17922875" cy="3346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65" marR="6268085">
              <a:lnSpc>
                <a:spcPct val="108900"/>
              </a:lnSpc>
            </a:pPr>
            <a:r>
              <a:rPr sz="2650" b="1" spc="185" dirty="0">
                <a:solidFill>
                  <a:srgbClr val="1F2421"/>
                </a:solidFill>
                <a:latin typeface="Arial"/>
                <a:cs typeface="Arial"/>
              </a:rPr>
              <a:t>1</a:t>
            </a:r>
            <a:r>
              <a:rPr sz="2650" b="1" spc="185" dirty="0">
                <a:solidFill>
                  <a:srgbClr val="383D3B"/>
                </a:solidFill>
                <a:latin typeface="Arial"/>
                <a:cs typeface="Arial"/>
              </a:rPr>
              <a:t>.</a:t>
            </a:r>
            <a:r>
              <a:rPr sz="2650" b="1" spc="-24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650" b="1" spc="65" dirty="0">
                <a:solidFill>
                  <a:srgbClr val="1F2421"/>
                </a:solidFill>
                <a:latin typeface="Arial"/>
                <a:cs typeface="Arial"/>
              </a:rPr>
              <a:t>místo</a:t>
            </a:r>
            <a:r>
              <a:rPr sz="2650" b="1" spc="-135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650" b="1" spc="25" dirty="0">
                <a:solidFill>
                  <a:srgbClr val="1F2421"/>
                </a:solidFill>
                <a:latin typeface="Arial"/>
                <a:cs typeface="Arial"/>
              </a:rPr>
              <a:t>v</a:t>
            </a:r>
            <a:r>
              <a:rPr sz="2650" b="1" spc="125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650" b="1" spc="130" dirty="0">
                <a:solidFill>
                  <a:srgbClr val="1F2421"/>
                </a:solidFill>
                <a:latin typeface="Arial"/>
                <a:cs typeface="Arial"/>
              </a:rPr>
              <a:t>kategorii</a:t>
            </a:r>
            <a:r>
              <a:rPr sz="2650" b="1" spc="-345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650" b="1" spc="130" dirty="0">
                <a:solidFill>
                  <a:srgbClr val="1F2421"/>
                </a:solidFill>
                <a:latin typeface="Arial"/>
                <a:cs typeface="Arial"/>
              </a:rPr>
              <a:t>Opatřen</a:t>
            </a:r>
            <a:r>
              <a:rPr sz="2650" b="1" spc="130" dirty="0">
                <a:solidFill>
                  <a:srgbClr val="383D3B"/>
                </a:solidFill>
                <a:latin typeface="Arial"/>
                <a:cs typeface="Arial"/>
              </a:rPr>
              <a:t>í</a:t>
            </a:r>
            <a:r>
              <a:rPr sz="2650" b="1" spc="-14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650" b="1" spc="215" dirty="0">
                <a:solidFill>
                  <a:srgbClr val="1F2421"/>
                </a:solidFill>
                <a:latin typeface="Arial"/>
                <a:cs typeface="Arial"/>
              </a:rPr>
              <a:t>k</a:t>
            </a:r>
            <a:r>
              <a:rPr sz="2650" b="1" spc="-165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650" b="1" spc="65" dirty="0">
                <a:solidFill>
                  <a:srgbClr val="1F2421"/>
                </a:solidFill>
                <a:latin typeface="Arial"/>
                <a:cs typeface="Arial"/>
              </a:rPr>
              <a:t>ochraně</a:t>
            </a:r>
            <a:r>
              <a:rPr sz="2650" b="1" spc="50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650" b="1" spc="185" dirty="0">
                <a:solidFill>
                  <a:srgbClr val="1F2421"/>
                </a:solidFill>
                <a:latin typeface="Arial"/>
                <a:cs typeface="Arial"/>
              </a:rPr>
              <a:t>a</a:t>
            </a:r>
            <a:r>
              <a:rPr sz="2650" b="1" spc="-135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650" b="1" spc="80" dirty="0">
                <a:solidFill>
                  <a:srgbClr val="1F2421"/>
                </a:solidFill>
                <a:latin typeface="Arial"/>
                <a:cs typeface="Arial"/>
              </a:rPr>
              <a:t>tvorbě</a:t>
            </a:r>
            <a:r>
              <a:rPr sz="2650" b="1" spc="160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650" b="1" spc="90" dirty="0">
                <a:solidFill>
                  <a:srgbClr val="1F2421"/>
                </a:solidFill>
                <a:latin typeface="Arial"/>
                <a:cs typeface="Arial"/>
              </a:rPr>
              <a:t>krajinného</a:t>
            </a:r>
            <a:r>
              <a:rPr sz="2650" b="1" spc="-35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650" b="1" spc="80" dirty="0">
                <a:solidFill>
                  <a:srgbClr val="1F2421"/>
                </a:solidFill>
                <a:latin typeface="Arial"/>
                <a:cs typeface="Arial"/>
              </a:rPr>
              <a:t>prostředí  </a:t>
            </a:r>
            <a:r>
              <a:rPr sz="2650" b="1" spc="45" dirty="0">
                <a:solidFill>
                  <a:srgbClr val="1F2421"/>
                </a:solidFill>
                <a:latin typeface="Arial"/>
                <a:cs typeface="Arial"/>
              </a:rPr>
              <a:t>Ro</a:t>
            </a:r>
            <a:r>
              <a:rPr sz="2650" b="1" spc="45" dirty="0">
                <a:solidFill>
                  <a:srgbClr val="383D3B"/>
                </a:solidFill>
                <a:latin typeface="Arial"/>
                <a:cs typeface="Arial"/>
              </a:rPr>
              <a:t>č</a:t>
            </a:r>
            <a:r>
              <a:rPr sz="2650" b="1" spc="45" dirty="0">
                <a:solidFill>
                  <a:srgbClr val="1F2421"/>
                </a:solidFill>
                <a:latin typeface="Arial"/>
                <a:cs typeface="Arial"/>
              </a:rPr>
              <a:t>ník </a:t>
            </a:r>
            <a:r>
              <a:rPr sz="2650" b="1" spc="195" dirty="0">
                <a:solidFill>
                  <a:srgbClr val="1F2421"/>
                </a:solidFill>
                <a:latin typeface="Arial"/>
                <a:cs typeface="Arial"/>
              </a:rPr>
              <a:t>2006</a:t>
            </a:r>
            <a:r>
              <a:rPr sz="2650" b="1" spc="195" dirty="0">
                <a:solidFill>
                  <a:srgbClr val="383D3B"/>
                </a:solidFill>
                <a:latin typeface="Arial"/>
                <a:cs typeface="Arial"/>
              </a:rPr>
              <a:t>,</a:t>
            </a:r>
            <a:r>
              <a:rPr sz="2650" b="1" spc="-44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650" b="1" spc="50" dirty="0">
                <a:solidFill>
                  <a:srgbClr val="1F2421"/>
                </a:solidFill>
                <a:latin typeface="Arial"/>
                <a:cs typeface="Arial"/>
              </a:rPr>
              <a:t>Pozemko</a:t>
            </a:r>
            <a:r>
              <a:rPr sz="2650" b="1" spc="50" dirty="0">
                <a:solidFill>
                  <a:srgbClr val="383D3B"/>
                </a:solidFill>
                <a:latin typeface="Arial"/>
                <a:cs typeface="Arial"/>
              </a:rPr>
              <a:t>vý </a:t>
            </a:r>
            <a:r>
              <a:rPr sz="2650" b="1" spc="95" dirty="0">
                <a:solidFill>
                  <a:srgbClr val="1F2421"/>
                </a:solidFill>
                <a:latin typeface="Arial"/>
                <a:cs typeface="Arial"/>
              </a:rPr>
              <a:t>ú</a:t>
            </a:r>
            <a:r>
              <a:rPr sz="2650" b="1" spc="95" dirty="0">
                <a:solidFill>
                  <a:srgbClr val="383D3B"/>
                </a:solidFill>
                <a:latin typeface="Arial"/>
                <a:cs typeface="Arial"/>
              </a:rPr>
              <a:t>ř</a:t>
            </a:r>
            <a:r>
              <a:rPr sz="2650" b="1" spc="95" dirty="0">
                <a:solidFill>
                  <a:srgbClr val="1F2421"/>
                </a:solidFill>
                <a:latin typeface="Arial"/>
                <a:cs typeface="Arial"/>
              </a:rPr>
              <a:t>ad </a:t>
            </a:r>
            <a:r>
              <a:rPr sz="2650" b="1" spc="30" dirty="0">
                <a:solidFill>
                  <a:srgbClr val="1F2421"/>
                </a:solidFill>
                <a:latin typeface="Arial"/>
                <a:cs typeface="Arial"/>
              </a:rPr>
              <a:t>Prostějov</a:t>
            </a:r>
            <a:endParaRPr sz="2650">
              <a:latin typeface="Arial"/>
              <a:cs typeface="Arial"/>
            </a:endParaRPr>
          </a:p>
          <a:p>
            <a:pPr marR="2140585" algn="ctr">
              <a:lnSpc>
                <a:spcPts val="730"/>
              </a:lnSpc>
              <a:spcBef>
                <a:spcPts val="1535"/>
              </a:spcBef>
            </a:pPr>
            <a:r>
              <a:rPr sz="900" spc="475" dirty="0">
                <a:solidFill>
                  <a:srgbClr val="4B4D4B"/>
                </a:solidFill>
                <a:latin typeface="Arial"/>
                <a:cs typeface="Arial"/>
              </a:rPr>
              <a:t>v</a:t>
            </a:r>
            <a:endParaRPr sz="900">
              <a:latin typeface="Arial"/>
              <a:cs typeface="Arial"/>
            </a:endParaRPr>
          </a:p>
          <a:p>
            <a:pPr marL="24765">
              <a:lnSpc>
                <a:spcPts val="2770"/>
              </a:lnSpc>
              <a:tabLst>
                <a:tab pos="9197340" algn="l"/>
                <a:tab pos="10818495" algn="l"/>
              </a:tabLst>
            </a:pPr>
            <a:r>
              <a:rPr sz="2400" spc="60" dirty="0">
                <a:solidFill>
                  <a:srgbClr val="383D3B"/>
                </a:solidFill>
                <a:latin typeface="Arial"/>
                <a:cs typeface="Arial"/>
              </a:rPr>
              <a:t>Regionální </a:t>
            </a:r>
            <a:r>
              <a:rPr sz="2400" spc="105" dirty="0">
                <a:solidFill>
                  <a:srgbClr val="383D3B"/>
                </a:solidFill>
                <a:latin typeface="Arial"/>
                <a:cs typeface="Arial"/>
              </a:rPr>
              <a:t>územní </a:t>
            </a:r>
            <a:r>
              <a:rPr sz="2400" spc="50" dirty="0">
                <a:solidFill>
                  <a:srgbClr val="4B4D4B"/>
                </a:solidFill>
                <a:latin typeface="Arial"/>
                <a:cs typeface="Arial"/>
              </a:rPr>
              <a:t>systém </a:t>
            </a:r>
            <a:r>
              <a:rPr sz="2400" spc="60" dirty="0">
                <a:solidFill>
                  <a:srgbClr val="383D3B"/>
                </a:solidFill>
                <a:latin typeface="Arial"/>
                <a:cs typeface="Arial"/>
              </a:rPr>
              <a:t>ekologické </a:t>
            </a:r>
            <a:r>
              <a:rPr sz="2400" spc="100" dirty="0">
                <a:solidFill>
                  <a:srgbClr val="383D3B"/>
                </a:solidFill>
                <a:latin typeface="Arial"/>
                <a:cs typeface="Arial"/>
              </a:rPr>
              <a:t>stabil</a:t>
            </a:r>
            <a:r>
              <a:rPr sz="2400" spc="100" dirty="0">
                <a:solidFill>
                  <a:srgbClr val="1F2421"/>
                </a:solidFill>
                <a:latin typeface="Arial"/>
                <a:cs typeface="Arial"/>
              </a:rPr>
              <a:t>it</a:t>
            </a:r>
            <a:r>
              <a:rPr sz="2400" spc="100" dirty="0">
                <a:solidFill>
                  <a:srgbClr val="383D3B"/>
                </a:solidFill>
                <a:latin typeface="Arial"/>
                <a:cs typeface="Arial"/>
              </a:rPr>
              <a:t>y </a:t>
            </a:r>
            <a:r>
              <a:rPr sz="2400" spc="20" dirty="0">
                <a:solidFill>
                  <a:srgbClr val="383D3B"/>
                </a:solidFill>
                <a:latin typeface="Arial"/>
                <a:cs typeface="Arial"/>
              </a:rPr>
              <a:t>v</a:t>
            </a:r>
            <a:r>
              <a:rPr sz="2400" spc="54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383D3B"/>
                </a:solidFill>
                <a:latin typeface="Arial"/>
                <a:cs typeface="Arial"/>
              </a:rPr>
              <a:t>obci</a:t>
            </a:r>
            <a:r>
              <a:rPr sz="2400" spc="15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383D3B"/>
                </a:solidFill>
                <a:latin typeface="Arial"/>
                <a:cs typeface="Arial"/>
              </a:rPr>
              <a:t>Ce</a:t>
            </a:r>
            <a:r>
              <a:rPr sz="2400" spc="5" dirty="0">
                <a:solidFill>
                  <a:srgbClr val="1F2421"/>
                </a:solidFill>
                <a:latin typeface="Arial"/>
                <a:cs typeface="Arial"/>
              </a:rPr>
              <a:t>h</a:t>
            </a:r>
            <a:r>
              <a:rPr sz="2400" spc="5" dirty="0">
                <a:solidFill>
                  <a:srgbClr val="383D3B"/>
                </a:solidFill>
                <a:latin typeface="Arial"/>
                <a:cs typeface="Arial"/>
              </a:rPr>
              <a:t>ovice	</a:t>
            </a:r>
            <a:r>
              <a:rPr sz="2400" spc="65" dirty="0">
                <a:solidFill>
                  <a:srgbClr val="383D3B"/>
                </a:solidFill>
                <a:latin typeface="Arial"/>
                <a:cs typeface="Arial"/>
              </a:rPr>
              <a:t>na</a:t>
            </a:r>
            <a:r>
              <a:rPr sz="2400" spc="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383D3B"/>
                </a:solidFill>
                <a:latin typeface="Arial"/>
                <a:cs typeface="Arial"/>
              </a:rPr>
              <a:t>výměře	</a:t>
            </a:r>
            <a:r>
              <a:rPr sz="2600" spc="100" dirty="0">
                <a:solidFill>
                  <a:srgbClr val="383D3B"/>
                </a:solidFill>
                <a:latin typeface="Arial"/>
                <a:cs typeface="Arial"/>
              </a:rPr>
              <a:t>21,22 </a:t>
            </a:r>
            <a:r>
              <a:rPr sz="2400" spc="150" dirty="0">
                <a:solidFill>
                  <a:srgbClr val="383D3B"/>
                </a:solidFill>
                <a:latin typeface="Arial"/>
                <a:cs typeface="Arial"/>
              </a:rPr>
              <a:t>ha, </a:t>
            </a:r>
            <a:r>
              <a:rPr sz="2400" spc="-40" dirty="0">
                <a:solidFill>
                  <a:srgbClr val="383D3B"/>
                </a:solidFill>
                <a:latin typeface="Arial"/>
                <a:cs typeface="Arial"/>
              </a:rPr>
              <a:t>z </a:t>
            </a:r>
            <a:r>
              <a:rPr sz="2400" spc="125" dirty="0">
                <a:solidFill>
                  <a:srgbClr val="383D3B"/>
                </a:solidFill>
                <a:latin typeface="Arial"/>
                <a:cs typeface="Arial"/>
              </a:rPr>
              <a:t>toho </a:t>
            </a:r>
            <a:r>
              <a:rPr sz="2400" spc="100" dirty="0">
                <a:solidFill>
                  <a:srgbClr val="383D3B"/>
                </a:solidFill>
                <a:latin typeface="Arial"/>
                <a:cs typeface="Arial"/>
              </a:rPr>
              <a:t>tvoří </a:t>
            </a:r>
            <a:r>
              <a:rPr sz="2400" spc="265" dirty="0">
                <a:solidFill>
                  <a:srgbClr val="383D3B"/>
                </a:solidFill>
                <a:latin typeface="Arial"/>
                <a:cs typeface="Arial"/>
              </a:rPr>
              <a:t>6 </a:t>
            </a:r>
            <a:r>
              <a:rPr sz="2400" spc="65" dirty="0">
                <a:solidFill>
                  <a:srgbClr val="383D3B"/>
                </a:solidFill>
                <a:latin typeface="Arial"/>
                <a:cs typeface="Arial"/>
              </a:rPr>
              <a:t>ha </a:t>
            </a:r>
            <a:r>
              <a:rPr sz="2400" spc="90" dirty="0">
                <a:solidFill>
                  <a:srgbClr val="383D3B"/>
                </a:solidFill>
                <a:latin typeface="Arial"/>
                <a:cs typeface="Arial"/>
              </a:rPr>
              <a:t>vodní </a:t>
            </a:r>
            <a:r>
              <a:rPr sz="2400" spc="55" dirty="0">
                <a:solidFill>
                  <a:srgbClr val="383D3B"/>
                </a:solidFill>
                <a:latin typeface="Arial"/>
                <a:cs typeface="Arial"/>
              </a:rPr>
              <a:t>plocha </a:t>
            </a:r>
            <a:r>
              <a:rPr sz="2400" spc="10" dirty="0">
                <a:solidFill>
                  <a:srgbClr val="383D3B"/>
                </a:solidFill>
                <a:latin typeface="Arial"/>
                <a:cs typeface="Arial"/>
              </a:rPr>
              <a:t>a</a:t>
            </a:r>
            <a:r>
              <a:rPr sz="2400" spc="35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383D3B"/>
                </a:solidFill>
                <a:latin typeface="Arial"/>
                <a:cs typeface="Arial"/>
              </a:rPr>
              <a:t>mok-</a:t>
            </a:r>
            <a:endParaRPr sz="2400">
              <a:latin typeface="Arial"/>
              <a:cs typeface="Arial"/>
            </a:endParaRPr>
          </a:p>
          <a:p>
            <a:pPr marL="12700" indent="11396345">
              <a:lnSpc>
                <a:spcPct val="100000"/>
              </a:lnSpc>
              <a:spcBef>
                <a:spcPts val="440"/>
              </a:spcBef>
              <a:tabLst>
                <a:tab pos="14524990" algn="l"/>
              </a:tabLst>
            </a:pPr>
            <a:r>
              <a:rPr sz="1650" spc="495" dirty="0">
                <a:solidFill>
                  <a:srgbClr val="606262"/>
                </a:solidFill>
                <a:latin typeface="Times New Roman"/>
                <a:cs typeface="Times New Roman"/>
              </a:rPr>
              <a:t>. </a:t>
            </a:r>
            <a:r>
              <a:rPr sz="2400" spc="70" dirty="0">
                <a:solidFill>
                  <a:srgbClr val="383D3B"/>
                </a:solidFill>
                <a:latin typeface="Arial"/>
                <a:cs typeface="Arial"/>
              </a:rPr>
              <a:t>P</a:t>
            </a:r>
            <a:r>
              <a:rPr sz="2400" spc="70" dirty="0">
                <a:solidFill>
                  <a:srgbClr val="1F2421"/>
                </a:solidFill>
                <a:latin typeface="Arial"/>
                <a:cs typeface="Arial"/>
              </a:rPr>
              <a:t>r</a:t>
            </a:r>
            <a:r>
              <a:rPr sz="2400" spc="70" dirty="0">
                <a:solidFill>
                  <a:srgbClr val="383D3B"/>
                </a:solidFill>
                <a:latin typeface="Arial"/>
                <a:cs typeface="Arial"/>
              </a:rPr>
              <a:t>ůleh </a:t>
            </a:r>
            <a:r>
              <a:rPr sz="2400" spc="395" dirty="0">
                <a:solidFill>
                  <a:srgbClr val="4B4D4B"/>
                </a:solidFill>
                <a:latin typeface="Arial"/>
                <a:cs typeface="Arial"/>
              </a:rPr>
              <a:t>-</a:t>
            </a:r>
            <a:r>
              <a:rPr sz="2400" spc="185" dirty="0">
                <a:solidFill>
                  <a:srgbClr val="4B4D4B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383D3B"/>
                </a:solidFill>
                <a:latin typeface="Arial"/>
                <a:cs typeface="Arial"/>
              </a:rPr>
              <a:t>délka</a:t>
            </a:r>
            <a:r>
              <a:rPr sz="2400" spc="14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200" dirty="0">
                <a:solidFill>
                  <a:srgbClr val="383D3B"/>
                </a:solidFill>
                <a:latin typeface="Arial"/>
                <a:cs typeface="Arial"/>
              </a:rPr>
              <a:t>996	</a:t>
            </a:r>
            <a:r>
              <a:rPr sz="2400" spc="185" dirty="0">
                <a:solidFill>
                  <a:srgbClr val="383D3B"/>
                </a:solidFill>
                <a:latin typeface="Arial"/>
                <a:cs typeface="Arial"/>
              </a:rPr>
              <a:t>m, </a:t>
            </a:r>
            <a:r>
              <a:rPr sz="2400" spc="45" dirty="0">
                <a:solidFill>
                  <a:srgbClr val="4B4D4B"/>
                </a:solidFill>
                <a:latin typeface="Arial"/>
                <a:cs typeface="Arial"/>
              </a:rPr>
              <a:t>šířka </a:t>
            </a:r>
            <a:r>
              <a:rPr sz="2600" spc="185" dirty="0">
                <a:solidFill>
                  <a:srgbClr val="383D3B"/>
                </a:solidFill>
                <a:latin typeface="Arial"/>
                <a:cs typeface="Arial"/>
              </a:rPr>
              <a:t>12-27 </a:t>
            </a:r>
            <a:r>
              <a:rPr sz="2400" spc="185" dirty="0">
                <a:solidFill>
                  <a:srgbClr val="383D3B"/>
                </a:solidFill>
                <a:latin typeface="Arial"/>
                <a:cs typeface="Arial"/>
              </a:rPr>
              <a:t>m.</a:t>
            </a:r>
            <a:r>
              <a:rPr sz="2400" spc="13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383D3B"/>
                </a:solidFill>
                <a:latin typeface="Arial"/>
                <a:cs typeface="Arial"/>
              </a:rPr>
              <a:t>Ne­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20200"/>
              </a:lnSpc>
              <a:spcBef>
                <a:spcPts val="60"/>
              </a:spcBef>
              <a:tabLst>
                <a:tab pos="9071610" algn="l"/>
              </a:tabLst>
            </a:pPr>
            <a:r>
              <a:rPr sz="2400" spc="20" dirty="0">
                <a:solidFill>
                  <a:srgbClr val="4B4D4B"/>
                </a:solidFill>
                <a:latin typeface="Arial"/>
                <a:cs typeface="Arial"/>
              </a:rPr>
              <a:t>zpevněné </a:t>
            </a:r>
            <a:r>
              <a:rPr sz="2400" spc="130" dirty="0">
                <a:solidFill>
                  <a:srgbClr val="383D3B"/>
                </a:solidFill>
                <a:latin typeface="Arial"/>
                <a:cs typeface="Arial"/>
              </a:rPr>
              <a:t>po</a:t>
            </a:r>
            <a:r>
              <a:rPr sz="2400" spc="130" dirty="0">
                <a:solidFill>
                  <a:srgbClr val="1F2421"/>
                </a:solidFill>
                <a:latin typeface="Arial"/>
                <a:cs typeface="Arial"/>
              </a:rPr>
              <a:t>l</a:t>
            </a:r>
            <a:r>
              <a:rPr sz="2400" spc="130" dirty="0">
                <a:solidFill>
                  <a:srgbClr val="383D3B"/>
                </a:solidFill>
                <a:latin typeface="Arial"/>
                <a:cs typeface="Arial"/>
              </a:rPr>
              <a:t>ní </a:t>
            </a:r>
            <a:r>
              <a:rPr sz="2400" spc="60" dirty="0">
                <a:solidFill>
                  <a:srgbClr val="4B4D4B"/>
                </a:solidFill>
                <a:latin typeface="Arial"/>
                <a:cs typeface="Arial"/>
              </a:rPr>
              <a:t>cesty. </a:t>
            </a:r>
            <a:r>
              <a:rPr sz="2400" spc="110" dirty="0">
                <a:solidFill>
                  <a:srgbClr val="383D3B"/>
                </a:solidFill>
                <a:latin typeface="Arial"/>
                <a:cs typeface="Arial"/>
              </a:rPr>
              <a:t>Využitím </a:t>
            </a:r>
            <a:r>
              <a:rPr sz="2400" spc="75" dirty="0">
                <a:solidFill>
                  <a:srgbClr val="383D3B"/>
                </a:solidFill>
                <a:latin typeface="Arial"/>
                <a:cs typeface="Arial"/>
              </a:rPr>
              <a:t>předmětné</a:t>
            </a:r>
            <a:r>
              <a:rPr sz="2400" spc="-229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383D3B"/>
                </a:solidFill>
                <a:latin typeface="Arial"/>
                <a:cs typeface="Arial"/>
              </a:rPr>
              <a:t>plochy</a:t>
            </a:r>
            <a:r>
              <a:rPr sz="2400" spc="-1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B4D4B"/>
                </a:solidFill>
                <a:latin typeface="Arial"/>
                <a:cs typeface="Arial"/>
              </a:rPr>
              <a:t>(zemědělsky	</a:t>
            </a:r>
            <a:r>
              <a:rPr sz="2400" spc="70" dirty="0">
                <a:solidFill>
                  <a:srgbClr val="383D3B"/>
                </a:solidFill>
                <a:latin typeface="Arial"/>
                <a:cs typeface="Arial"/>
              </a:rPr>
              <a:t>nemožně </a:t>
            </a:r>
            <a:r>
              <a:rPr sz="2400" spc="75" dirty="0">
                <a:solidFill>
                  <a:srgbClr val="383D3B"/>
                </a:solidFill>
                <a:latin typeface="Arial"/>
                <a:cs typeface="Arial"/>
              </a:rPr>
              <a:t>využite</a:t>
            </a:r>
            <a:r>
              <a:rPr sz="2400" spc="75" dirty="0">
                <a:solidFill>
                  <a:srgbClr val="1F2421"/>
                </a:solidFill>
                <a:latin typeface="Arial"/>
                <a:cs typeface="Arial"/>
              </a:rPr>
              <a:t>l</a:t>
            </a:r>
            <a:r>
              <a:rPr sz="2400" spc="75" dirty="0">
                <a:solidFill>
                  <a:srgbClr val="383D3B"/>
                </a:solidFill>
                <a:latin typeface="Arial"/>
                <a:cs typeface="Arial"/>
              </a:rPr>
              <a:t>né) </a:t>
            </a:r>
            <a:r>
              <a:rPr sz="2400" spc="120" dirty="0">
                <a:solidFill>
                  <a:srgbClr val="383D3B"/>
                </a:solidFill>
                <a:latin typeface="Arial"/>
                <a:cs typeface="Arial"/>
              </a:rPr>
              <a:t>na </a:t>
            </a:r>
            <a:r>
              <a:rPr sz="2400" spc="114" dirty="0">
                <a:solidFill>
                  <a:srgbClr val="383D3B"/>
                </a:solidFill>
                <a:latin typeface="Arial"/>
                <a:cs typeface="Arial"/>
              </a:rPr>
              <a:t>b</a:t>
            </a:r>
            <a:r>
              <a:rPr sz="2400" spc="114" dirty="0">
                <a:solidFill>
                  <a:srgbClr val="1F2421"/>
                </a:solidFill>
                <a:latin typeface="Arial"/>
                <a:cs typeface="Arial"/>
              </a:rPr>
              <a:t>i</a:t>
            </a:r>
            <a:r>
              <a:rPr sz="2400" spc="114" dirty="0">
                <a:solidFill>
                  <a:srgbClr val="383D3B"/>
                </a:solidFill>
                <a:latin typeface="Arial"/>
                <a:cs typeface="Arial"/>
              </a:rPr>
              <a:t>ocentrum </a:t>
            </a:r>
            <a:r>
              <a:rPr sz="2400" spc="85" dirty="0">
                <a:solidFill>
                  <a:srgbClr val="383D3B"/>
                </a:solidFill>
                <a:latin typeface="Arial"/>
                <a:cs typeface="Arial"/>
              </a:rPr>
              <a:t>regioná</a:t>
            </a:r>
            <a:r>
              <a:rPr sz="2400" spc="85" dirty="0">
                <a:solidFill>
                  <a:srgbClr val="1F2421"/>
                </a:solidFill>
                <a:latin typeface="Arial"/>
                <a:cs typeface="Arial"/>
              </a:rPr>
              <a:t>l</a:t>
            </a:r>
            <a:r>
              <a:rPr sz="2400" spc="85" dirty="0">
                <a:solidFill>
                  <a:srgbClr val="383D3B"/>
                </a:solidFill>
                <a:latin typeface="Arial"/>
                <a:cs typeface="Arial"/>
              </a:rPr>
              <a:t>ního</a:t>
            </a:r>
            <a:r>
              <a:rPr sz="2400" spc="-43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383D3B"/>
                </a:solidFill>
                <a:latin typeface="Arial"/>
                <a:cs typeface="Arial"/>
              </a:rPr>
              <a:t>významu</a:t>
            </a:r>
            <a:r>
              <a:rPr sz="2400" spc="18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383D3B"/>
                </a:solidFill>
                <a:latin typeface="Arial"/>
                <a:cs typeface="Arial"/>
              </a:rPr>
              <a:t>se </a:t>
            </a:r>
            <a:r>
              <a:rPr sz="2400" spc="-1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383D3B"/>
                </a:solidFill>
                <a:latin typeface="Arial"/>
                <a:cs typeface="Arial"/>
              </a:rPr>
              <a:t>zahrnutím</a:t>
            </a:r>
            <a:r>
              <a:rPr sz="240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383D3B"/>
                </a:solidFill>
                <a:latin typeface="Arial"/>
                <a:cs typeface="Arial"/>
              </a:rPr>
              <a:t>urč</a:t>
            </a:r>
            <a:r>
              <a:rPr sz="2400" spc="100" dirty="0">
                <a:solidFill>
                  <a:srgbClr val="1F2421"/>
                </a:solidFill>
                <a:latin typeface="Arial"/>
                <a:cs typeface="Arial"/>
              </a:rPr>
              <a:t>i</a:t>
            </a:r>
            <a:r>
              <a:rPr sz="2400" spc="100" dirty="0">
                <a:solidFill>
                  <a:srgbClr val="383D3B"/>
                </a:solidFill>
                <a:latin typeface="Arial"/>
                <a:cs typeface="Arial"/>
              </a:rPr>
              <a:t>tých</a:t>
            </a:r>
            <a:r>
              <a:rPr sz="2400" spc="-114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383D3B"/>
                </a:solidFill>
                <a:latin typeface="Arial"/>
                <a:cs typeface="Arial"/>
              </a:rPr>
              <a:t>funkcí</a:t>
            </a:r>
            <a:r>
              <a:rPr sz="2400" spc="-5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383D3B"/>
                </a:solidFill>
                <a:latin typeface="Arial"/>
                <a:cs typeface="Arial"/>
              </a:rPr>
              <a:t>(dopravní,</a:t>
            </a:r>
            <a:r>
              <a:rPr sz="2400" spc="-40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383D3B"/>
                </a:solidFill>
                <a:latin typeface="Arial"/>
                <a:cs typeface="Arial"/>
              </a:rPr>
              <a:t>ekolog</a:t>
            </a:r>
            <a:r>
              <a:rPr sz="2400" spc="90" dirty="0">
                <a:solidFill>
                  <a:srgbClr val="1F2421"/>
                </a:solidFill>
                <a:latin typeface="Arial"/>
                <a:cs typeface="Arial"/>
              </a:rPr>
              <a:t>i</a:t>
            </a:r>
            <a:r>
              <a:rPr sz="2400" spc="90" dirty="0">
                <a:solidFill>
                  <a:srgbClr val="383D3B"/>
                </a:solidFill>
                <a:latin typeface="Arial"/>
                <a:cs typeface="Arial"/>
              </a:rPr>
              <a:t>cké,</a:t>
            </a:r>
            <a:r>
              <a:rPr sz="2400" spc="-204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383D3B"/>
                </a:solidFill>
                <a:latin typeface="Arial"/>
                <a:cs typeface="Arial"/>
              </a:rPr>
              <a:t>pro</a:t>
            </a:r>
            <a:r>
              <a:rPr sz="2400" spc="70" dirty="0">
                <a:solidFill>
                  <a:srgbClr val="1F2421"/>
                </a:solidFill>
                <a:latin typeface="Arial"/>
                <a:cs typeface="Arial"/>
              </a:rPr>
              <a:t>t</a:t>
            </a:r>
            <a:r>
              <a:rPr sz="2400" spc="70" dirty="0">
                <a:solidFill>
                  <a:srgbClr val="383D3B"/>
                </a:solidFill>
                <a:latin typeface="Arial"/>
                <a:cs typeface="Arial"/>
              </a:rPr>
              <a:t>ie</a:t>
            </a:r>
            <a:r>
              <a:rPr sz="2400" spc="70" dirty="0">
                <a:solidFill>
                  <a:srgbClr val="1F2421"/>
                </a:solidFill>
                <a:latin typeface="Arial"/>
                <a:cs typeface="Arial"/>
              </a:rPr>
              <a:t>r</a:t>
            </a:r>
            <a:r>
              <a:rPr sz="2400" spc="70" dirty="0">
                <a:solidFill>
                  <a:srgbClr val="383D3B"/>
                </a:solidFill>
                <a:latin typeface="Arial"/>
                <a:cs typeface="Arial"/>
              </a:rPr>
              <a:t>ozní,vodohospodářské</a:t>
            </a:r>
            <a:r>
              <a:rPr sz="2400" spc="-39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170" dirty="0">
                <a:solidFill>
                  <a:srgbClr val="383D3B"/>
                </a:solidFill>
                <a:latin typeface="Arial"/>
                <a:cs typeface="Arial"/>
              </a:rPr>
              <a:t>)je</a:t>
            </a:r>
            <a:r>
              <a:rPr sz="2400" spc="26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150" dirty="0">
                <a:solidFill>
                  <a:srgbClr val="383D3B"/>
                </a:solidFill>
                <a:latin typeface="Arial"/>
                <a:cs typeface="Arial"/>
              </a:rPr>
              <a:t>optimálním</a:t>
            </a:r>
            <a:r>
              <a:rPr sz="240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383D3B"/>
                </a:solidFill>
                <a:latin typeface="Arial"/>
                <a:cs typeface="Arial"/>
              </a:rPr>
              <a:t>řeše</a:t>
            </a:r>
            <a:r>
              <a:rPr sz="2400" spc="85" dirty="0">
                <a:solidFill>
                  <a:srgbClr val="1F2421"/>
                </a:solidFill>
                <a:latin typeface="Arial"/>
                <a:cs typeface="Arial"/>
              </a:rPr>
              <a:t>n</a:t>
            </a:r>
            <a:r>
              <a:rPr sz="2400" spc="85" dirty="0">
                <a:solidFill>
                  <a:srgbClr val="383D3B"/>
                </a:solidFill>
                <a:latin typeface="Arial"/>
                <a:cs typeface="Arial"/>
              </a:rPr>
              <a:t>ím</a:t>
            </a:r>
            <a:r>
              <a:rPr sz="2400" spc="-20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383D3B"/>
                </a:solidFill>
                <a:latin typeface="Arial"/>
                <a:cs typeface="Arial"/>
              </a:rPr>
              <a:t>v</a:t>
            </a:r>
            <a:r>
              <a:rPr sz="2400" spc="-21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1F2421"/>
                </a:solidFill>
                <a:latin typeface="Arial"/>
                <a:cs typeface="Arial"/>
              </a:rPr>
              <a:t>j</a:t>
            </a:r>
            <a:r>
              <a:rPr sz="2400" spc="120" dirty="0">
                <a:solidFill>
                  <a:srgbClr val="383D3B"/>
                </a:solidFill>
                <a:latin typeface="Arial"/>
                <a:cs typeface="Arial"/>
              </a:rPr>
              <a:t>inak</a:t>
            </a:r>
            <a:r>
              <a:rPr sz="2400" spc="-4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150" dirty="0">
                <a:solidFill>
                  <a:srgbClr val="383D3B"/>
                </a:solidFill>
                <a:latin typeface="Arial"/>
                <a:cs typeface="Arial"/>
              </a:rPr>
              <a:t>velmi</a:t>
            </a:r>
            <a:r>
              <a:rPr sz="2400" spc="-2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1F2421"/>
                </a:solidFill>
                <a:latin typeface="Arial"/>
                <a:cs typeface="Arial"/>
              </a:rPr>
              <a:t>i</a:t>
            </a:r>
            <a:r>
              <a:rPr sz="2400" spc="95" dirty="0">
                <a:solidFill>
                  <a:srgbClr val="383D3B"/>
                </a:solidFill>
                <a:latin typeface="Arial"/>
                <a:cs typeface="Arial"/>
              </a:rPr>
              <a:t>ntenziv­</a:t>
            </a:r>
            <a:endParaRPr sz="240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  <a:spcBef>
                <a:spcPts val="880"/>
              </a:spcBef>
            </a:pPr>
            <a:r>
              <a:rPr sz="2400" spc="10" dirty="0">
                <a:solidFill>
                  <a:srgbClr val="383D3B"/>
                </a:solidFill>
                <a:latin typeface="Arial"/>
                <a:cs typeface="Arial"/>
              </a:rPr>
              <a:t>ně </a:t>
            </a:r>
            <a:r>
              <a:rPr sz="2400" spc="40" dirty="0">
                <a:solidFill>
                  <a:srgbClr val="383D3B"/>
                </a:solidFill>
                <a:latin typeface="Arial"/>
                <a:cs typeface="Arial"/>
              </a:rPr>
              <a:t>využívané</a:t>
            </a:r>
            <a:r>
              <a:rPr sz="2400" spc="-18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383D3B"/>
                </a:solidFill>
                <a:latin typeface="Arial"/>
                <a:cs typeface="Arial"/>
              </a:rPr>
              <a:t>k</a:t>
            </a:r>
            <a:r>
              <a:rPr sz="2400" spc="65" dirty="0">
                <a:solidFill>
                  <a:srgbClr val="1F2421"/>
                </a:solidFill>
                <a:latin typeface="Arial"/>
                <a:cs typeface="Arial"/>
              </a:rPr>
              <a:t>r</a:t>
            </a:r>
            <a:r>
              <a:rPr sz="2400" spc="65" dirty="0">
                <a:solidFill>
                  <a:srgbClr val="383D3B"/>
                </a:solidFill>
                <a:latin typeface="Arial"/>
                <a:cs typeface="Arial"/>
              </a:rPr>
              <a:t>aj</a:t>
            </a:r>
            <a:r>
              <a:rPr sz="2400" spc="65" dirty="0">
                <a:solidFill>
                  <a:srgbClr val="1F2421"/>
                </a:solidFill>
                <a:latin typeface="Arial"/>
                <a:cs typeface="Arial"/>
              </a:rPr>
              <a:t>i</a:t>
            </a:r>
            <a:r>
              <a:rPr sz="2400" spc="65" dirty="0">
                <a:solidFill>
                  <a:srgbClr val="383D3B"/>
                </a:solidFill>
                <a:latin typeface="Arial"/>
                <a:cs typeface="Arial"/>
              </a:rPr>
              <a:t>ně.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8546032" y="15059228"/>
            <a:ext cx="1169035" cy="0"/>
          </a:xfrm>
          <a:custGeom>
            <a:avLst/>
            <a:gdLst/>
            <a:ahLst/>
            <a:cxnLst/>
            <a:rect l="l" t="t" r="r" b="b"/>
            <a:pathLst>
              <a:path w="1169034">
                <a:moveTo>
                  <a:pt x="0" y="0"/>
                </a:moveTo>
                <a:lnTo>
                  <a:pt x="1168550" y="0"/>
                </a:lnTo>
              </a:path>
            </a:pathLst>
          </a:custGeom>
          <a:ln w="62825">
            <a:solidFill>
              <a:srgbClr val="A890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46250" y="492315"/>
            <a:ext cx="15928340" cy="610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50" b="1" spc="-10" dirty="0">
                <a:solidFill>
                  <a:srgbClr val="B3C12D"/>
                </a:solidFill>
                <a:latin typeface="Arial"/>
                <a:cs typeface="Arial"/>
              </a:rPr>
              <a:t>VÝSTAVBA</a:t>
            </a:r>
            <a:r>
              <a:rPr sz="3950" b="1" spc="-90" dirty="0">
                <a:solidFill>
                  <a:srgbClr val="B3C12D"/>
                </a:solidFill>
                <a:latin typeface="Arial"/>
                <a:cs typeface="Arial"/>
              </a:rPr>
              <a:t> </a:t>
            </a:r>
            <a:r>
              <a:rPr sz="3950" b="1" spc="235" dirty="0">
                <a:solidFill>
                  <a:srgbClr val="B3C12D"/>
                </a:solidFill>
                <a:latin typeface="Arial"/>
                <a:cs typeface="Arial"/>
              </a:rPr>
              <a:t>VODNÍCH</a:t>
            </a:r>
            <a:r>
              <a:rPr sz="3950" b="1" spc="185" dirty="0">
                <a:solidFill>
                  <a:srgbClr val="B3C12D"/>
                </a:solidFill>
                <a:latin typeface="Arial"/>
                <a:cs typeface="Arial"/>
              </a:rPr>
              <a:t> </a:t>
            </a:r>
            <a:r>
              <a:rPr sz="3950" b="1" spc="190" dirty="0">
                <a:solidFill>
                  <a:srgbClr val="B3C12D"/>
                </a:solidFill>
                <a:latin typeface="Arial"/>
                <a:cs typeface="Arial"/>
              </a:rPr>
              <a:t>NÁDRŽÍ</a:t>
            </a:r>
            <a:r>
              <a:rPr sz="3950" b="1" spc="-445" dirty="0">
                <a:solidFill>
                  <a:srgbClr val="B3C12D"/>
                </a:solidFill>
                <a:latin typeface="Arial"/>
                <a:cs typeface="Arial"/>
              </a:rPr>
              <a:t> </a:t>
            </a:r>
            <a:r>
              <a:rPr sz="3950" b="1" spc="60" dirty="0">
                <a:solidFill>
                  <a:srgbClr val="B3C12D"/>
                </a:solidFill>
                <a:latin typeface="Arial"/>
                <a:cs typeface="Arial"/>
              </a:rPr>
              <a:t>A</a:t>
            </a:r>
            <a:r>
              <a:rPr sz="3950" b="1" spc="310" dirty="0">
                <a:solidFill>
                  <a:srgbClr val="B3C12D"/>
                </a:solidFill>
                <a:latin typeface="Arial"/>
                <a:cs typeface="Arial"/>
              </a:rPr>
              <a:t> </a:t>
            </a:r>
            <a:r>
              <a:rPr sz="3950" b="1" spc="110" dirty="0">
                <a:solidFill>
                  <a:srgbClr val="B3C12D"/>
                </a:solidFill>
                <a:latin typeface="Arial"/>
                <a:cs typeface="Arial"/>
              </a:rPr>
              <a:t>PRVKŮ</a:t>
            </a:r>
            <a:r>
              <a:rPr sz="3950" b="1" spc="210" dirty="0">
                <a:solidFill>
                  <a:srgbClr val="B3C12D"/>
                </a:solidFill>
                <a:latin typeface="Arial"/>
                <a:cs typeface="Arial"/>
              </a:rPr>
              <a:t> </a:t>
            </a:r>
            <a:r>
              <a:rPr sz="3950" b="1" spc="-114" dirty="0">
                <a:solidFill>
                  <a:srgbClr val="B3C12D"/>
                </a:solidFill>
                <a:latin typeface="Arial"/>
                <a:cs typeface="Arial"/>
              </a:rPr>
              <a:t>ÚSES</a:t>
            </a:r>
            <a:r>
              <a:rPr sz="3950" b="1" spc="-295" dirty="0">
                <a:solidFill>
                  <a:srgbClr val="B3C12D"/>
                </a:solidFill>
                <a:latin typeface="Arial"/>
                <a:cs typeface="Arial"/>
              </a:rPr>
              <a:t> </a:t>
            </a:r>
            <a:r>
              <a:rPr sz="3950" b="1" spc="260" dirty="0">
                <a:solidFill>
                  <a:srgbClr val="B3C12D"/>
                </a:solidFill>
                <a:latin typeface="Arial"/>
                <a:cs typeface="Arial"/>
              </a:rPr>
              <a:t>V</a:t>
            </a:r>
            <a:r>
              <a:rPr sz="3950" b="1" spc="30" dirty="0">
                <a:solidFill>
                  <a:srgbClr val="B3C12D"/>
                </a:solidFill>
                <a:latin typeface="Arial"/>
                <a:cs typeface="Arial"/>
              </a:rPr>
              <a:t> </a:t>
            </a:r>
            <a:r>
              <a:rPr sz="3950" b="1" spc="175" dirty="0">
                <a:solidFill>
                  <a:srgbClr val="B3C12D"/>
                </a:solidFill>
                <a:latin typeface="Arial"/>
                <a:cs typeface="Arial"/>
              </a:rPr>
              <a:t>OBCI</a:t>
            </a:r>
            <a:r>
              <a:rPr sz="3950" b="1" spc="-515" dirty="0">
                <a:solidFill>
                  <a:srgbClr val="B3C12D"/>
                </a:solidFill>
                <a:latin typeface="Arial"/>
                <a:cs typeface="Arial"/>
              </a:rPr>
              <a:t> </a:t>
            </a:r>
            <a:r>
              <a:rPr sz="3950" b="1" spc="100" dirty="0">
                <a:solidFill>
                  <a:srgbClr val="B3C12D"/>
                </a:solidFill>
                <a:latin typeface="Arial"/>
                <a:cs typeface="Arial"/>
              </a:rPr>
              <a:t>SKŘÍPOV</a:t>
            </a:r>
            <a:endParaRPr sz="39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0460" y="15234485"/>
            <a:ext cx="18172430" cy="43290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 marR="6383655">
              <a:lnSpc>
                <a:spcPct val="100800"/>
              </a:lnSpc>
            </a:pPr>
            <a:r>
              <a:rPr sz="2700" b="1" spc="225" dirty="0">
                <a:solidFill>
                  <a:srgbClr val="2F3331"/>
                </a:solidFill>
                <a:latin typeface="Arial"/>
                <a:cs typeface="Arial"/>
              </a:rPr>
              <a:t>1.</a:t>
            </a:r>
            <a:r>
              <a:rPr sz="2700" b="1" spc="-280" dirty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700" b="1" spc="90" dirty="0">
                <a:solidFill>
                  <a:srgbClr val="2F3331"/>
                </a:solidFill>
                <a:latin typeface="Arial"/>
                <a:cs typeface="Arial"/>
              </a:rPr>
              <a:t>místo</a:t>
            </a:r>
            <a:r>
              <a:rPr sz="2700" b="1" spc="-280" dirty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700" b="1" spc="100" dirty="0">
                <a:solidFill>
                  <a:srgbClr val="2F3331"/>
                </a:solidFill>
                <a:latin typeface="Arial"/>
                <a:cs typeface="Arial"/>
              </a:rPr>
              <a:t>v</a:t>
            </a:r>
            <a:r>
              <a:rPr sz="2700" b="1" spc="-15" dirty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700" b="1" spc="140" dirty="0">
                <a:solidFill>
                  <a:srgbClr val="2F3331"/>
                </a:solidFill>
                <a:latin typeface="Arial"/>
                <a:cs typeface="Arial"/>
              </a:rPr>
              <a:t>kategorii</a:t>
            </a:r>
            <a:r>
              <a:rPr sz="2700" b="1" spc="-465" dirty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700" b="1" spc="135" dirty="0">
                <a:solidFill>
                  <a:srgbClr val="2F3331"/>
                </a:solidFill>
                <a:latin typeface="Arial"/>
                <a:cs typeface="Arial"/>
              </a:rPr>
              <a:t>Opatření</a:t>
            </a:r>
            <a:r>
              <a:rPr sz="2700" b="1" spc="-180" dirty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700" b="1" spc="190" dirty="0">
                <a:solidFill>
                  <a:srgbClr val="2F3331"/>
                </a:solidFill>
                <a:latin typeface="Arial"/>
                <a:cs typeface="Arial"/>
              </a:rPr>
              <a:t>k</a:t>
            </a:r>
            <a:r>
              <a:rPr sz="2700" b="1" spc="-195" dirty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700" b="1" spc="65" dirty="0">
                <a:solidFill>
                  <a:srgbClr val="2F3331"/>
                </a:solidFill>
                <a:latin typeface="Arial"/>
                <a:cs typeface="Arial"/>
              </a:rPr>
              <a:t>ochraně</a:t>
            </a:r>
            <a:r>
              <a:rPr sz="2700" b="1" spc="-85" dirty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700" b="1" spc="280" dirty="0">
                <a:solidFill>
                  <a:srgbClr val="2F3331"/>
                </a:solidFill>
                <a:latin typeface="Arial"/>
                <a:cs typeface="Arial"/>
              </a:rPr>
              <a:t>a</a:t>
            </a:r>
            <a:r>
              <a:rPr sz="2700" b="1" spc="-190" dirty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700" b="1" spc="85" dirty="0">
                <a:solidFill>
                  <a:srgbClr val="2F3331"/>
                </a:solidFill>
                <a:latin typeface="Arial"/>
                <a:cs typeface="Arial"/>
              </a:rPr>
              <a:t>tvorbě</a:t>
            </a:r>
            <a:r>
              <a:rPr sz="2700" b="1" spc="-70" dirty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700" b="1" spc="100" dirty="0">
                <a:solidFill>
                  <a:srgbClr val="2F3331"/>
                </a:solidFill>
                <a:latin typeface="Arial"/>
                <a:cs typeface="Arial"/>
              </a:rPr>
              <a:t>krajinného</a:t>
            </a:r>
            <a:r>
              <a:rPr sz="2700" b="1" spc="-70" dirty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700" b="1" spc="45" dirty="0">
                <a:solidFill>
                  <a:srgbClr val="2F3331"/>
                </a:solidFill>
                <a:latin typeface="Arial"/>
                <a:cs typeface="Arial"/>
              </a:rPr>
              <a:t>prostředí  </a:t>
            </a:r>
            <a:r>
              <a:rPr sz="2700" b="1" spc="10" dirty="0">
                <a:solidFill>
                  <a:srgbClr val="2F3331"/>
                </a:solidFill>
                <a:latin typeface="Arial"/>
                <a:cs typeface="Arial"/>
              </a:rPr>
              <a:t>Ročník </a:t>
            </a:r>
            <a:r>
              <a:rPr sz="2700" b="1" spc="185" dirty="0">
                <a:solidFill>
                  <a:srgbClr val="2F3331"/>
                </a:solidFill>
                <a:latin typeface="Arial"/>
                <a:cs typeface="Arial"/>
              </a:rPr>
              <a:t>2007, </a:t>
            </a:r>
            <a:r>
              <a:rPr sz="2700" b="1" spc="50" dirty="0">
                <a:solidFill>
                  <a:srgbClr val="2F3331"/>
                </a:solidFill>
                <a:latin typeface="Arial"/>
                <a:cs typeface="Arial"/>
              </a:rPr>
              <a:t>Pozemkový </a:t>
            </a:r>
            <a:r>
              <a:rPr sz="2700" b="1" spc="90" dirty="0">
                <a:solidFill>
                  <a:srgbClr val="2F3331"/>
                </a:solidFill>
                <a:latin typeface="Arial"/>
                <a:cs typeface="Arial"/>
              </a:rPr>
              <a:t>úřad</a:t>
            </a:r>
            <a:r>
              <a:rPr sz="2700" b="1" spc="-480" dirty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700" b="1" spc="30" dirty="0">
                <a:solidFill>
                  <a:srgbClr val="2F3331"/>
                </a:solidFill>
                <a:latin typeface="Arial"/>
                <a:cs typeface="Arial"/>
              </a:rPr>
              <a:t>Prostějov</a:t>
            </a:r>
            <a:endParaRPr sz="2700" dirty="0">
              <a:latin typeface="Arial"/>
              <a:cs typeface="Arial"/>
            </a:endParaRPr>
          </a:p>
          <a:p>
            <a:pPr marL="12700" marR="5080" indent="12065" algn="just">
              <a:lnSpc>
                <a:spcPct val="122500"/>
              </a:lnSpc>
              <a:spcBef>
                <a:spcPts val="1885"/>
              </a:spcBef>
            </a:pPr>
            <a:r>
              <a:rPr sz="2450" spc="-15" dirty="0">
                <a:solidFill>
                  <a:srgbClr val="4D524F"/>
                </a:solidFill>
                <a:latin typeface="Arial"/>
                <a:cs typeface="Arial"/>
              </a:rPr>
              <a:t>Cel</a:t>
            </a:r>
            <a:r>
              <a:rPr sz="2450" spc="-15" dirty="0">
                <a:solidFill>
                  <a:srgbClr val="2F3331"/>
                </a:solidFill>
                <a:latin typeface="Arial"/>
                <a:cs typeface="Arial"/>
              </a:rPr>
              <a:t>k</a:t>
            </a:r>
            <a:r>
              <a:rPr sz="2450" spc="-15" dirty="0">
                <a:solidFill>
                  <a:srgbClr val="4D524F"/>
                </a:solidFill>
                <a:latin typeface="Arial"/>
                <a:cs typeface="Arial"/>
              </a:rPr>
              <a:t>ový </a:t>
            </a:r>
            <a:r>
              <a:rPr sz="2450" spc="40" dirty="0">
                <a:solidFill>
                  <a:srgbClr val="4D524F"/>
                </a:solidFill>
                <a:latin typeface="Arial"/>
                <a:cs typeface="Arial"/>
              </a:rPr>
              <a:t>záměr svým </a:t>
            </a:r>
            <a:r>
              <a:rPr sz="2450" spc="70" dirty="0">
                <a:solidFill>
                  <a:srgbClr val="4D524F"/>
                </a:solidFill>
                <a:latin typeface="Arial"/>
                <a:cs typeface="Arial"/>
              </a:rPr>
              <a:t>provedením </a:t>
            </a:r>
            <a:r>
              <a:rPr sz="2450" spc="50" dirty="0">
                <a:solidFill>
                  <a:srgbClr val="4D524F"/>
                </a:solidFill>
                <a:latin typeface="Arial"/>
                <a:cs typeface="Arial"/>
              </a:rPr>
              <a:t>dosáhne </a:t>
            </a:r>
            <a:r>
              <a:rPr sz="2450" spc="55" dirty="0">
                <a:solidFill>
                  <a:srgbClr val="4D524F"/>
                </a:solidFill>
                <a:latin typeface="Arial"/>
                <a:cs typeface="Arial"/>
              </a:rPr>
              <a:t>významu </a:t>
            </a:r>
            <a:r>
              <a:rPr sz="2450" spc="-15" dirty="0">
                <a:solidFill>
                  <a:srgbClr val="4D524F"/>
                </a:solidFill>
                <a:latin typeface="Arial"/>
                <a:cs typeface="Arial"/>
              </a:rPr>
              <a:t>ve </a:t>
            </a:r>
            <a:r>
              <a:rPr sz="2450" spc="155" dirty="0">
                <a:solidFill>
                  <a:srgbClr val="4D524F"/>
                </a:solidFill>
                <a:latin typeface="Arial"/>
                <a:cs typeface="Arial"/>
              </a:rPr>
              <a:t>funkc</a:t>
            </a:r>
            <a:r>
              <a:rPr sz="2450" spc="155" dirty="0">
                <a:solidFill>
                  <a:srgbClr val="2F3331"/>
                </a:solidFill>
                <a:latin typeface="Arial"/>
                <a:cs typeface="Arial"/>
              </a:rPr>
              <a:t>i </a:t>
            </a:r>
            <a:r>
              <a:rPr sz="2450" spc="90" dirty="0">
                <a:solidFill>
                  <a:srgbClr val="4D524F"/>
                </a:solidFill>
                <a:latin typeface="Arial"/>
                <a:cs typeface="Arial"/>
              </a:rPr>
              <a:t>územního </a:t>
            </a:r>
            <a:r>
              <a:rPr sz="2450" spc="60" dirty="0">
                <a:solidFill>
                  <a:srgbClr val="4D524F"/>
                </a:solidFill>
                <a:latin typeface="Arial"/>
                <a:cs typeface="Arial"/>
              </a:rPr>
              <a:t>systému </a:t>
            </a:r>
            <a:r>
              <a:rPr sz="2450" spc="70" dirty="0">
                <a:solidFill>
                  <a:srgbClr val="4D524F"/>
                </a:solidFill>
                <a:latin typeface="Arial"/>
                <a:cs typeface="Arial"/>
              </a:rPr>
              <a:t>ekolog</a:t>
            </a:r>
            <a:r>
              <a:rPr sz="2450" spc="70" dirty="0">
                <a:solidFill>
                  <a:srgbClr val="2F3331"/>
                </a:solidFill>
                <a:latin typeface="Arial"/>
                <a:cs typeface="Arial"/>
              </a:rPr>
              <a:t>i</a:t>
            </a:r>
            <a:r>
              <a:rPr sz="2450" spc="70" dirty="0">
                <a:solidFill>
                  <a:srgbClr val="4D524F"/>
                </a:solidFill>
                <a:latin typeface="Arial"/>
                <a:cs typeface="Arial"/>
              </a:rPr>
              <a:t>cké </a:t>
            </a:r>
            <a:r>
              <a:rPr sz="2450" spc="110" dirty="0">
                <a:solidFill>
                  <a:srgbClr val="4D524F"/>
                </a:solidFill>
                <a:latin typeface="Arial"/>
                <a:cs typeface="Arial"/>
              </a:rPr>
              <a:t>stability, </a:t>
            </a:r>
            <a:r>
              <a:rPr sz="2450" spc="25" dirty="0">
                <a:solidFill>
                  <a:srgbClr val="4D524F"/>
                </a:solidFill>
                <a:latin typeface="Arial"/>
                <a:cs typeface="Arial"/>
              </a:rPr>
              <a:t>zajišťuje </a:t>
            </a:r>
            <a:r>
              <a:rPr sz="2450" spc="70" dirty="0">
                <a:solidFill>
                  <a:srgbClr val="4D524F"/>
                </a:solidFill>
                <a:latin typeface="Arial"/>
                <a:cs typeface="Arial"/>
              </a:rPr>
              <a:t>protierozní  </a:t>
            </a:r>
            <a:r>
              <a:rPr sz="2450" spc="-15" dirty="0">
                <a:solidFill>
                  <a:srgbClr val="4D524F"/>
                </a:solidFill>
                <a:latin typeface="Arial"/>
                <a:cs typeface="Arial"/>
              </a:rPr>
              <a:t>a</a:t>
            </a:r>
            <a:r>
              <a:rPr sz="2450" spc="4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D524F"/>
                </a:solidFill>
                <a:latin typeface="Arial"/>
                <a:cs typeface="Arial"/>
              </a:rPr>
              <a:t>prot</a:t>
            </a:r>
            <a:r>
              <a:rPr sz="2450" spc="80" dirty="0">
                <a:solidFill>
                  <a:srgbClr val="2F3331"/>
                </a:solidFill>
                <a:latin typeface="Arial"/>
                <a:cs typeface="Arial"/>
              </a:rPr>
              <a:t>i</a:t>
            </a:r>
            <a:r>
              <a:rPr sz="2450" spc="80" dirty="0">
                <a:solidFill>
                  <a:srgbClr val="4D524F"/>
                </a:solidFill>
                <a:latin typeface="Arial"/>
                <a:cs typeface="Arial"/>
              </a:rPr>
              <a:t>povodňovou</a:t>
            </a:r>
            <a:r>
              <a:rPr sz="2450" spc="-1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4D524F"/>
                </a:solidFill>
                <a:latin typeface="Arial"/>
                <a:cs typeface="Arial"/>
              </a:rPr>
              <a:t>funkci</a:t>
            </a:r>
            <a:r>
              <a:rPr sz="2450" spc="15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100" dirty="0">
                <a:solidFill>
                  <a:srgbClr val="4D524F"/>
                </a:solidFill>
                <a:latin typeface="Arial"/>
                <a:cs typeface="Arial"/>
              </a:rPr>
              <a:t>s</a:t>
            </a:r>
            <a:r>
              <a:rPr sz="2450" spc="6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D524F"/>
                </a:solidFill>
                <a:latin typeface="Arial"/>
                <a:cs typeface="Arial"/>
              </a:rPr>
              <a:t>kr</a:t>
            </a:r>
            <a:r>
              <a:rPr sz="2450" spc="80" dirty="0">
                <a:solidFill>
                  <a:srgbClr val="2F3331"/>
                </a:solidFill>
                <a:latin typeface="Arial"/>
                <a:cs typeface="Arial"/>
              </a:rPr>
              <a:t>aj</a:t>
            </a:r>
            <a:r>
              <a:rPr sz="2450" spc="80" dirty="0">
                <a:solidFill>
                  <a:srgbClr val="4D524F"/>
                </a:solidFill>
                <a:latin typeface="Arial"/>
                <a:cs typeface="Arial"/>
              </a:rPr>
              <a:t>inotvorným</a:t>
            </a:r>
            <a:r>
              <a:rPr sz="2450" spc="12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05" dirty="0">
                <a:solidFill>
                  <a:srgbClr val="4D524F"/>
                </a:solidFill>
                <a:latin typeface="Arial"/>
                <a:cs typeface="Arial"/>
              </a:rPr>
              <a:t>a</a:t>
            </a:r>
            <a:r>
              <a:rPr sz="2450" spc="-18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4D524F"/>
                </a:solidFill>
                <a:latin typeface="Arial"/>
                <a:cs typeface="Arial"/>
              </a:rPr>
              <a:t>ekologickým</a:t>
            </a:r>
            <a:r>
              <a:rPr sz="2450" spc="-6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4D524F"/>
                </a:solidFill>
                <a:latin typeface="Arial"/>
                <a:cs typeface="Arial"/>
              </a:rPr>
              <a:t>významem.</a:t>
            </a:r>
            <a:r>
              <a:rPr sz="2450" spc="14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4D524F"/>
                </a:solidFill>
                <a:latin typeface="Arial"/>
                <a:cs typeface="Arial"/>
              </a:rPr>
              <a:t>Veškerá</a:t>
            </a:r>
            <a:r>
              <a:rPr sz="2450" spc="-2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4D524F"/>
                </a:solidFill>
                <a:latin typeface="Arial"/>
                <a:cs typeface="Arial"/>
              </a:rPr>
              <a:t>opatření</a:t>
            </a:r>
            <a:r>
              <a:rPr sz="2450" spc="-5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4D524F"/>
                </a:solidFill>
                <a:latin typeface="Arial"/>
                <a:cs typeface="Arial"/>
              </a:rPr>
              <a:t>na</a:t>
            </a:r>
            <a:r>
              <a:rPr sz="2450" spc="-24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5" dirty="0">
                <a:solidFill>
                  <a:srgbClr val="4D524F"/>
                </a:solidFill>
                <a:latin typeface="Arial"/>
                <a:cs typeface="Arial"/>
              </a:rPr>
              <a:t>sebe</a:t>
            </a:r>
            <a:r>
              <a:rPr sz="2450" spc="13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45" dirty="0">
                <a:solidFill>
                  <a:srgbClr val="4D524F"/>
                </a:solidFill>
                <a:latin typeface="Arial"/>
                <a:cs typeface="Arial"/>
              </a:rPr>
              <a:t>navazují</a:t>
            </a:r>
            <a:r>
              <a:rPr sz="2450" spc="-19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15" dirty="0">
                <a:solidFill>
                  <a:srgbClr val="4D524F"/>
                </a:solidFill>
                <a:latin typeface="Arial"/>
                <a:cs typeface="Arial"/>
              </a:rPr>
              <a:t>a</a:t>
            </a:r>
            <a:r>
              <a:rPr sz="2450" spc="-15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00" dirty="0">
                <a:solidFill>
                  <a:srgbClr val="4D524F"/>
                </a:solidFill>
                <a:latin typeface="Arial"/>
                <a:cs typeface="Arial"/>
              </a:rPr>
              <a:t>tvoří</a:t>
            </a:r>
            <a:r>
              <a:rPr sz="2450" spc="-13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10" dirty="0">
                <a:solidFill>
                  <a:srgbClr val="4D524F"/>
                </a:solidFill>
                <a:latin typeface="Arial"/>
                <a:cs typeface="Arial"/>
              </a:rPr>
              <a:t>funkční</a:t>
            </a:r>
            <a:r>
              <a:rPr sz="2450" spc="-7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5" dirty="0">
                <a:solidFill>
                  <a:srgbClr val="4D524F"/>
                </a:solidFill>
                <a:latin typeface="Arial"/>
                <a:cs typeface="Arial"/>
              </a:rPr>
              <a:t>celek  </a:t>
            </a:r>
            <a:r>
              <a:rPr sz="2450" spc="85" dirty="0">
                <a:solidFill>
                  <a:srgbClr val="4D524F"/>
                </a:solidFill>
                <a:latin typeface="Arial"/>
                <a:cs typeface="Arial"/>
              </a:rPr>
              <a:t>oh</a:t>
            </a:r>
            <a:r>
              <a:rPr sz="2450" spc="85" dirty="0">
                <a:solidFill>
                  <a:srgbClr val="2F3331"/>
                </a:solidFill>
                <a:latin typeface="Arial"/>
                <a:cs typeface="Arial"/>
              </a:rPr>
              <a:t>r</a:t>
            </a:r>
            <a:r>
              <a:rPr sz="2450" spc="85" dirty="0">
                <a:solidFill>
                  <a:srgbClr val="4D524F"/>
                </a:solidFill>
                <a:latin typeface="Arial"/>
                <a:cs typeface="Arial"/>
              </a:rPr>
              <a:t>an</a:t>
            </a:r>
            <a:r>
              <a:rPr sz="2450" spc="85" dirty="0">
                <a:solidFill>
                  <a:srgbClr val="2F3331"/>
                </a:solidFill>
                <a:latin typeface="Arial"/>
                <a:cs typeface="Arial"/>
              </a:rPr>
              <a:t>i</a:t>
            </a:r>
            <a:r>
              <a:rPr sz="2450" spc="85" dirty="0">
                <a:solidFill>
                  <a:srgbClr val="4D524F"/>
                </a:solidFill>
                <a:latin typeface="Arial"/>
                <a:cs typeface="Arial"/>
              </a:rPr>
              <a:t>če</a:t>
            </a:r>
            <a:r>
              <a:rPr sz="2450" spc="85" dirty="0">
                <a:solidFill>
                  <a:srgbClr val="2F3331"/>
                </a:solidFill>
                <a:latin typeface="Arial"/>
                <a:cs typeface="Arial"/>
              </a:rPr>
              <a:t>n</a:t>
            </a:r>
            <a:r>
              <a:rPr sz="2450" spc="85" dirty="0">
                <a:solidFill>
                  <a:srgbClr val="4D524F"/>
                </a:solidFill>
                <a:latin typeface="Arial"/>
                <a:cs typeface="Arial"/>
              </a:rPr>
              <a:t>ý</a:t>
            </a:r>
            <a:r>
              <a:rPr sz="2450" spc="3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25" dirty="0">
                <a:solidFill>
                  <a:srgbClr val="2F3331"/>
                </a:solidFill>
                <a:latin typeface="Arial"/>
                <a:cs typeface="Arial"/>
              </a:rPr>
              <a:t>i</a:t>
            </a:r>
            <a:r>
              <a:rPr sz="2450" spc="125" dirty="0">
                <a:solidFill>
                  <a:srgbClr val="4D524F"/>
                </a:solidFill>
                <a:latin typeface="Arial"/>
                <a:cs typeface="Arial"/>
              </a:rPr>
              <a:t>ntravilánem,</a:t>
            </a:r>
            <a:r>
              <a:rPr sz="2450" spc="-43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30" dirty="0">
                <a:solidFill>
                  <a:srgbClr val="4D524F"/>
                </a:solidFill>
                <a:latin typeface="Arial"/>
                <a:cs typeface="Arial"/>
              </a:rPr>
              <a:t>státními</a:t>
            </a:r>
            <a:r>
              <a:rPr sz="2450" spc="-14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4D524F"/>
                </a:solidFill>
                <a:latin typeface="Arial"/>
                <a:cs typeface="Arial"/>
              </a:rPr>
              <a:t>silnicemi</a:t>
            </a:r>
            <a:r>
              <a:rPr sz="2450" spc="-1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15" dirty="0">
                <a:solidFill>
                  <a:srgbClr val="4D524F"/>
                </a:solidFill>
                <a:latin typeface="Arial"/>
                <a:cs typeface="Arial"/>
              </a:rPr>
              <a:t>a</a:t>
            </a:r>
            <a:r>
              <a:rPr sz="2450" spc="2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D524F"/>
                </a:solidFill>
                <a:latin typeface="Arial"/>
                <a:cs typeface="Arial"/>
              </a:rPr>
              <a:t>lesním</a:t>
            </a:r>
            <a:r>
              <a:rPr sz="2450" spc="-4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4D524F"/>
                </a:solidFill>
                <a:latin typeface="Arial"/>
                <a:cs typeface="Arial"/>
              </a:rPr>
              <a:t>komplexem.</a:t>
            </a:r>
            <a:r>
              <a:rPr sz="2450" spc="13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5" dirty="0">
                <a:solidFill>
                  <a:srgbClr val="4D524F"/>
                </a:solidFill>
                <a:latin typeface="Arial"/>
                <a:cs typeface="Arial"/>
              </a:rPr>
              <a:t>Byla</a:t>
            </a:r>
            <a:r>
              <a:rPr sz="2450" spc="-21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4D524F"/>
                </a:solidFill>
                <a:latin typeface="Arial"/>
                <a:cs typeface="Arial"/>
              </a:rPr>
              <a:t>významně</a:t>
            </a:r>
            <a:r>
              <a:rPr sz="2450" spc="-204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D524F"/>
                </a:solidFill>
                <a:latin typeface="Arial"/>
                <a:cs typeface="Arial"/>
              </a:rPr>
              <a:t>ovlivněna</a:t>
            </a:r>
            <a:r>
              <a:rPr sz="2450" spc="7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45" dirty="0">
                <a:solidFill>
                  <a:srgbClr val="4D524F"/>
                </a:solidFill>
                <a:latin typeface="Arial"/>
                <a:cs typeface="Arial"/>
              </a:rPr>
              <a:t>retence</a:t>
            </a:r>
            <a:r>
              <a:rPr sz="2450" spc="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05" dirty="0">
                <a:solidFill>
                  <a:srgbClr val="4D524F"/>
                </a:solidFill>
                <a:latin typeface="Arial"/>
                <a:cs typeface="Arial"/>
              </a:rPr>
              <a:t>a</a:t>
            </a:r>
            <a:r>
              <a:rPr sz="2450" spc="-19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4D524F"/>
                </a:solidFill>
                <a:latin typeface="Arial"/>
                <a:cs typeface="Arial"/>
              </a:rPr>
              <a:t>akumulace</a:t>
            </a:r>
            <a:r>
              <a:rPr sz="2450" spc="-17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4D524F"/>
                </a:solidFill>
                <a:latin typeface="Arial"/>
                <a:cs typeface="Arial"/>
              </a:rPr>
              <a:t>vody</a:t>
            </a:r>
            <a:r>
              <a:rPr sz="2450" spc="-16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5" dirty="0">
                <a:solidFill>
                  <a:srgbClr val="4D524F"/>
                </a:solidFill>
                <a:latin typeface="Arial"/>
                <a:cs typeface="Arial"/>
              </a:rPr>
              <a:t>v</a:t>
            </a:r>
            <a:r>
              <a:rPr sz="2450" spc="4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lang="cs-CZ" sz="2450" spc="45" dirty="0" smtClean="0">
                <a:solidFill>
                  <a:srgbClr val="4D524F"/>
                </a:solidFill>
                <a:latin typeface="Arial"/>
                <a:cs typeface="Arial"/>
              </a:rPr>
              <a:t>   </a:t>
            </a:r>
            <a:r>
              <a:rPr sz="2450" spc="70" dirty="0" err="1" smtClean="0">
                <a:solidFill>
                  <a:srgbClr val="4D524F"/>
                </a:solidFill>
                <a:latin typeface="Arial"/>
                <a:cs typeface="Arial"/>
              </a:rPr>
              <a:t>kraji­</a:t>
            </a:r>
            <a:r>
              <a:rPr sz="2450" spc="95" dirty="0" err="1" smtClean="0">
                <a:solidFill>
                  <a:srgbClr val="4D524F"/>
                </a:solidFill>
                <a:latin typeface="Arial"/>
                <a:cs typeface="Arial"/>
              </a:rPr>
              <a:t>ně</a:t>
            </a:r>
            <a:r>
              <a:rPr sz="2450" spc="-235" dirty="0" smtClean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05" dirty="0">
                <a:solidFill>
                  <a:srgbClr val="4D524F"/>
                </a:solidFill>
                <a:latin typeface="Arial"/>
                <a:cs typeface="Arial"/>
              </a:rPr>
              <a:t>a</a:t>
            </a:r>
            <a:r>
              <a:rPr sz="2450" spc="-17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25" dirty="0">
                <a:solidFill>
                  <a:srgbClr val="4D524F"/>
                </a:solidFill>
                <a:latin typeface="Arial"/>
                <a:cs typeface="Arial"/>
              </a:rPr>
              <a:t>časem</a:t>
            </a:r>
            <a:r>
              <a:rPr sz="2450" spc="-12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25" dirty="0">
                <a:solidFill>
                  <a:srgbClr val="4D524F"/>
                </a:solidFill>
                <a:latin typeface="Arial"/>
                <a:cs typeface="Arial"/>
              </a:rPr>
              <a:t>zde</a:t>
            </a:r>
            <a:r>
              <a:rPr sz="2450" spc="-16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65" dirty="0">
                <a:solidFill>
                  <a:srgbClr val="4D524F"/>
                </a:solidFill>
                <a:latin typeface="Arial"/>
                <a:cs typeface="Arial"/>
              </a:rPr>
              <a:t>vznikne</a:t>
            </a:r>
            <a:r>
              <a:rPr sz="2450" spc="2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4D524F"/>
                </a:solidFill>
                <a:latin typeface="Arial"/>
                <a:cs typeface="Arial"/>
              </a:rPr>
              <a:t>území</a:t>
            </a:r>
            <a:r>
              <a:rPr sz="2450" spc="-33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100" dirty="0">
                <a:solidFill>
                  <a:srgbClr val="4D524F"/>
                </a:solidFill>
                <a:latin typeface="Arial"/>
                <a:cs typeface="Arial"/>
              </a:rPr>
              <a:t>s</a:t>
            </a:r>
            <a:r>
              <a:rPr sz="2450" spc="7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14" dirty="0">
                <a:solidFill>
                  <a:srgbClr val="4D524F"/>
                </a:solidFill>
                <a:latin typeface="Arial"/>
                <a:cs typeface="Arial"/>
              </a:rPr>
              <a:t>mimořádnou</a:t>
            </a:r>
            <a:r>
              <a:rPr sz="2450" spc="18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4D524F"/>
                </a:solidFill>
                <a:latin typeface="Arial"/>
                <a:cs typeface="Arial"/>
              </a:rPr>
              <a:t>kvalitou</a:t>
            </a:r>
            <a:r>
              <a:rPr sz="2450" spc="-7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60" dirty="0">
                <a:solidFill>
                  <a:srgbClr val="4D524F"/>
                </a:solidFill>
                <a:latin typeface="Arial"/>
                <a:cs typeface="Arial"/>
              </a:rPr>
              <a:t>ekologických</a:t>
            </a:r>
            <a:r>
              <a:rPr sz="2450" spc="-6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40" dirty="0">
                <a:solidFill>
                  <a:srgbClr val="4D524F"/>
                </a:solidFill>
                <a:latin typeface="Arial"/>
                <a:cs typeface="Arial"/>
              </a:rPr>
              <a:t>aspektu.Je</a:t>
            </a:r>
            <a:r>
              <a:rPr sz="2450" spc="-7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5" dirty="0">
                <a:solidFill>
                  <a:srgbClr val="4D524F"/>
                </a:solidFill>
                <a:latin typeface="Arial"/>
                <a:cs typeface="Arial"/>
              </a:rPr>
              <a:t>zde</a:t>
            </a:r>
            <a:r>
              <a:rPr sz="2450" spc="-7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4D524F"/>
                </a:solidFill>
                <a:latin typeface="Arial"/>
                <a:cs typeface="Arial"/>
              </a:rPr>
              <a:t>vytvořené</a:t>
            </a:r>
            <a:r>
              <a:rPr sz="2450" spc="-16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50" dirty="0">
                <a:solidFill>
                  <a:srgbClr val="4D524F"/>
                </a:solidFill>
                <a:latin typeface="Arial"/>
                <a:cs typeface="Arial"/>
              </a:rPr>
              <a:t>velmi</a:t>
            </a:r>
            <a:r>
              <a:rPr sz="2450" spc="-254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05" dirty="0">
                <a:solidFill>
                  <a:srgbClr val="4D524F"/>
                </a:solidFill>
                <a:latin typeface="Arial"/>
                <a:cs typeface="Arial"/>
              </a:rPr>
              <a:t>stabilní</a:t>
            </a:r>
            <a:r>
              <a:rPr sz="2450" spc="-29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14" dirty="0">
                <a:solidFill>
                  <a:srgbClr val="4D524F"/>
                </a:solidFill>
                <a:latin typeface="Arial"/>
                <a:cs typeface="Arial"/>
              </a:rPr>
              <a:t>území,</a:t>
            </a:r>
            <a:r>
              <a:rPr sz="2450" spc="-42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50" dirty="0" err="1">
                <a:solidFill>
                  <a:srgbClr val="4D524F"/>
                </a:solidFill>
                <a:latin typeface="Arial"/>
                <a:cs typeface="Arial"/>
              </a:rPr>
              <a:t>protože</a:t>
            </a:r>
            <a:r>
              <a:rPr sz="2450" spc="10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14" dirty="0" err="1" smtClean="0">
                <a:solidFill>
                  <a:srgbClr val="4D524F"/>
                </a:solidFill>
                <a:latin typeface="Arial"/>
                <a:cs typeface="Arial"/>
              </a:rPr>
              <a:t>bi­</a:t>
            </a:r>
            <a:r>
              <a:rPr sz="2450" spc="80" dirty="0" err="1" smtClean="0">
                <a:solidFill>
                  <a:srgbClr val="4D524F"/>
                </a:solidFill>
                <a:latin typeface="Arial"/>
                <a:cs typeface="Arial"/>
              </a:rPr>
              <a:t>ocentra</a:t>
            </a:r>
            <a:r>
              <a:rPr sz="2450" spc="-30" dirty="0" smtClean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15" dirty="0">
                <a:solidFill>
                  <a:srgbClr val="4D524F"/>
                </a:solidFill>
                <a:latin typeface="Arial"/>
                <a:cs typeface="Arial"/>
              </a:rPr>
              <a:t>a</a:t>
            </a:r>
            <a:r>
              <a:rPr sz="2450" spc="-15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4D524F"/>
                </a:solidFill>
                <a:latin typeface="Arial"/>
                <a:cs typeface="Arial"/>
              </a:rPr>
              <a:t>obecně</a:t>
            </a:r>
            <a:r>
              <a:rPr sz="2450" spc="3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05" dirty="0">
                <a:solidFill>
                  <a:srgbClr val="4D524F"/>
                </a:solidFill>
                <a:latin typeface="Arial"/>
                <a:cs typeface="Arial"/>
              </a:rPr>
              <a:t>územní</a:t>
            </a:r>
            <a:r>
              <a:rPr sz="2450" spc="-26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D524F"/>
                </a:solidFill>
                <a:latin typeface="Arial"/>
                <a:cs typeface="Arial"/>
              </a:rPr>
              <a:t>sys</a:t>
            </a:r>
            <a:r>
              <a:rPr sz="2450" spc="80" dirty="0">
                <a:solidFill>
                  <a:srgbClr val="2F3331"/>
                </a:solidFill>
                <a:latin typeface="Arial"/>
                <a:cs typeface="Arial"/>
              </a:rPr>
              <a:t>t</a:t>
            </a:r>
            <a:r>
              <a:rPr sz="2450" spc="80" dirty="0">
                <a:solidFill>
                  <a:srgbClr val="4D524F"/>
                </a:solidFill>
                <a:latin typeface="Arial"/>
                <a:cs typeface="Arial"/>
              </a:rPr>
              <a:t>ém</a:t>
            </a:r>
            <a:r>
              <a:rPr sz="2450" spc="-114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4D524F"/>
                </a:solidFill>
                <a:latin typeface="Arial"/>
                <a:cs typeface="Arial"/>
              </a:rPr>
              <a:t>ekolog</a:t>
            </a:r>
            <a:r>
              <a:rPr sz="2450" spc="55" dirty="0">
                <a:solidFill>
                  <a:srgbClr val="2F3331"/>
                </a:solidFill>
                <a:latin typeface="Arial"/>
                <a:cs typeface="Arial"/>
              </a:rPr>
              <a:t>i</a:t>
            </a:r>
            <a:r>
              <a:rPr sz="2450" spc="55" dirty="0">
                <a:solidFill>
                  <a:srgbClr val="4D524F"/>
                </a:solidFill>
                <a:latin typeface="Arial"/>
                <a:cs typeface="Arial"/>
              </a:rPr>
              <a:t>cké</a:t>
            </a:r>
            <a:r>
              <a:rPr sz="2450" spc="-12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00" dirty="0">
                <a:solidFill>
                  <a:srgbClr val="4D524F"/>
                </a:solidFill>
                <a:latin typeface="Arial"/>
                <a:cs typeface="Arial"/>
              </a:rPr>
              <a:t>stability</a:t>
            </a:r>
            <a:r>
              <a:rPr sz="2450" spc="-3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100" dirty="0">
                <a:solidFill>
                  <a:srgbClr val="4D524F"/>
                </a:solidFill>
                <a:latin typeface="Arial"/>
                <a:cs typeface="Arial"/>
              </a:rPr>
              <a:t>s</a:t>
            </a:r>
            <a:r>
              <a:rPr sz="2450" spc="-13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25" dirty="0" err="1" smtClean="0">
                <a:solidFill>
                  <a:srgbClr val="4D524F"/>
                </a:solidFill>
                <a:latin typeface="Arial"/>
                <a:cs typeface="Arial"/>
              </a:rPr>
              <a:t>vodn</a:t>
            </a:r>
            <a:r>
              <a:rPr sz="2450" spc="125" dirty="0" err="1" smtClean="0">
                <a:solidFill>
                  <a:srgbClr val="2F3331"/>
                </a:solidFill>
                <a:latin typeface="Arial"/>
                <a:cs typeface="Arial"/>
              </a:rPr>
              <a:t>í</a:t>
            </a:r>
            <a:r>
              <a:rPr lang="cs-CZ" sz="2450" spc="125" dirty="0" smtClean="0">
                <a:solidFill>
                  <a:srgbClr val="2F3331"/>
                </a:solidFill>
                <a:latin typeface="Arial"/>
                <a:cs typeface="Arial"/>
              </a:rPr>
              <a:t> </a:t>
            </a:r>
            <a:r>
              <a:rPr sz="2450" spc="125" dirty="0" err="1" smtClean="0">
                <a:solidFill>
                  <a:srgbClr val="4D524F"/>
                </a:solidFill>
                <a:latin typeface="Arial"/>
                <a:cs typeface="Arial"/>
              </a:rPr>
              <a:t>plochou</a:t>
            </a:r>
            <a:r>
              <a:rPr sz="2450" spc="110" dirty="0" smtClean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4D524F"/>
                </a:solidFill>
                <a:latin typeface="Arial"/>
                <a:cs typeface="Arial"/>
              </a:rPr>
              <a:t>patří</a:t>
            </a:r>
            <a:r>
              <a:rPr sz="2450" spc="-19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4D524F"/>
                </a:solidFill>
                <a:latin typeface="Arial"/>
                <a:cs typeface="Arial"/>
              </a:rPr>
              <a:t>k</a:t>
            </a:r>
            <a:r>
              <a:rPr sz="2450" spc="-14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4D524F"/>
                </a:solidFill>
                <a:latin typeface="Arial"/>
                <a:cs typeface="Arial"/>
              </a:rPr>
              <a:t>eko</a:t>
            </a:r>
            <a:r>
              <a:rPr sz="2450" spc="55" dirty="0">
                <a:solidFill>
                  <a:srgbClr val="2F3331"/>
                </a:solidFill>
                <a:latin typeface="Arial"/>
                <a:cs typeface="Arial"/>
              </a:rPr>
              <a:t>l</a:t>
            </a:r>
            <a:r>
              <a:rPr sz="2450" spc="55" dirty="0">
                <a:solidFill>
                  <a:srgbClr val="4D524F"/>
                </a:solidFill>
                <a:latin typeface="Arial"/>
                <a:cs typeface="Arial"/>
              </a:rPr>
              <a:t>ogicky </a:t>
            </a:r>
            <a:r>
              <a:rPr sz="2450" spc="80" dirty="0">
                <a:solidFill>
                  <a:srgbClr val="4D524F"/>
                </a:solidFill>
                <a:latin typeface="Arial"/>
                <a:cs typeface="Arial"/>
              </a:rPr>
              <a:t>nejstabilnějším.</a:t>
            </a:r>
            <a:r>
              <a:rPr sz="2450" spc="-27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4D524F"/>
                </a:solidFill>
                <a:latin typeface="Arial"/>
                <a:cs typeface="Arial"/>
              </a:rPr>
              <a:t>Výstavba</a:t>
            </a:r>
            <a:r>
              <a:rPr sz="2450" spc="-6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80" dirty="0" err="1">
                <a:solidFill>
                  <a:srgbClr val="4D524F"/>
                </a:solidFill>
                <a:latin typeface="Arial"/>
                <a:cs typeface="Arial"/>
              </a:rPr>
              <a:t>vodních</a:t>
            </a:r>
            <a:r>
              <a:rPr sz="2450" spc="5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70" dirty="0" err="1" smtClean="0">
                <a:solidFill>
                  <a:srgbClr val="4D524F"/>
                </a:solidFill>
                <a:latin typeface="Arial"/>
                <a:cs typeface="Arial"/>
              </a:rPr>
              <a:t>ná­</a:t>
            </a:r>
            <a:r>
              <a:rPr sz="2450" spc="90" dirty="0" err="1" smtClean="0">
                <a:solidFill>
                  <a:srgbClr val="4D524F"/>
                </a:solidFill>
                <a:latin typeface="Arial"/>
                <a:cs typeface="Arial"/>
              </a:rPr>
              <a:t>drží</a:t>
            </a:r>
            <a:r>
              <a:rPr lang="cs-CZ" sz="2450" spc="90" dirty="0" smtClean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90" dirty="0" smtClean="0">
                <a:solidFill>
                  <a:srgbClr val="4D524F"/>
                </a:solidFill>
                <a:latin typeface="Arial"/>
                <a:cs typeface="Arial"/>
              </a:rPr>
              <a:t>je</a:t>
            </a:r>
            <a:r>
              <a:rPr sz="2450" spc="345" dirty="0" smtClean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40" dirty="0">
                <a:solidFill>
                  <a:srgbClr val="2F3331"/>
                </a:solidFill>
                <a:latin typeface="Arial"/>
                <a:cs typeface="Arial"/>
              </a:rPr>
              <a:t>n</a:t>
            </a:r>
            <a:r>
              <a:rPr sz="2450" spc="40" dirty="0">
                <a:solidFill>
                  <a:srgbClr val="4D524F"/>
                </a:solidFill>
                <a:latin typeface="Arial"/>
                <a:cs typeface="Arial"/>
              </a:rPr>
              <a:t>ejen</a:t>
            </a:r>
            <a:r>
              <a:rPr sz="2450" spc="12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2F3331"/>
                </a:solidFill>
                <a:latin typeface="Arial"/>
                <a:cs typeface="Arial"/>
              </a:rPr>
              <a:t>p</a:t>
            </a:r>
            <a:r>
              <a:rPr sz="2450" spc="70" dirty="0">
                <a:solidFill>
                  <a:srgbClr val="4D524F"/>
                </a:solidFill>
                <a:latin typeface="Arial"/>
                <a:cs typeface="Arial"/>
              </a:rPr>
              <a:t>ří</a:t>
            </a:r>
            <a:r>
              <a:rPr sz="2450" spc="70" dirty="0">
                <a:solidFill>
                  <a:srgbClr val="2F3331"/>
                </a:solidFill>
                <a:latin typeface="Arial"/>
                <a:cs typeface="Arial"/>
              </a:rPr>
              <a:t>n</a:t>
            </a:r>
            <a:r>
              <a:rPr sz="2450" spc="70" dirty="0">
                <a:solidFill>
                  <a:srgbClr val="4D524F"/>
                </a:solidFill>
                <a:latin typeface="Arial"/>
                <a:cs typeface="Arial"/>
              </a:rPr>
              <a:t>osem</a:t>
            </a:r>
            <a:r>
              <a:rPr sz="2450" spc="13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70" dirty="0">
                <a:solidFill>
                  <a:srgbClr val="4D524F"/>
                </a:solidFill>
                <a:latin typeface="Arial"/>
                <a:cs typeface="Arial"/>
              </a:rPr>
              <a:t>pro</a:t>
            </a:r>
            <a:r>
              <a:rPr sz="2450" spc="-19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70" dirty="0">
                <a:solidFill>
                  <a:srgbClr val="4D524F"/>
                </a:solidFill>
                <a:latin typeface="Arial"/>
                <a:cs typeface="Arial"/>
              </a:rPr>
              <a:t>ž</a:t>
            </a:r>
            <a:r>
              <a:rPr sz="2450" spc="170" dirty="0">
                <a:solidFill>
                  <a:srgbClr val="2F3331"/>
                </a:solidFill>
                <a:latin typeface="Arial"/>
                <a:cs typeface="Arial"/>
              </a:rPr>
              <a:t>i</a:t>
            </a:r>
            <a:r>
              <a:rPr sz="2450" spc="170" dirty="0">
                <a:solidFill>
                  <a:srgbClr val="4D524F"/>
                </a:solidFill>
                <a:latin typeface="Arial"/>
                <a:cs typeface="Arial"/>
              </a:rPr>
              <a:t>vo</a:t>
            </a:r>
            <a:r>
              <a:rPr sz="2450" spc="170" dirty="0">
                <a:solidFill>
                  <a:srgbClr val="2F3331"/>
                </a:solidFill>
                <a:latin typeface="Arial"/>
                <a:cs typeface="Arial"/>
              </a:rPr>
              <a:t>tn</a:t>
            </a:r>
            <a:r>
              <a:rPr sz="2450" spc="170" dirty="0">
                <a:solidFill>
                  <a:srgbClr val="4D524F"/>
                </a:solidFill>
                <a:latin typeface="Arial"/>
                <a:cs typeface="Arial"/>
              </a:rPr>
              <a:t>í</a:t>
            </a:r>
            <a:r>
              <a:rPr sz="2450" spc="-36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65" dirty="0">
                <a:solidFill>
                  <a:srgbClr val="4D524F"/>
                </a:solidFill>
                <a:latin typeface="Arial"/>
                <a:cs typeface="Arial"/>
              </a:rPr>
              <a:t>prostředí,</a:t>
            </a:r>
            <a:r>
              <a:rPr sz="2450" spc="-26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4D524F"/>
                </a:solidFill>
                <a:latin typeface="Arial"/>
                <a:cs typeface="Arial"/>
              </a:rPr>
              <a:t>ale</a:t>
            </a:r>
            <a:r>
              <a:rPr sz="2450" spc="6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45" dirty="0">
                <a:solidFill>
                  <a:srgbClr val="4D524F"/>
                </a:solidFill>
                <a:latin typeface="Arial"/>
                <a:cs typeface="Arial"/>
              </a:rPr>
              <a:t>došlo</a:t>
            </a:r>
            <a:r>
              <a:rPr sz="2450" spc="-6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4D524F"/>
                </a:solidFill>
                <a:latin typeface="Arial"/>
                <a:cs typeface="Arial"/>
              </a:rPr>
              <a:t>t</a:t>
            </a:r>
            <a:r>
              <a:rPr sz="2450" spc="85" dirty="0">
                <a:solidFill>
                  <a:srgbClr val="2F3331"/>
                </a:solidFill>
                <a:latin typeface="Arial"/>
                <a:cs typeface="Arial"/>
              </a:rPr>
              <a:t>a</a:t>
            </a:r>
            <a:r>
              <a:rPr sz="2450" spc="85" dirty="0">
                <a:solidFill>
                  <a:srgbClr val="4D524F"/>
                </a:solidFill>
                <a:latin typeface="Arial"/>
                <a:cs typeface="Arial"/>
              </a:rPr>
              <a:t>ké </a:t>
            </a:r>
            <a:r>
              <a:rPr sz="2450" spc="10" dirty="0">
                <a:solidFill>
                  <a:srgbClr val="4D524F"/>
                </a:solidFill>
                <a:latin typeface="Arial"/>
                <a:cs typeface="Arial"/>
              </a:rPr>
              <a:t>k</a:t>
            </a:r>
            <a:r>
              <a:rPr sz="2450" spc="-15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50" dirty="0" err="1">
                <a:solidFill>
                  <a:srgbClr val="4D524F"/>
                </a:solidFill>
                <a:latin typeface="Arial"/>
                <a:cs typeface="Arial"/>
              </a:rPr>
              <a:t>zle</a:t>
            </a:r>
            <a:r>
              <a:rPr sz="2450" spc="50" dirty="0" err="1">
                <a:solidFill>
                  <a:srgbClr val="2F3331"/>
                </a:solidFill>
                <a:latin typeface="Arial"/>
                <a:cs typeface="Arial"/>
              </a:rPr>
              <a:t>p</a:t>
            </a:r>
            <a:r>
              <a:rPr sz="2450" spc="50" dirty="0" err="1">
                <a:solidFill>
                  <a:srgbClr val="4D524F"/>
                </a:solidFill>
                <a:latin typeface="Arial"/>
                <a:cs typeface="Arial"/>
              </a:rPr>
              <a:t>šení</a:t>
            </a:r>
            <a:r>
              <a:rPr sz="2450" spc="-254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35" dirty="0" err="1" smtClean="0">
                <a:solidFill>
                  <a:srgbClr val="4D524F"/>
                </a:solidFill>
                <a:latin typeface="Arial"/>
                <a:cs typeface="Arial"/>
              </a:rPr>
              <a:t>vodohospo</a:t>
            </a:r>
            <a:r>
              <a:rPr sz="2450" dirty="0" err="1" smtClean="0">
                <a:solidFill>
                  <a:srgbClr val="2F3331"/>
                </a:solidFill>
                <a:latin typeface="Arial"/>
                <a:cs typeface="Arial"/>
              </a:rPr>
              <a:t>d</a:t>
            </a:r>
            <a:r>
              <a:rPr sz="2450" dirty="0" err="1" smtClean="0">
                <a:solidFill>
                  <a:srgbClr val="4D524F"/>
                </a:solidFill>
                <a:latin typeface="Arial"/>
                <a:cs typeface="Arial"/>
              </a:rPr>
              <a:t>ářské</a:t>
            </a:r>
            <a:r>
              <a:rPr sz="2450" spc="140" dirty="0" smtClean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60" dirty="0">
                <a:solidFill>
                  <a:srgbClr val="4D524F"/>
                </a:solidFill>
                <a:latin typeface="Arial"/>
                <a:cs typeface="Arial"/>
              </a:rPr>
              <a:t>bilance</a:t>
            </a:r>
            <a:r>
              <a:rPr sz="2450" spc="-7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-5" dirty="0">
                <a:solidFill>
                  <a:srgbClr val="4D524F"/>
                </a:solidFill>
                <a:latin typeface="Arial"/>
                <a:cs typeface="Arial"/>
              </a:rPr>
              <a:t>v</a:t>
            </a:r>
            <a:r>
              <a:rPr sz="2450" spc="-45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D524F"/>
                </a:solidFill>
                <a:latin typeface="Arial"/>
                <a:cs typeface="Arial"/>
              </a:rPr>
              <a:t>dotčeném</a:t>
            </a:r>
            <a:r>
              <a:rPr sz="2450" spc="360" dirty="0">
                <a:solidFill>
                  <a:srgbClr val="4D524F"/>
                </a:solidFill>
                <a:latin typeface="Arial"/>
                <a:cs typeface="Arial"/>
              </a:rPr>
              <a:t> </a:t>
            </a:r>
            <a:r>
              <a:rPr sz="2450" spc="35" dirty="0">
                <a:solidFill>
                  <a:srgbClr val="4D524F"/>
                </a:solidFill>
                <a:latin typeface="Arial"/>
                <a:cs typeface="Arial"/>
              </a:rPr>
              <a:t>území.</a:t>
            </a:r>
            <a:endParaRPr sz="2450" dirty="0">
              <a:latin typeface="Arial"/>
              <a:cs typeface="Arial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760"/>
            <a:ext cx="20104100" cy="13625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5985"/>
            <a:ext cx="20078969" cy="13494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47557" y="4523422"/>
            <a:ext cx="0" cy="1432560"/>
          </a:xfrm>
          <a:custGeom>
            <a:avLst/>
            <a:gdLst/>
            <a:ahLst/>
            <a:cxnLst/>
            <a:rect l="l" t="t" r="r" b="b"/>
            <a:pathLst>
              <a:path h="1432560">
                <a:moveTo>
                  <a:pt x="0" y="1432417"/>
                </a:moveTo>
                <a:lnTo>
                  <a:pt x="0" y="0"/>
                </a:lnTo>
              </a:path>
            </a:pathLst>
          </a:custGeom>
          <a:ln w="87955">
            <a:solidFill>
              <a:srgbClr val="BCC8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47557" y="3317176"/>
            <a:ext cx="0" cy="490220"/>
          </a:xfrm>
          <a:custGeom>
            <a:avLst/>
            <a:gdLst/>
            <a:ahLst/>
            <a:cxnLst/>
            <a:rect l="l" t="t" r="r" b="b"/>
            <a:pathLst>
              <a:path h="490220">
                <a:moveTo>
                  <a:pt x="0" y="490037"/>
                </a:moveTo>
                <a:lnTo>
                  <a:pt x="0" y="0"/>
                </a:lnTo>
              </a:path>
            </a:pathLst>
          </a:custGeom>
          <a:ln w="87955">
            <a:solidFill>
              <a:srgbClr val="B8C3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55330" y="201993"/>
            <a:ext cx="16656050" cy="610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50" b="1" spc="-5" dirty="0">
                <a:solidFill>
                  <a:srgbClr val="BCC62A"/>
                </a:solidFill>
                <a:latin typeface="Arial"/>
                <a:cs typeface="Arial"/>
              </a:rPr>
              <a:t>PRVKY </a:t>
            </a:r>
            <a:r>
              <a:rPr sz="3950" b="1" spc="-95" dirty="0">
                <a:solidFill>
                  <a:srgbClr val="BCC62A"/>
                </a:solidFill>
                <a:latin typeface="Arial"/>
                <a:cs typeface="Arial"/>
              </a:rPr>
              <a:t>ÚSES </a:t>
            </a:r>
            <a:r>
              <a:rPr sz="3950" b="1" spc="1700" dirty="0">
                <a:solidFill>
                  <a:srgbClr val="BCC62A"/>
                </a:solidFill>
                <a:latin typeface="Arial"/>
                <a:cs typeface="Arial"/>
              </a:rPr>
              <a:t>-</a:t>
            </a:r>
            <a:r>
              <a:rPr sz="3950" b="1" spc="-330" dirty="0">
                <a:solidFill>
                  <a:srgbClr val="BCC62A"/>
                </a:solidFill>
                <a:latin typeface="Arial"/>
                <a:cs typeface="Arial"/>
              </a:rPr>
              <a:t> </a:t>
            </a:r>
            <a:r>
              <a:rPr sz="3950" b="1" spc="60" dirty="0">
                <a:solidFill>
                  <a:srgbClr val="BCC62A"/>
                </a:solidFill>
                <a:latin typeface="Arial"/>
                <a:cs typeface="Arial"/>
              </a:rPr>
              <a:t>LOKÁLNÍ </a:t>
            </a:r>
            <a:r>
              <a:rPr sz="3950" b="1" spc="145" dirty="0">
                <a:solidFill>
                  <a:srgbClr val="BCC62A"/>
                </a:solidFill>
                <a:latin typeface="Arial"/>
                <a:cs typeface="Arial"/>
              </a:rPr>
              <a:t>BIOCENTRUM </a:t>
            </a:r>
            <a:r>
              <a:rPr sz="3950" b="1" spc="150" dirty="0">
                <a:solidFill>
                  <a:srgbClr val="BCC62A"/>
                </a:solidFill>
                <a:latin typeface="Arial"/>
                <a:cs typeface="Arial"/>
              </a:rPr>
              <a:t>MOČIDLA </a:t>
            </a:r>
            <a:r>
              <a:rPr sz="3950" b="1" spc="260" dirty="0">
                <a:solidFill>
                  <a:srgbClr val="BCC62A"/>
                </a:solidFill>
                <a:latin typeface="Arial"/>
                <a:cs typeface="Arial"/>
              </a:rPr>
              <a:t>V </a:t>
            </a:r>
            <a:r>
              <a:rPr sz="3950" b="1" dirty="0">
                <a:solidFill>
                  <a:srgbClr val="BCC62A"/>
                </a:solidFill>
                <a:latin typeface="Arial"/>
                <a:cs typeface="Arial"/>
              </a:rPr>
              <a:t>OBCI </a:t>
            </a:r>
            <a:r>
              <a:rPr sz="3950" b="1" spc="100" dirty="0">
                <a:solidFill>
                  <a:srgbClr val="BCC62A"/>
                </a:solidFill>
                <a:latin typeface="Arial"/>
                <a:cs typeface="Arial"/>
              </a:rPr>
              <a:t>MOŘICE</a:t>
            </a:r>
            <a:endParaRPr sz="3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7114" y="14782364"/>
            <a:ext cx="18244185" cy="5173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930" marR="6405245">
              <a:lnSpc>
                <a:spcPct val="103800"/>
              </a:lnSpc>
            </a:pPr>
            <a:r>
              <a:rPr sz="2700" b="1" spc="165" dirty="0">
                <a:solidFill>
                  <a:srgbClr val="111613"/>
                </a:solidFill>
                <a:latin typeface="Arial"/>
                <a:cs typeface="Arial"/>
              </a:rPr>
              <a:t>1.</a:t>
            </a:r>
            <a:r>
              <a:rPr sz="2700" b="1" spc="-265" dirty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700" b="1" spc="80" dirty="0">
                <a:solidFill>
                  <a:srgbClr val="111613"/>
                </a:solidFill>
                <a:latin typeface="Arial"/>
                <a:cs typeface="Arial"/>
              </a:rPr>
              <a:t>místo</a:t>
            </a:r>
            <a:r>
              <a:rPr sz="2700" b="1" spc="-265" dirty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700" b="1" spc="100" dirty="0">
                <a:solidFill>
                  <a:srgbClr val="111613"/>
                </a:solidFill>
                <a:latin typeface="Arial"/>
                <a:cs typeface="Arial"/>
              </a:rPr>
              <a:t>v</a:t>
            </a:r>
            <a:r>
              <a:rPr sz="2700" b="1" spc="5" dirty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700" b="1" spc="130" dirty="0">
                <a:solidFill>
                  <a:srgbClr val="111613"/>
                </a:solidFill>
                <a:latin typeface="Arial"/>
                <a:cs typeface="Arial"/>
              </a:rPr>
              <a:t>kategorii</a:t>
            </a:r>
            <a:r>
              <a:rPr sz="2700" b="1" spc="-265" dirty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700" b="1" spc="120" dirty="0">
                <a:solidFill>
                  <a:srgbClr val="111613"/>
                </a:solidFill>
                <a:latin typeface="Arial"/>
                <a:cs typeface="Arial"/>
              </a:rPr>
              <a:t>Opatření</a:t>
            </a:r>
            <a:r>
              <a:rPr sz="2700" b="1" spc="-65" dirty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700" b="1" spc="190" dirty="0">
                <a:solidFill>
                  <a:srgbClr val="111613"/>
                </a:solidFill>
                <a:latin typeface="Arial"/>
                <a:cs typeface="Arial"/>
              </a:rPr>
              <a:t>k</a:t>
            </a:r>
            <a:r>
              <a:rPr sz="2700" b="1" spc="-180" dirty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700" b="1" spc="75" dirty="0">
                <a:solidFill>
                  <a:srgbClr val="111613"/>
                </a:solidFill>
                <a:latin typeface="Arial"/>
                <a:cs typeface="Arial"/>
              </a:rPr>
              <a:t>ochraně</a:t>
            </a:r>
            <a:r>
              <a:rPr sz="2700" b="1" spc="-55" dirty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700" b="1" spc="160" dirty="0">
                <a:solidFill>
                  <a:srgbClr val="111613"/>
                </a:solidFill>
                <a:latin typeface="Arial"/>
                <a:cs typeface="Arial"/>
              </a:rPr>
              <a:t>a</a:t>
            </a:r>
            <a:r>
              <a:rPr sz="2700" b="1" spc="-150" dirty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700" b="1" spc="90" dirty="0">
                <a:solidFill>
                  <a:srgbClr val="111613"/>
                </a:solidFill>
                <a:latin typeface="Arial"/>
                <a:cs typeface="Arial"/>
              </a:rPr>
              <a:t>tvorbě</a:t>
            </a:r>
            <a:r>
              <a:rPr sz="2700" b="1" spc="30" dirty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700" b="1" spc="95" dirty="0">
                <a:solidFill>
                  <a:srgbClr val="111613"/>
                </a:solidFill>
                <a:latin typeface="Arial"/>
                <a:cs typeface="Arial"/>
              </a:rPr>
              <a:t>krajinného</a:t>
            </a:r>
            <a:r>
              <a:rPr sz="2700" b="1" spc="-70" dirty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700" b="1" spc="45" dirty="0">
                <a:solidFill>
                  <a:srgbClr val="111613"/>
                </a:solidFill>
                <a:latin typeface="Arial"/>
                <a:cs typeface="Arial"/>
              </a:rPr>
              <a:t>prostředí  </a:t>
            </a:r>
            <a:r>
              <a:rPr sz="2700" b="1" spc="35" dirty="0">
                <a:solidFill>
                  <a:srgbClr val="111613"/>
                </a:solidFill>
                <a:latin typeface="Arial"/>
                <a:cs typeface="Arial"/>
              </a:rPr>
              <a:t>Ročník </a:t>
            </a:r>
            <a:r>
              <a:rPr sz="2700" b="1" spc="170" dirty="0">
                <a:solidFill>
                  <a:srgbClr val="111613"/>
                </a:solidFill>
                <a:latin typeface="Arial"/>
                <a:cs typeface="Arial"/>
              </a:rPr>
              <a:t>2008, </a:t>
            </a:r>
            <a:r>
              <a:rPr sz="2700" b="1" spc="40" dirty="0">
                <a:solidFill>
                  <a:srgbClr val="111613"/>
                </a:solidFill>
                <a:latin typeface="Arial"/>
                <a:cs typeface="Arial"/>
              </a:rPr>
              <a:t>Pozemkový </a:t>
            </a:r>
            <a:r>
              <a:rPr sz="2700" b="1" spc="90" dirty="0" err="1">
                <a:solidFill>
                  <a:srgbClr val="111613"/>
                </a:solidFill>
                <a:latin typeface="Arial"/>
                <a:cs typeface="Arial"/>
              </a:rPr>
              <a:t>úřad</a:t>
            </a:r>
            <a:r>
              <a:rPr sz="2700" b="1" spc="-459" dirty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lang="cs-CZ" sz="2700" b="1" spc="-459" dirty="0" smtClean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700" b="1" spc="30" dirty="0" err="1" smtClean="0">
                <a:solidFill>
                  <a:srgbClr val="111613"/>
                </a:solidFill>
                <a:latin typeface="Arial"/>
                <a:cs typeface="Arial"/>
              </a:rPr>
              <a:t>Prostějov</a:t>
            </a:r>
            <a:endParaRPr sz="2700" dirty="0">
              <a:latin typeface="Arial"/>
              <a:cs typeface="Arial"/>
            </a:endParaRPr>
          </a:p>
          <a:p>
            <a:pPr marL="12700" marR="5080" indent="37465" algn="just">
              <a:lnSpc>
                <a:spcPct val="116900"/>
              </a:lnSpc>
              <a:spcBef>
                <a:spcPts val="1735"/>
              </a:spcBef>
            </a:pPr>
            <a:r>
              <a:rPr sz="2550" spc="5" dirty="0" err="1" smtClean="0">
                <a:solidFill>
                  <a:srgbClr val="383A38"/>
                </a:solidFill>
                <a:latin typeface="Arial"/>
                <a:cs typeface="Arial"/>
              </a:rPr>
              <a:t>Lokální</a:t>
            </a:r>
            <a:r>
              <a:rPr lang="cs-CZ" sz="2550" spc="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5" dirty="0" err="1" smtClean="0">
                <a:solidFill>
                  <a:srgbClr val="383A38"/>
                </a:solidFill>
                <a:latin typeface="Arial"/>
                <a:cs typeface="Arial"/>
              </a:rPr>
              <a:t>biocentrum</a:t>
            </a:r>
            <a:r>
              <a:rPr sz="2550" spc="-29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160" dirty="0">
                <a:solidFill>
                  <a:srgbClr val="383A38"/>
                </a:solidFill>
                <a:latin typeface="Arial"/>
                <a:cs typeface="Arial"/>
              </a:rPr>
              <a:t>s</a:t>
            </a:r>
            <a:r>
              <a:rPr sz="2550" spc="-26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15" dirty="0">
                <a:solidFill>
                  <a:srgbClr val="383A38"/>
                </a:solidFill>
                <a:latin typeface="Arial"/>
                <a:cs typeface="Arial"/>
              </a:rPr>
              <a:t>výměrou</a:t>
            </a:r>
            <a:r>
              <a:rPr sz="2550" spc="-24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165" dirty="0">
                <a:solidFill>
                  <a:srgbClr val="383A38"/>
                </a:solidFill>
                <a:latin typeface="Arial"/>
                <a:cs typeface="Arial"/>
              </a:rPr>
              <a:t>3</a:t>
            </a:r>
            <a:r>
              <a:rPr sz="2550" spc="165" dirty="0">
                <a:solidFill>
                  <a:srgbClr val="5B5B5B"/>
                </a:solidFill>
                <a:latin typeface="Arial"/>
                <a:cs typeface="Arial"/>
              </a:rPr>
              <a:t>,</a:t>
            </a:r>
            <a:r>
              <a:rPr sz="2550" spc="165" dirty="0">
                <a:solidFill>
                  <a:srgbClr val="383A38"/>
                </a:solidFill>
                <a:latin typeface="Arial"/>
                <a:cs typeface="Arial"/>
              </a:rPr>
              <a:t>0017</a:t>
            </a:r>
            <a:r>
              <a:rPr sz="2550" spc="-3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0" dirty="0">
                <a:solidFill>
                  <a:srgbClr val="383A38"/>
                </a:solidFill>
                <a:latin typeface="Arial"/>
                <a:cs typeface="Arial"/>
              </a:rPr>
              <a:t>ha</a:t>
            </a:r>
            <a:r>
              <a:rPr sz="2550" spc="-42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55" dirty="0" err="1" smtClean="0">
                <a:solidFill>
                  <a:srgbClr val="383A38"/>
                </a:solidFill>
                <a:latin typeface="Arial"/>
                <a:cs typeface="Arial"/>
              </a:rPr>
              <a:t>tvoří</a:t>
            </a:r>
            <a:r>
              <a:rPr lang="cs-CZ" sz="2550" spc="5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55" dirty="0" err="1" smtClean="0">
                <a:solidFill>
                  <a:srgbClr val="383A38"/>
                </a:solidFill>
                <a:latin typeface="Arial"/>
                <a:cs typeface="Arial"/>
              </a:rPr>
              <a:t>mokřad</a:t>
            </a:r>
            <a:r>
              <a:rPr sz="2550" spc="55" dirty="0">
                <a:solidFill>
                  <a:srgbClr val="383A38"/>
                </a:solidFill>
                <a:latin typeface="Arial"/>
                <a:cs typeface="Arial"/>
              </a:rPr>
              <a:t>,</a:t>
            </a:r>
            <a:r>
              <a:rPr sz="2550" spc="-459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55" dirty="0" err="1">
                <a:solidFill>
                  <a:srgbClr val="383A38"/>
                </a:solidFill>
                <a:latin typeface="Arial"/>
                <a:cs typeface="Arial"/>
              </a:rPr>
              <a:t>malý</a:t>
            </a:r>
            <a:r>
              <a:rPr sz="2550" spc="-17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dirty="0" smtClean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lang="cs-CZ" sz="255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dirty="0" err="1" smtClean="0">
                <a:solidFill>
                  <a:srgbClr val="383A38"/>
                </a:solidFill>
                <a:latin typeface="Arial"/>
                <a:cs typeface="Arial"/>
              </a:rPr>
              <a:t>velký</a:t>
            </a:r>
            <a:r>
              <a:rPr sz="2550" spc="-37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5" dirty="0">
                <a:solidFill>
                  <a:srgbClr val="383A38"/>
                </a:solidFill>
                <a:latin typeface="Arial"/>
                <a:cs typeface="Arial"/>
              </a:rPr>
              <a:t>val,osazení</a:t>
            </a:r>
            <a:r>
              <a:rPr sz="2550" spc="-2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65" dirty="0">
                <a:solidFill>
                  <a:srgbClr val="383A38"/>
                </a:solidFill>
                <a:latin typeface="Arial"/>
                <a:cs typeface="Arial"/>
              </a:rPr>
              <a:t>palisád</a:t>
            </a:r>
            <a:r>
              <a:rPr sz="2550" spc="-20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60" dirty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sz="2550" spc="-2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0" dirty="0">
                <a:solidFill>
                  <a:srgbClr val="383A38"/>
                </a:solidFill>
                <a:latin typeface="Arial"/>
                <a:cs typeface="Arial"/>
              </a:rPr>
              <a:t>lavic</a:t>
            </a:r>
            <a:r>
              <a:rPr sz="2550" spc="-30" dirty="0">
                <a:solidFill>
                  <a:srgbClr val="5B5B5B"/>
                </a:solidFill>
                <a:latin typeface="Arial"/>
                <a:cs typeface="Arial"/>
              </a:rPr>
              <a:t>,</a:t>
            </a:r>
            <a:r>
              <a:rPr sz="2550" spc="-30" dirty="0">
                <a:solidFill>
                  <a:srgbClr val="383A38"/>
                </a:solidFill>
                <a:latin typeface="Arial"/>
                <a:cs typeface="Arial"/>
              </a:rPr>
              <a:t>provedena</a:t>
            </a:r>
            <a:r>
              <a:rPr sz="2550" spc="-32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65" dirty="0">
                <a:solidFill>
                  <a:srgbClr val="383A38"/>
                </a:solidFill>
                <a:latin typeface="Arial"/>
                <a:cs typeface="Arial"/>
              </a:rPr>
              <a:t>byla</a:t>
            </a:r>
            <a:r>
              <a:rPr sz="2550" spc="-2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50" dirty="0">
                <a:solidFill>
                  <a:srgbClr val="383A38"/>
                </a:solidFill>
                <a:latin typeface="Arial"/>
                <a:cs typeface="Arial"/>
              </a:rPr>
              <a:t>modelace</a:t>
            </a:r>
            <a:r>
              <a:rPr sz="2550" spc="-31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20" dirty="0">
                <a:solidFill>
                  <a:srgbClr val="383A38"/>
                </a:solidFill>
                <a:latin typeface="Arial"/>
                <a:cs typeface="Arial"/>
              </a:rPr>
              <a:t>terénu.</a:t>
            </a:r>
            <a:r>
              <a:rPr sz="2550" spc="-2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100" dirty="0">
                <a:solidFill>
                  <a:srgbClr val="383A38"/>
                </a:solidFill>
                <a:latin typeface="Arial"/>
                <a:cs typeface="Arial"/>
              </a:rPr>
              <a:t>Pro  </a:t>
            </a:r>
            <a:r>
              <a:rPr sz="2550" spc="-55" dirty="0">
                <a:solidFill>
                  <a:srgbClr val="383A38"/>
                </a:solidFill>
                <a:latin typeface="Arial"/>
                <a:cs typeface="Arial"/>
              </a:rPr>
              <a:t>výsa</a:t>
            </a:r>
            <a:r>
              <a:rPr sz="2550" spc="-55" dirty="0">
                <a:solidFill>
                  <a:srgbClr val="111613"/>
                </a:solidFill>
                <a:latin typeface="Arial"/>
                <a:cs typeface="Arial"/>
              </a:rPr>
              <a:t>d</a:t>
            </a:r>
            <a:r>
              <a:rPr sz="2550" spc="-55" dirty="0">
                <a:solidFill>
                  <a:srgbClr val="383A38"/>
                </a:solidFill>
                <a:latin typeface="Arial"/>
                <a:cs typeface="Arial"/>
              </a:rPr>
              <a:t>bu</a:t>
            </a:r>
            <a:r>
              <a:rPr sz="2550" spc="-33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15" dirty="0">
                <a:solidFill>
                  <a:srgbClr val="383A38"/>
                </a:solidFill>
                <a:latin typeface="Arial"/>
                <a:cs typeface="Arial"/>
              </a:rPr>
              <a:t>st</a:t>
            </a:r>
            <a:r>
              <a:rPr sz="2550" spc="15" dirty="0">
                <a:solidFill>
                  <a:srgbClr val="111613"/>
                </a:solidFill>
                <a:latin typeface="Arial"/>
                <a:cs typeface="Arial"/>
              </a:rPr>
              <a:t>r</a:t>
            </a:r>
            <a:r>
              <a:rPr sz="2550" spc="15" dirty="0">
                <a:solidFill>
                  <a:srgbClr val="383A38"/>
                </a:solidFill>
                <a:latin typeface="Arial"/>
                <a:cs typeface="Arial"/>
              </a:rPr>
              <a:t>omu</a:t>
            </a:r>
            <a:r>
              <a:rPr sz="2550" spc="-12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60" dirty="0">
                <a:solidFill>
                  <a:srgbClr val="383A38"/>
                </a:solidFill>
                <a:latin typeface="Arial"/>
                <a:cs typeface="Arial"/>
              </a:rPr>
              <a:t>byly</a:t>
            </a:r>
            <a:r>
              <a:rPr sz="2550" spc="-15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75" dirty="0">
                <a:solidFill>
                  <a:srgbClr val="383A38"/>
                </a:solidFill>
                <a:latin typeface="Arial"/>
                <a:cs typeface="Arial"/>
              </a:rPr>
              <a:t>připraveny</a:t>
            </a:r>
            <a:r>
              <a:rPr sz="2550" spc="-45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35" dirty="0">
                <a:solidFill>
                  <a:srgbClr val="383A38"/>
                </a:solidFill>
                <a:latin typeface="Arial"/>
                <a:cs typeface="Arial"/>
              </a:rPr>
              <a:t>jamky,</a:t>
            </a:r>
            <a:r>
              <a:rPr sz="2550" spc="-28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0" dirty="0">
                <a:solidFill>
                  <a:srgbClr val="383A38"/>
                </a:solidFill>
                <a:latin typeface="Arial"/>
                <a:cs typeface="Arial"/>
              </a:rPr>
              <a:t>použité</a:t>
            </a:r>
            <a:r>
              <a:rPr sz="2550" spc="-29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75" dirty="0">
                <a:solidFill>
                  <a:srgbClr val="383A38"/>
                </a:solidFill>
                <a:latin typeface="Arial"/>
                <a:cs typeface="Arial"/>
              </a:rPr>
              <a:t>školkařské</a:t>
            </a:r>
            <a:r>
              <a:rPr sz="2550" spc="-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55" dirty="0">
                <a:solidFill>
                  <a:srgbClr val="383A38"/>
                </a:solidFill>
                <a:latin typeface="Arial"/>
                <a:cs typeface="Arial"/>
              </a:rPr>
              <a:t>prostokořenné</a:t>
            </a:r>
            <a:r>
              <a:rPr sz="2550" spc="-114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50" dirty="0">
                <a:solidFill>
                  <a:srgbClr val="383A38"/>
                </a:solidFill>
                <a:latin typeface="Arial"/>
                <a:cs typeface="Arial"/>
              </a:rPr>
              <a:t>výpěstky</a:t>
            </a:r>
            <a:r>
              <a:rPr sz="2550" spc="-36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20" dirty="0">
                <a:solidFill>
                  <a:srgbClr val="383A38"/>
                </a:solidFill>
                <a:latin typeface="Arial"/>
                <a:cs typeface="Arial"/>
              </a:rPr>
              <a:t>do</a:t>
            </a:r>
            <a:r>
              <a:rPr sz="2550" spc="-35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120" dirty="0">
                <a:solidFill>
                  <a:srgbClr val="383A38"/>
                </a:solidFill>
                <a:latin typeface="Arial"/>
                <a:cs typeface="Arial"/>
              </a:rPr>
              <a:t>výšky</a:t>
            </a:r>
            <a:r>
              <a:rPr sz="2550" spc="-16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90" dirty="0">
                <a:solidFill>
                  <a:srgbClr val="383A38"/>
                </a:solidFill>
                <a:latin typeface="Arial"/>
                <a:cs typeface="Arial"/>
              </a:rPr>
              <a:t>vysokokmene</a:t>
            </a:r>
            <a:r>
              <a:rPr sz="2550" spc="30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90" dirty="0">
                <a:solidFill>
                  <a:srgbClr val="383A38"/>
                </a:solidFill>
                <a:latin typeface="Arial"/>
                <a:cs typeface="Arial"/>
              </a:rPr>
              <a:t>byly</a:t>
            </a:r>
            <a:r>
              <a:rPr sz="2550" spc="-15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95" dirty="0" err="1">
                <a:solidFill>
                  <a:srgbClr val="383A38"/>
                </a:solidFill>
                <a:latin typeface="Arial"/>
                <a:cs typeface="Arial"/>
              </a:rPr>
              <a:t>uvázány</a:t>
            </a:r>
            <a:r>
              <a:rPr sz="2550" spc="-15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30" dirty="0" err="1" smtClean="0">
                <a:solidFill>
                  <a:srgbClr val="383A38"/>
                </a:solidFill>
                <a:latin typeface="Arial"/>
                <a:cs typeface="Arial"/>
              </a:rPr>
              <a:t>mezi</a:t>
            </a:r>
            <a:r>
              <a:rPr lang="cs-CZ" sz="2550" spc="3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30" dirty="0" smtClean="0">
                <a:solidFill>
                  <a:srgbClr val="383A38"/>
                </a:solidFill>
                <a:latin typeface="Arial"/>
                <a:cs typeface="Arial"/>
              </a:rPr>
              <a:t>k</a:t>
            </a:r>
            <a:r>
              <a:rPr lang="cs-CZ" sz="2550" spc="30" dirty="0" smtClean="0">
                <a:solidFill>
                  <a:srgbClr val="383A38"/>
                </a:solidFill>
                <a:latin typeface="Arial"/>
                <a:cs typeface="Arial"/>
              </a:rPr>
              <a:t>ů</a:t>
            </a:r>
            <a:r>
              <a:rPr sz="2550" spc="30" dirty="0" err="1" smtClean="0">
                <a:solidFill>
                  <a:srgbClr val="383A38"/>
                </a:solidFill>
                <a:latin typeface="Arial"/>
                <a:cs typeface="Arial"/>
              </a:rPr>
              <a:t>ly</a:t>
            </a:r>
            <a:r>
              <a:rPr sz="2550" spc="30" dirty="0">
                <a:solidFill>
                  <a:srgbClr val="383A38"/>
                </a:solidFill>
                <a:latin typeface="Arial"/>
                <a:cs typeface="Arial"/>
              </a:rPr>
              <a:t>,</a:t>
            </a:r>
            <a:r>
              <a:rPr sz="2550" spc="-44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25" dirty="0" err="1" smtClean="0">
                <a:solidFill>
                  <a:srgbClr val="383A38"/>
                </a:solidFill>
                <a:latin typeface="Arial"/>
                <a:cs typeface="Arial"/>
              </a:rPr>
              <a:t>po</a:t>
            </a:r>
            <a:r>
              <a:rPr sz="2550" spc="-25" dirty="0" err="1" smtClean="0">
                <a:solidFill>
                  <a:srgbClr val="5B5B5B"/>
                </a:solidFill>
                <a:latin typeface="Arial"/>
                <a:cs typeface="Arial"/>
              </a:rPr>
              <a:t>­</a:t>
            </a:r>
            <a:r>
              <a:rPr sz="2550" spc="-35" dirty="0" err="1" smtClean="0">
                <a:solidFill>
                  <a:srgbClr val="383A38"/>
                </a:solidFill>
                <a:latin typeface="Arial"/>
                <a:cs typeface="Arial"/>
              </a:rPr>
              <a:t>užity</a:t>
            </a:r>
            <a:r>
              <a:rPr sz="2550" spc="-2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90" dirty="0">
                <a:solidFill>
                  <a:srgbClr val="383A38"/>
                </a:solidFill>
                <a:latin typeface="Arial"/>
                <a:cs typeface="Arial"/>
              </a:rPr>
              <a:t>byly</a:t>
            </a:r>
            <a:r>
              <a:rPr sz="2550" spc="-24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55" dirty="0">
                <a:solidFill>
                  <a:srgbClr val="383A38"/>
                </a:solidFill>
                <a:latin typeface="Arial"/>
                <a:cs typeface="Arial"/>
              </a:rPr>
              <a:t>oba</a:t>
            </a:r>
            <a:r>
              <a:rPr sz="2550" spc="-55" dirty="0">
                <a:solidFill>
                  <a:srgbClr val="111613"/>
                </a:solidFill>
                <a:latin typeface="Arial"/>
                <a:cs typeface="Arial"/>
              </a:rPr>
              <a:t>l</a:t>
            </a:r>
            <a:r>
              <a:rPr sz="2550" spc="-55" dirty="0">
                <a:solidFill>
                  <a:srgbClr val="383A38"/>
                </a:solidFill>
                <a:latin typeface="Arial"/>
                <a:cs typeface="Arial"/>
              </a:rPr>
              <a:t>y</a:t>
            </a:r>
            <a:r>
              <a:rPr sz="2550" spc="-4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15" dirty="0">
                <a:solidFill>
                  <a:srgbClr val="383A38"/>
                </a:solidFill>
                <a:latin typeface="Arial"/>
                <a:cs typeface="Arial"/>
              </a:rPr>
              <a:t>prot</a:t>
            </a:r>
            <a:r>
              <a:rPr sz="2550" spc="15" dirty="0">
                <a:solidFill>
                  <a:srgbClr val="111613"/>
                </a:solidFill>
                <a:latin typeface="Arial"/>
                <a:cs typeface="Arial"/>
              </a:rPr>
              <a:t>i</a:t>
            </a:r>
            <a:r>
              <a:rPr sz="2550" spc="15" dirty="0">
                <a:solidFill>
                  <a:srgbClr val="383A38"/>
                </a:solidFill>
                <a:latin typeface="Arial"/>
                <a:cs typeface="Arial"/>
              </a:rPr>
              <a:t>okusu</a:t>
            </a:r>
            <a:r>
              <a:rPr sz="2550" spc="-16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5" dirty="0">
                <a:solidFill>
                  <a:srgbClr val="383A38"/>
                </a:solidFill>
                <a:latin typeface="Arial"/>
                <a:cs typeface="Arial"/>
              </a:rPr>
              <a:t>(plast,pletivo)</a:t>
            </a:r>
            <a:r>
              <a:rPr sz="2550" spc="-23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25" dirty="0">
                <a:solidFill>
                  <a:srgbClr val="383A38"/>
                </a:solidFill>
                <a:latin typeface="Arial"/>
                <a:cs typeface="Arial"/>
              </a:rPr>
              <a:t>imulčování.</a:t>
            </a:r>
            <a:r>
              <a:rPr sz="2550" spc="-23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145" dirty="0">
                <a:solidFill>
                  <a:srgbClr val="383A38"/>
                </a:solidFill>
                <a:latin typeface="Arial"/>
                <a:cs typeface="Arial"/>
              </a:rPr>
              <a:t>Keře</a:t>
            </a:r>
            <a:r>
              <a:rPr sz="2550" spc="-7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90" dirty="0">
                <a:solidFill>
                  <a:srgbClr val="383A38"/>
                </a:solidFill>
                <a:latin typeface="Arial"/>
                <a:cs typeface="Arial"/>
              </a:rPr>
              <a:t>byly</a:t>
            </a:r>
            <a:r>
              <a:rPr sz="2550" spc="-24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125" dirty="0">
                <a:solidFill>
                  <a:srgbClr val="383A38"/>
                </a:solidFill>
                <a:latin typeface="Arial"/>
                <a:cs typeface="Arial"/>
              </a:rPr>
              <a:t>sázeny</a:t>
            </a:r>
            <a:r>
              <a:rPr sz="2550" spc="-13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20" dirty="0">
                <a:solidFill>
                  <a:srgbClr val="383A38"/>
                </a:solidFill>
                <a:latin typeface="Arial"/>
                <a:cs typeface="Arial"/>
              </a:rPr>
              <a:t>do</a:t>
            </a:r>
            <a:r>
              <a:rPr sz="2550" spc="-13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40" dirty="0" err="1" smtClean="0">
                <a:solidFill>
                  <a:srgbClr val="383A38"/>
                </a:solidFill>
                <a:latin typeface="Arial"/>
                <a:cs typeface="Arial"/>
              </a:rPr>
              <a:t>připravených</a:t>
            </a:r>
            <a:r>
              <a:rPr lang="cs-CZ" sz="2550" spc="-4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40" dirty="0" err="1" smtClean="0">
                <a:solidFill>
                  <a:srgbClr val="383A38"/>
                </a:solidFill>
                <a:latin typeface="Arial"/>
                <a:cs typeface="Arial"/>
              </a:rPr>
              <a:t>jamek</a:t>
            </a:r>
            <a:r>
              <a:rPr sz="2550" spc="18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60" dirty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sz="2550" spc="-38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85" dirty="0">
                <a:solidFill>
                  <a:srgbClr val="383A38"/>
                </a:solidFill>
                <a:latin typeface="Arial"/>
                <a:cs typeface="Arial"/>
              </a:rPr>
              <a:t>zakryty</a:t>
            </a:r>
            <a:r>
              <a:rPr sz="2550" spc="-7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0" dirty="0">
                <a:solidFill>
                  <a:srgbClr val="383A38"/>
                </a:solidFill>
                <a:latin typeface="Arial"/>
                <a:cs typeface="Arial"/>
              </a:rPr>
              <a:t>vrstvou</a:t>
            </a:r>
            <a:r>
              <a:rPr sz="2550" spc="-12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20" dirty="0">
                <a:solidFill>
                  <a:srgbClr val="383A38"/>
                </a:solidFill>
                <a:latin typeface="Arial"/>
                <a:cs typeface="Arial"/>
              </a:rPr>
              <a:t>mulče</a:t>
            </a:r>
            <a:r>
              <a:rPr sz="2550" spc="-20" dirty="0">
                <a:solidFill>
                  <a:srgbClr val="5B5B5B"/>
                </a:solidFill>
                <a:latin typeface="Arial"/>
                <a:cs typeface="Arial"/>
              </a:rPr>
              <a:t>.</a:t>
            </a:r>
            <a:r>
              <a:rPr sz="2550" spc="-20" dirty="0">
                <a:solidFill>
                  <a:srgbClr val="383A38"/>
                </a:solidFill>
                <a:latin typeface="Arial"/>
                <a:cs typeface="Arial"/>
              </a:rPr>
              <a:t>Celá</a:t>
            </a:r>
            <a:r>
              <a:rPr sz="2550" spc="-17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25" dirty="0">
                <a:solidFill>
                  <a:srgbClr val="383A38"/>
                </a:solidFill>
                <a:latin typeface="Arial"/>
                <a:cs typeface="Arial"/>
              </a:rPr>
              <a:t>plochaje  </a:t>
            </a:r>
            <a:r>
              <a:rPr sz="2550" spc="-30" dirty="0">
                <a:solidFill>
                  <a:srgbClr val="383A38"/>
                </a:solidFill>
                <a:latin typeface="Arial"/>
                <a:cs typeface="Arial"/>
              </a:rPr>
              <a:t>ohraničena</a:t>
            </a:r>
            <a:r>
              <a:rPr sz="2550" spc="-30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15" dirty="0">
                <a:solidFill>
                  <a:srgbClr val="383A38"/>
                </a:solidFill>
                <a:latin typeface="Arial"/>
                <a:cs typeface="Arial"/>
              </a:rPr>
              <a:t>op</a:t>
            </a:r>
            <a:r>
              <a:rPr sz="2550" spc="-15" dirty="0">
                <a:solidFill>
                  <a:srgbClr val="111613"/>
                </a:solidFill>
                <a:latin typeface="Arial"/>
                <a:cs typeface="Arial"/>
              </a:rPr>
              <a:t>l</a:t>
            </a:r>
            <a:r>
              <a:rPr sz="2550" spc="-15" dirty="0">
                <a:solidFill>
                  <a:srgbClr val="383A38"/>
                </a:solidFill>
                <a:latin typeface="Arial"/>
                <a:cs typeface="Arial"/>
              </a:rPr>
              <a:t>ocenkou.</a:t>
            </a:r>
            <a:r>
              <a:rPr sz="2550" spc="-34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70" dirty="0">
                <a:solidFill>
                  <a:srgbClr val="383A38"/>
                </a:solidFill>
                <a:latin typeface="Arial"/>
                <a:cs typeface="Arial"/>
              </a:rPr>
              <a:t>Prvekje</a:t>
            </a:r>
            <a:r>
              <a:rPr sz="2550" spc="-18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75" dirty="0">
                <a:solidFill>
                  <a:srgbClr val="383A38"/>
                </a:solidFill>
                <a:latin typeface="Arial"/>
                <a:cs typeface="Arial"/>
              </a:rPr>
              <a:t>vymezen</a:t>
            </a:r>
            <a:r>
              <a:rPr sz="2550" spc="4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65" dirty="0">
                <a:solidFill>
                  <a:srgbClr val="383A38"/>
                </a:solidFill>
                <a:latin typeface="Arial"/>
                <a:cs typeface="Arial"/>
              </a:rPr>
              <a:t>mezi</a:t>
            </a:r>
            <a:r>
              <a:rPr sz="2550" spc="-22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25" dirty="0">
                <a:solidFill>
                  <a:srgbClr val="383A38"/>
                </a:solidFill>
                <a:latin typeface="Arial"/>
                <a:cs typeface="Arial"/>
              </a:rPr>
              <a:t>odlehčovacím</a:t>
            </a:r>
            <a:r>
              <a:rPr sz="2550" spc="-25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45" dirty="0">
                <a:solidFill>
                  <a:srgbClr val="383A38"/>
                </a:solidFill>
                <a:latin typeface="Arial"/>
                <a:cs typeface="Arial"/>
              </a:rPr>
              <a:t>kanálem</a:t>
            </a:r>
            <a:r>
              <a:rPr sz="2550" spc="-21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55" dirty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sz="2550" spc="-32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dirty="0">
                <a:solidFill>
                  <a:srgbClr val="383A38"/>
                </a:solidFill>
                <a:latin typeface="Arial"/>
                <a:cs typeface="Arial"/>
              </a:rPr>
              <a:t>původním</a:t>
            </a:r>
            <a:r>
              <a:rPr sz="2550" spc="-28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40" dirty="0">
                <a:solidFill>
                  <a:srgbClr val="383A38"/>
                </a:solidFill>
                <a:latin typeface="Arial"/>
                <a:cs typeface="Arial"/>
              </a:rPr>
              <a:t>Mořickým</a:t>
            </a:r>
            <a:r>
              <a:rPr sz="2550" spc="-6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15" dirty="0">
                <a:solidFill>
                  <a:srgbClr val="383A38"/>
                </a:solidFill>
                <a:latin typeface="Arial"/>
                <a:cs typeface="Arial"/>
              </a:rPr>
              <a:t>potokem</a:t>
            </a:r>
            <a:r>
              <a:rPr sz="2550" spc="-16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60" dirty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sz="2550" spc="-21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35" dirty="0" err="1" smtClean="0">
                <a:solidFill>
                  <a:srgbClr val="383A38"/>
                </a:solidFill>
                <a:latin typeface="Arial"/>
                <a:cs typeface="Arial"/>
              </a:rPr>
              <a:t>plní</a:t>
            </a:r>
            <a:r>
              <a:rPr lang="cs-CZ" sz="2550" spc="3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35" dirty="0" err="1" smtClean="0">
                <a:solidFill>
                  <a:srgbClr val="383A38"/>
                </a:solidFill>
                <a:latin typeface="Arial"/>
                <a:cs typeface="Arial"/>
              </a:rPr>
              <a:t>funkci</a:t>
            </a:r>
            <a:r>
              <a:rPr sz="2550" spc="-18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40" dirty="0" err="1">
                <a:solidFill>
                  <a:srgbClr val="383A38"/>
                </a:solidFill>
                <a:latin typeface="Arial"/>
                <a:cs typeface="Arial"/>
              </a:rPr>
              <a:t>biocentra</a:t>
            </a:r>
            <a:r>
              <a:rPr sz="2550" spc="-13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60" dirty="0" err="1" smtClean="0">
                <a:solidFill>
                  <a:srgbClr val="383A38"/>
                </a:solidFill>
                <a:latin typeface="Arial"/>
                <a:cs typeface="Arial"/>
              </a:rPr>
              <a:t>repre­</a:t>
            </a:r>
            <a:r>
              <a:rPr sz="2550" spc="-15" dirty="0" err="1" smtClean="0">
                <a:solidFill>
                  <a:srgbClr val="383A38"/>
                </a:solidFill>
                <a:latin typeface="Arial"/>
                <a:cs typeface="Arial"/>
              </a:rPr>
              <a:t>zentujícího</a:t>
            </a:r>
            <a:r>
              <a:rPr sz="2550" spc="-24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25" dirty="0">
                <a:solidFill>
                  <a:srgbClr val="383A38"/>
                </a:solidFill>
                <a:latin typeface="Arial"/>
                <a:cs typeface="Arial"/>
              </a:rPr>
              <a:t>biotu</a:t>
            </a:r>
            <a:r>
              <a:rPr sz="2550" spc="-19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95" dirty="0">
                <a:solidFill>
                  <a:srgbClr val="383A38"/>
                </a:solidFill>
                <a:latin typeface="Arial"/>
                <a:cs typeface="Arial"/>
              </a:rPr>
              <a:t>nivy</a:t>
            </a:r>
            <a:r>
              <a:rPr sz="2550" spc="-12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160" dirty="0">
                <a:solidFill>
                  <a:srgbClr val="383A38"/>
                </a:solidFill>
                <a:latin typeface="Arial"/>
                <a:cs typeface="Arial"/>
              </a:rPr>
              <a:t>s</a:t>
            </a:r>
            <a:r>
              <a:rPr sz="2550" spc="-16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dirty="0">
                <a:solidFill>
                  <a:srgbClr val="383A38"/>
                </a:solidFill>
                <a:latin typeface="Arial"/>
                <a:cs typeface="Arial"/>
              </a:rPr>
              <a:t>plochami</a:t>
            </a:r>
            <a:r>
              <a:rPr sz="2550" spc="-26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10" dirty="0">
                <a:solidFill>
                  <a:srgbClr val="383A38"/>
                </a:solidFill>
                <a:latin typeface="Arial"/>
                <a:cs typeface="Arial"/>
              </a:rPr>
              <a:t>luk,lesa</a:t>
            </a:r>
            <a:r>
              <a:rPr sz="2550" spc="-34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55" dirty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sz="2550" spc="-3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5" dirty="0">
                <a:solidFill>
                  <a:srgbClr val="383A38"/>
                </a:solidFill>
                <a:latin typeface="Arial"/>
                <a:cs typeface="Arial"/>
              </a:rPr>
              <a:t>mokřadu.</a:t>
            </a:r>
            <a:r>
              <a:rPr sz="2550" spc="-34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dirty="0" err="1" smtClean="0">
                <a:solidFill>
                  <a:srgbClr val="383A38"/>
                </a:solidFill>
                <a:latin typeface="Arial"/>
                <a:cs typeface="Arial"/>
              </a:rPr>
              <a:t>Pl</a:t>
            </a:r>
            <a:r>
              <a:rPr sz="2550" dirty="0" err="1" smtClean="0">
                <a:solidFill>
                  <a:srgbClr val="111613"/>
                </a:solidFill>
                <a:latin typeface="Arial"/>
                <a:cs typeface="Arial"/>
              </a:rPr>
              <a:t>ní</a:t>
            </a:r>
            <a:r>
              <a:rPr lang="cs-CZ" sz="2550" dirty="0" smtClean="0">
                <a:solidFill>
                  <a:srgbClr val="111613"/>
                </a:solidFill>
                <a:latin typeface="Arial"/>
                <a:cs typeface="Arial"/>
              </a:rPr>
              <a:t> </a:t>
            </a:r>
            <a:r>
              <a:rPr sz="2550" dirty="0" err="1" smtClean="0">
                <a:solidFill>
                  <a:srgbClr val="383A38"/>
                </a:solidFill>
                <a:latin typeface="Arial"/>
                <a:cs typeface="Arial"/>
              </a:rPr>
              <a:t>též</a:t>
            </a:r>
            <a:r>
              <a:rPr sz="2550" spc="-29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15" dirty="0">
                <a:solidFill>
                  <a:srgbClr val="383A38"/>
                </a:solidFill>
                <a:latin typeface="Arial"/>
                <a:cs typeface="Arial"/>
              </a:rPr>
              <a:t>funkci</a:t>
            </a:r>
            <a:r>
              <a:rPr sz="2550" spc="-37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50" dirty="0">
                <a:solidFill>
                  <a:srgbClr val="383A38"/>
                </a:solidFill>
                <a:latin typeface="Arial"/>
                <a:cs typeface="Arial"/>
              </a:rPr>
              <a:t>veře</a:t>
            </a:r>
            <a:r>
              <a:rPr sz="2550" spc="-50" dirty="0">
                <a:solidFill>
                  <a:srgbClr val="111613"/>
                </a:solidFill>
                <a:latin typeface="Arial"/>
                <a:cs typeface="Arial"/>
              </a:rPr>
              <a:t>j</a:t>
            </a:r>
            <a:r>
              <a:rPr sz="2550" spc="-50" dirty="0">
                <a:solidFill>
                  <a:srgbClr val="383A38"/>
                </a:solidFill>
                <a:latin typeface="Arial"/>
                <a:cs typeface="Arial"/>
              </a:rPr>
              <a:t>né</a:t>
            </a:r>
            <a:r>
              <a:rPr sz="2550" spc="-10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15" dirty="0" err="1">
                <a:solidFill>
                  <a:srgbClr val="383A38"/>
                </a:solidFill>
                <a:latin typeface="Arial"/>
                <a:cs typeface="Arial"/>
              </a:rPr>
              <a:t>přístupné</a:t>
            </a:r>
            <a:r>
              <a:rPr sz="2550" spc="-40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5" dirty="0" err="1" smtClean="0">
                <a:solidFill>
                  <a:srgbClr val="383A38"/>
                </a:solidFill>
                <a:latin typeface="Arial"/>
                <a:cs typeface="Arial"/>
              </a:rPr>
              <a:t>zeleně</a:t>
            </a:r>
            <a:r>
              <a:rPr lang="cs-CZ" sz="2550" spc="-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5" dirty="0" err="1" smtClean="0">
                <a:solidFill>
                  <a:srgbClr val="383A38"/>
                </a:solidFill>
                <a:latin typeface="Arial"/>
                <a:cs typeface="Arial"/>
              </a:rPr>
              <a:t>jako</a:t>
            </a:r>
            <a:r>
              <a:rPr sz="2550" spc="-23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25" dirty="0">
                <a:solidFill>
                  <a:srgbClr val="383A38"/>
                </a:solidFill>
                <a:latin typeface="Arial"/>
                <a:cs typeface="Arial"/>
              </a:rPr>
              <a:t>naučná</a:t>
            </a:r>
            <a:r>
              <a:rPr sz="2550" spc="-2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60" dirty="0">
                <a:solidFill>
                  <a:srgbClr val="383A38"/>
                </a:solidFill>
                <a:latin typeface="Arial"/>
                <a:cs typeface="Arial"/>
              </a:rPr>
              <a:t>plocha</a:t>
            </a:r>
            <a:r>
              <a:rPr sz="2550" spc="-28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55" dirty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sz="2550" spc="-2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15" dirty="0">
                <a:solidFill>
                  <a:srgbClr val="111613"/>
                </a:solidFill>
                <a:latin typeface="Arial"/>
                <a:cs typeface="Arial"/>
              </a:rPr>
              <a:t>r</a:t>
            </a:r>
            <a:r>
              <a:rPr sz="2550" spc="15" dirty="0">
                <a:solidFill>
                  <a:srgbClr val="383A38"/>
                </a:solidFill>
                <a:latin typeface="Arial"/>
                <a:cs typeface="Arial"/>
              </a:rPr>
              <a:t>efugium</a:t>
            </a:r>
            <a:r>
              <a:rPr sz="2550" spc="-22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5" dirty="0">
                <a:solidFill>
                  <a:srgbClr val="383A38"/>
                </a:solidFill>
                <a:latin typeface="Arial"/>
                <a:cs typeface="Arial"/>
              </a:rPr>
              <a:t>původní  </a:t>
            </a:r>
            <a:r>
              <a:rPr sz="2550" spc="-60" dirty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sz="2550" spc="-10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60" dirty="0">
                <a:solidFill>
                  <a:srgbClr val="111613"/>
                </a:solidFill>
                <a:latin typeface="Arial"/>
                <a:cs typeface="Arial"/>
              </a:rPr>
              <a:t>lid</a:t>
            </a:r>
            <a:r>
              <a:rPr sz="2550" spc="60" dirty="0">
                <a:solidFill>
                  <a:srgbClr val="383A38"/>
                </a:solidFill>
                <a:latin typeface="Arial"/>
                <a:cs typeface="Arial"/>
              </a:rPr>
              <a:t>mi</a:t>
            </a:r>
            <a:r>
              <a:rPr sz="2550" spc="-35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40" dirty="0">
                <a:solidFill>
                  <a:srgbClr val="383A38"/>
                </a:solidFill>
                <a:latin typeface="Arial"/>
                <a:cs typeface="Arial"/>
              </a:rPr>
              <a:t>záměr</a:t>
            </a:r>
            <a:r>
              <a:rPr sz="2550" spc="-40" dirty="0">
                <a:solidFill>
                  <a:srgbClr val="111613"/>
                </a:solidFill>
                <a:latin typeface="Arial"/>
                <a:cs typeface="Arial"/>
              </a:rPr>
              <a:t>n</a:t>
            </a:r>
            <a:r>
              <a:rPr sz="2550" spc="-40" dirty="0">
                <a:solidFill>
                  <a:srgbClr val="383A38"/>
                </a:solidFill>
                <a:latin typeface="Arial"/>
                <a:cs typeface="Arial"/>
              </a:rPr>
              <a:t>ě</a:t>
            </a:r>
            <a:r>
              <a:rPr sz="255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80" dirty="0">
                <a:solidFill>
                  <a:srgbClr val="383A38"/>
                </a:solidFill>
                <a:latin typeface="Arial"/>
                <a:cs typeface="Arial"/>
              </a:rPr>
              <a:t>rozšiřované</a:t>
            </a:r>
            <a:r>
              <a:rPr sz="2550" spc="-10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45" dirty="0">
                <a:solidFill>
                  <a:srgbClr val="383A38"/>
                </a:solidFill>
                <a:latin typeface="Arial"/>
                <a:cs typeface="Arial"/>
              </a:rPr>
              <a:t>bioty.Výsledkem</a:t>
            </a:r>
            <a:r>
              <a:rPr sz="2550" spc="8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75" dirty="0">
                <a:solidFill>
                  <a:srgbClr val="383A38"/>
                </a:solidFill>
                <a:latin typeface="Arial"/>
                <a:cs typeface="Arial"/>
              </a:rPr>
              <a:t>real</a:t>
            </a:r>
            <a:r>
              <a:rPr sz="2550" spc="-75" dirty="0">
                <a:solidFill>
                  <a:srgbClr val="111613"/>
                </a:solidFill>
                <a:latin typeface="Arial"/>
                <a:cs typeface="Arial"/>
              </a:rPr>
              <a:t>i</a:t>
            </a:r>
            <a:r>
              <a:rPr sz="2550" spc="-75" dirty="0">
                <a:solidFill>
                  <a:srgbClr val="383A38"/>
                </a:solidFill>
                <a:latin typeface="Arial"/>
                <a:cs typeface="Arial"/>
              </a:rPr>
              <a:t>zace</a:t>
            </a:r>
            <a:r>
              <a:rPr sz="2550" spc="-20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50" dirty="0">
                <a:solidFill>
                  <a:srgbClr val="383A38"/>
                </a:solidFill>
                <a:latin typeface="Arial"/>
                <a:cs typeface="Arial"/>
              </a:rPr>
              <a:t>tohoto</a:t>
            </a:r>
            <a:r>
              <a:rPr sz="2550" spc="-18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10" dirty="0">
                <a:solidFill>
                  <a:srgbClr val="383A38"/>
                </a:solidFill>
                <a:latin typeface="Arial"/>
                <a:cs typeface="Arial"/>
              </a:rPr>
              <a:t>opatřeníje</a:t>
            </a:r>
            <a:r>
              <a:rPr sz="2550" spc="3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0" dirty="0" err="1">
                <a:solidFill>
                  <a:srgbClr val="383A38"/>
                </a:solidFill>
                <a:latin typeface="Arial"/>
                <a:cs typeface="Arial"/>
              </a:rPr>
              <a:t>obnova</a:t>
            </a:r>
            <a:r>
              <a:rPr sz="2550" spc="-2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80" dirty="0" err="1" smtClean="0">
                <a:solidFill>
                  <a:srgbClr val="383A38"/>
                </a:solidFill>
                <a:latin typeface="Arial"/>
                <a:cs typeface="Arial"/>
              </a:rPr>
              <a:t>kraji</a:t>
            </a:r>
            <a:r>
              <a:rPr sz="2550" spc="-15" dirty="0" err="1" smtClean="0">
                <a:solidFill>
                  <a:srgbClr val="383A38"/>
                </a:solidFill>
                <a:latin typeface="Arial"/>
                <a:cs typeface="Arial"/>
              </a:rPr>
              <a:t>nného</a:t>
            </a:r>
            <a:r>
              <a:rPr sz="2550" spc="-3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90" dirty="0">
                <a:solidFill>
                  <a:srgbClr val="383A38"/>
                </a:solidFill>
                <a:latin typeface="Arial"/>
                <a:cs typeface="Arial"/>
              </a:rPr>
              <a:t>rázu</a:t>
            </a:r>
            <a:r>
              <a:rPr sz="2550" spc="-18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60" dirty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sz="2550" spc="-29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55" dirty="0">
                <a:solidFill>
                  <a:srgbClr val="383A38"/>
                </a:solidFill>
                <a:latin typeface="Arial"/>
                <a:cs typeface="Arial"/>
              </a:rPr>
              <a:t>zachování</a:t>
            </a:r>
            <a:r>
              <a:rPr sz="2550" spc="-33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0" dirty="0" err="1">
                <a:solidFill>
                  <a:srgbClr val="383A38"/>
                </a:solidFill>
                <a:latin typeface="Arial"/>
                <a:cs typeface="Arial"/>
              </a:rPr>
              <a:t>produkčního</a:t>
            </a:r>
            <a:r>
              <a:rPr sz="2550" spc="-13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10" dirty="0" err="1" smtClean="0">
                <a:solidFill>
                  <a:srgbClr val="383A38"/>
                </a:solidFill>
                <a:latin typeface="Arial"/>
                <a:cs typeface="Arial"/>
              </a:rPr>
              <a:t>po</a:t>
            </a:r>
            <a:r>
              <a:rPr sz="2550" spc="10" dirty="0" err="1" smtClean="0">
                <a:solidFill>
                  <a:srgbClr val="111613"/>
                </a:solidFill>
                <a:latin typeface="Arial"/>
                <a:cs typeface="Arial"/>
              </a:rPr>
              <a:t>t</a:t>
            </a:r>
            <a:r>
              <a:rPr sz="2550" spc="10" dirty="0" err="1" smtClean="0">
                <a:solidFill>
                  <a:srgbClr val="383A38"/>
                </a:solidFill>
                <a:latin typeface="Arial"/>
                <a:cs typeface="Arial"/>
              </a:rPr>
              <a:t>enci</a:t>
            </a:r>
            <a:r>
              <a:rPr sz="2550" spc="10" dirty="0" err="1" smtClean="0">
                <a:solidFill>
                  <a:srgbClr val="5B5B5B"/>
                </a:solidFill>
                <a:latin typeface="Arial"/>
                <a:cs typeface="Arial"/>
              </a:rPr>
              <a:t>­</a:t>
            </a:r>
            <a:r>
              <a:rPr sz="2550" spc="30" dirty="0" err="1" smtClean="0">
                <a:solidFill>
                  <a:srgbClr val="383A38"/>
                </a:solidFill>
                <a:latin typeface="Arial"/>
                <a:cs typeface="Arial"/>
              </a:rPr>
              <a:t>álu</a:t>
            </a:r>
            <a:r>
              <a:rPr sz="2550" spc="-17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20" dirty="0" err="1" smtClean="0">
                <a:solidFill>
                  <a:srgbClr val="383A38"/>
                </a:solidFill>
                <a:latin typeface="Arial"/>
                <a:cs typeface="Arial"/>
              </a:rPr>
              <a:t>území</a:t>
            </a:r>
            <a:r>
              <a:rPr lang="cs-CZ" sz="2550" spc="2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20" dirty="0" smtClean="0">
                <a:solidFill>
                  <a:srgbClr val="383A38"/>
                </a:solidFill>
                <a:latin typeface="Arial"/>
                <a:cs typeface="Arial"/>
              </a:rPr>
              <a:t>v</a:t>
            </a:r>
            <a:r>
              <a:rPr sz="2550" spc="-17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0" dirty="0">
                <a:solidFill>
                  <a:srgbClr val="383A38"/>
                </a:solidFill>
                <a:latin typeface="Arial"/>
                <a:cs typeface="Arial"/>
              </a:rPr>
              <a:t>souladu</a:t>
            </a:r>
            <a:r>
              <a:rPr sz="2550" spc="-254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45" dirty="0">
                <a:solidFill>
                  <a:srgbClr val="383A38"/>
                </a:solidFill>
                <a:latin typeface="Arial"/>
                <a:cs typeface="Arial"/>
              </a:rPr>
              <a:t>s</a:t>
            </a:r>
            <a:r>
              <a:rPr sz="2550" spc="-9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15" dirty="0">
                <a:solidFill>
                  <a:srgbClr val="383A38"/>
                </a:solidFill>
                <a:latin typeface="Arial"/>
                <a:cs typeface="Arial"/>
              </a:rPr>
              <a:t>po</a:t>
            </a:r>
            <a:r>
              <a:rPr sz="2550" spc="-15" dirty="0">
                <a:solidFill>
                  <a:srgbClr val="111613"/>
                </a:solidFill>
                <a:latin typeface="Arial"/>
                <a:cs typeface="Arial"/>
              </a:rPr>
              <a:t>d</a:t>
            </a:r>
            <a:r>
              <a:rPr sz="2550" spc="-15" dirty="0">
                <a:solidFill>
                  <a:srgbClr val="383A38"/>
                </a:solidFill>
                <a:latin typeface="Arial"/>
                <a:cs typeface="Arial"/>
              </a:rPr>
              <a:t>mínkami</a:t>
            </a:r>
            <a:r>
              <a:rPr sz="2550" spc="-14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45" dirty="0">
                <a:solidFill>
                  <a:srgbClr val="383A38"/>
                </a:solidFill>
                <a:latin typeface="Arial"/>
                <a:cs typeface="Arial"/>
              </a:rPr>
              <a:t>ochrany</a:t>
            </a:r>
            <a:r>
              <a:rPr sz="2550" spc="-8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0" dirty="0">
                <a:solidFill>
                  <a:srgbClr val="383A38"/>
                </a:solidFill>
                <a:latin typeface="Arial"/>
                <a:cs typeface="Arial"/>
              </a:rPr>
              <a:t>přírody.Výsadbami</a:t>
            </a:r>
            <a:r>
              <a:rPr sz="2550" spc="-28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60" dirty="0">
                <a:solidFill>
                  <a:srgbClr val="383A38"/>
                </a:solidFill>
                <a:latin typeface="Arial"/>
                <a:cs typeface="Arial"/>
              </a:rPr>
              <a:t>byla</a:t>
            </a:r>
            <a:r>
              <a:rPr sz="2550" spc="-42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80" dirty="0">
                <a:solidFill>
                  <a:srgbClr val="383A38"/>
                </a:solidFill>
                <a:latin typeface="Arial"/>
                <a:cs typeface="Arial"/>
              </a:rPr>
              <a:t>zvýšena</a:t>
            </a:r>
            <a:r>
              <a:rPr sz="2550" spc="-32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50" dirty="0">
                <a:solidFill>
                  <a:srgbClr val="383A38"/>
                </a:solidFill>
                <a:latin typeface="Arial"/>
                <a:cs typeface="Arial"/>
              </a:rPr>
              <a:t>ekologická</a:t>
            </a:r>
            <a:r>
              <a:rPr sz="2550" spc="-28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15" dirty="0" err="1">
                <a:solidFill>
                  <a:srgbClr val="383A38"/>
                </a:solidFill>
                <a:latin typeface="Arial"/>
                <a:cs typeface="Arial"/>
              </a:rPr>
              <a:t>stabilita</a:t>
            </a:r>
            <a:r>
              <a:rPr sz="2550" spc="-22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30" dirty="0" err="1" smtClean="0">
                <a:solidFill>
                  <a:srgbClr val="383A38"/>
                </a:solidFill>
                <a:latin typeface="Arial"/>
                <a:cs typeface="Arial"/>
              </a:rPr>
              <a:t>území</a:t>
            </a:r>
            <a:r>
              <a:rPr lang="cs-CZ" sz="2550" spc="3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30" dirty="0" smtClean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sz="2550" spc="-31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85" dirty="0">
                <a:solidFill>
                  <a:srgbClr val="383A38"/>
                </a:solidFill>
                <a:latin typeface="Arial"/>
                <a:cs typeface="Arial"/>
              </a:rPr>
              <a:t>zároveň</a:t>
            </a:r>
            <a:r>
              <a:rPr sz="2550" spc="-24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85" dirty="0">
                <a:solidFill>
                  <a:srgbClr val="383A38"/>
                </a:solidFill>
                <a:latin typeface="Arial"/>
                <a:cs typeface="Arial"/>
              </a:rPr>
              <a:t>zlepšeny </a:t>
            </a:r>
            <a:r>
              <a:rPr sz="2550" spc="-20" dirty="0">
                <a:solidFill>
                  <a:srgbClr val="383A38"/>
                </a:solidFill>
                <a:latin typeface="Arial"/>
                <a:cs typeface="Arial"/>
              </a:rPr>
              <a:t>podmínky  </a:t>
            </a:r>
            <a:r>
              <a:rPr sz="2550" spc="-35" dirty="0">
                <a:solidFill>
                  <a:srgbClr val="383A38"/>
                </a:solidFill>
                <a:latin typeface="Arial"/>
                <a:cs typeface="Arial"/>
              </a:rPr>
              <a:t>ochrany</a:t>
            </a:r>
            <a:r>
              <a:rPr sz="2550" spc="-27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80" dirty="0">
                <a:solidFill>
                  <a:srgbClr val="383A38"/>
                </a:solidFill>
                <a:latin typeface="Arial"/>
                <a:cs typeface="Arial"/>
              </a:rPr>
              <a:t>zemědělsky</a:t>
            </a:r>
            <a:r>
              <a:rPr sz="2550" spc="-25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80" dirty="0">
                <a:solidFill>
                  <a:srgbClr val="383A38"/>
                </a:solidFill>
                <a:latin typeface="Arial"/>
                <a:cs typeface="Arial"/>
              </a:rPr>
              <a:t>využívané</a:t>
            </a:r>
            <a:r>
              <a:rPr sz="2550" spc="-14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0" dirty="0" err="1">
                <a:solidFill>
                  <a:srgbClr val="383A38"/>
                </a:solidFill>
                <a:latin typeface="Arial"/>
                <a:cs typeface="Arial"/>
              </a:rPr>
              <a:t>pudy</a:t>
            </a:r>
            <a:r>
              <a:rPr sz="2550" spc="-2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50" dirty="0" err="1" smtClean="0">
                <a:solidFill>
                  <a:srgbClr val="383A38"/>
                </a:solidFill>
                <a:latin typeface="Arial"/>
                <a:cs typeface="Arial"/>
              </a:rPr>
              <a:t>protivodní</a:t>
            </a:r>
            <a:r>
              <a:rPr lang="cs-CZ" sz="2550" spc="5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50" dirty="0" smtClean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lang="cs-CZ" sz="2550" spc="5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50" dirty="0" err="1" smtClean="0">
                <a:solidFill>
                  <a:srgbClr val="383A38"/>
                </a:solidFill>
                <a:latin typeface="Arial"/>
                <a:cs typeface="Arial"/>
              </a:rPr>
              <a:t>vět</a:t>
            </a:r>
            <a:r>
              <a:rPr sz="2550" spc="50" dirty="0" err="1" smtClean="0">
                <a:solidFill>
                  <a:srgbClr val="111613"/>
                </a:solidFill>
                <a:latin typeface="Arial"/>
                <a:cs typeface="Arial"/>
              </a:rPr>
              <a:t>r</a:t>
            </a:r>
            <a:r>
              <a:rPr sz="2550" spc="50" dirty="0" err="1" smtClean="0">
                <a:solidFill>
                  <a:srgbClr val="383A38"/>
                </a:solidFill>
                <a:latin typeface="Arial"/>
                <a:cs typeface="Arial"/>
              </a:rPr>
              <a:t>né</a:t>
            </a:r>
            <a:r>
              <a:rPr sz="2550" spc="-31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25" dirty="0" err="1" smtClean="0">
                <a:solidFill>
                  <a:srgbClr val="383A38"/>
                </a:solidFill>
                <a:latin typeface="Arial"/>
                <a:cs typeface="Arial"/>
              </a:rPr>
              <a:t>erozi</a:t>
            </a:r>
            <a:r>
              <a:rPr lang="cs-CZ" sz="2550" spc="2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25" dirty="0" smtClean="0">
                <a:solidFill>
                  <a:srgbClr val="383A38"/>
                </a:solidFill>
                <a:latin typeface="Arial"/>
                <a:cs typeface="Arial"/>
              </a:rPr>
              <a:t>a</a:t>
            </a:r>
            <a:r>
              <a:rPr sz="2550" spc="-42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45" dirty="0">
                <a:solidFill>
                  <a:srgbClr val="383A38"/>
                </a:solidFill>
                <a:latin typeface="Arial"/>
                <a:cs typeface="Arial"/>
              </a:rPr>
              <a:t>zajištěna</a:t>
            </a:r>
            <a:r>
              <a:rPr sz="2550" spc="-315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5" dirty="0">
                <a:solidFill>
                  <a:srgbClr val="383A38"/>
                </a:solidFill>
                <a:latin typeface="Arial"/>
                <a:cs typeface="Arial"/>
              </a:rPr>
              <a:t>ochrana</a:t>
            </a:r>
            <a:r>
              <a:rPr sz="2550" spc="-409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70" dirty="0" err="1">
                <a:solidFill>
                  <a:srgbClr val="383A38"/>
                </a:solidFill>
                <a:latin typeface="Arial"/>
                <a:cs typeface="Arial"/>
              </a:rPr>
              <a:t>vod</a:t>
            </a:r>
            <a:r>
              <a:rPr sz="2550" spc="-70" dirty="0" smtClean="0">
                <a:solidFill>
                  <a:srgbClr val="5B5B5B"/>
                </a:solidFill>
                <a:latin typeface="Arial"/>
                <a:cs typeface="Arial"/>
              </a:rPr>
              <a:t>.</a:t>
            </a:r>
            <a:r>
              <a:rPr lang="cs-CZ" sz="2550" spc="-70" dirty="0" smtClean="0">
                <a:solidFill>
                  <a:srgbClr val="5B5B5B"/>
                </a:solidFill>
                <a:latin typeface="Arial"/>
                <a:cs typeface="Arial"/>
              </a:rPr>
              <a:t> </a:t>
            </a:r>
            <a:r>
              <a:rPr sz="2550" spc="-70" dirty="0" smtClean="0">
                <a:solidFill>
                  <a:srgbClr val="383A38"/>
                </a:solidFill>
                <a:latin typeface="Arial"/>
                <a:cs typeface="Arial"/>
              </a:rPr>
              <a:t>Je</a:t>
            </a:r>
            <a:r>
              <a:rPr sz="2550" spc="-24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40" dirty="0" err="1">
                <a:solidFill>
                  <a:srgbClr val="383A38"/>
                </a:solidFill>
                <a:latin typeface="Arial"/>
                <a:cs typeface="Arial"/>
              </a:rPr>
              <a:t>dána</a:t>
            </a:r>
            <a:r>
              <a:rPr sz="2550" spc="-22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25" dirty="0" err="1" smtClean="0">
                <a:solidFill>
                  <a:srgbClr val="383A38"/>
                </a:solidFill>
                <a:latin typeface="Arial"/>
                <a:cs typeface="Arial"/>
              </a:rPr>
              <a:t>možnost</a:t>
            </a:r>
            <a:r>
              <a:rPr lang="cs-CZ" sz="2550" spc="-2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315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20" dirty="0" err="1" smtClean="0">
                <a:solidFill>
                  <a:srgbClr val="383A38"/>
                </a:solidFill>
                <a:latin typeface="Arial"/>
                <a:cs typeface="Arial"/>
              </a:rPr>
              <a:t>spoluužívání</a:t>
            </a:r>
            <a:r>
              <a:rPr lang="cs-CZ" sz="2550" spc="-2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-20" dirty="0" err="1" smtClean="0">
                <a:solidFill>
                  <a:srgbClr val="383A38"/>
                </a:solidFill>
                <a:latin typeface="Arial"/>
                <a:cs typeface="Arial"/>
              </a:rPr>
              <a:t>biocentra</a:t>
            </a:r>
            <a:r>
              <a:rPr sz="2550" spc="-250" dirty="0" smtClean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170" dirty="0">
                <a:solidFill>
                  <a:srgbClr val="383A38"/>
                </a:solidFill>
                <a:latin typeface="Arial"/>
                <a:cs typeface="Arial"/>
              </a:rPr>
              <a:t>i</a:t>
            </a:r>
            <a:r>
              <a:rPr sz="2550" spc="-380" dirty="0">
                <a:solidFill>
                  <a:srgbClr val="383A38"/>
                </a:solidFill>
                <a:latin typeface="Arial"/>
                <a:cs typeface="Arial"/>
              </a:rPr>
              <a:t> </a:t>
            </a:r>
            <a:r>
              <a:rPr sz="2550" spc="105" dirty="0">
                <a:solidFill>
                  <a:srgbClr val="383A38"/>
                </a:solidFill>
                <a:latin typeface="Arial"/>
                <a:cs typeface="Arial"/>
              </a:rPr>
              <a:t>lidmi.</a:t>
            </a:r>
            <a:endParaRPr sz="25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84238"/>
            <a:ext cx="20078969" cy="13369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43285" y="830381"/>
            <a:ext cx="7739380" cy="59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50" b="1" spc="215" dirty="0">
                <a:solidFill>
                  <a:srgbClr val="ED973F"/>
                </a:solidFill>
                <a:latin typeface="Arial"/>
                <a:cs typeface="Arial"/>
              </a:rPr>
              <a:t>POLNÍ </a:t>
            </a:r>
            <a:r>
              <a:rPr sz="3850" b="1" spc="-140" dirty="0">
                <a:solidFill>
                  <a:srgbClr val="ED973F"/>
                </a:solidFill>
                <a:latin typeface="Arial"/>
                <a:cs typeface="Arial"/>
              </a:rPr>
              <a:t>CESTA </a:t>
            </a:r>
            <a:r>
              <a:rPr sz="3850" b="1" spc="229" dirty="0">
                <a:solidFill>
                  <a:srgbClr val="ED973F"/>
                </a:solidFill>
                <a:latin typeface="Arial"/>
                <a:cs typeface="Arial"/>
              </a:rPr>
              <a:t>V </a:t>
            </a:r>
            <a:r>
              <a:rPr sz="3850" b="1" spc="75" dirty="0">
                <a:solidFill>
                  <a:srgbClr val="ED973F"/>
                </a:solidFill>
                <a:latin typeface="Arial"/>
                <a:cs typeface="Arial"/>
              </a:rPr>
              <a:t>OBCI</a:t>
            </a:r>
            <a:r>
              <a:rPr sz="3850" b="1" spc="-365" dirty="0">
                <a:solidFill>
                  <a:srgbClr val="ED973F"/>
                </a:solidFill>
                <a:latin typeface="Arial"/>
                <a:cs typeface="Arial"/>
              </a:rPr>
              <a:t> </a:t>
            </a:r>
            <a:r>
              <a:rPr sz="3850" b="1" spc="165" dirty="0">
                <a:solidFill>
                  <a:srgbClr val="ED973F"/>
                </a:solidFill>
                <a:latin typeface="Arial"/>
                <a:cs typeface="Arial"/>
              </a:rPr>
              <a:t>SKŘÍPOV</a:t>
            </a:r>
            <a:endParaRPr sz="3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62397" y="17325736"/>
            <a:ext cx="141605" cy="18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360" dirty="0">
                <a:solidFill>
                  <a:srgbClr val="565B59"/>
                </a:solidFill>
                <a:latin typeface="Times New Roman"/>
                <a:cs typeface="Times New Roman"/>
              </a:rPr>
              <a:t>v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3250" y="15309905"/>
            <a:ext cx="18897600" cy="3379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 marR="10964545">
              <a:lnSpc>
                <a:spcPct val="106900"/>
              </a:lnSpc>
            </a:pPr>
            <a:r>
              <a:rPr sz="2700" b="1" spc="165" dirty="0">
                <a:solidFill>
                  <a:srgbClr val="1F2421"/>
                </a:solidFill>
                <a:latin typeface="Arial"/>
                <a:cs typeface="Arial"/>
              </a:rPr>
              <a:t>1.</a:t>
            </a:r>
            <a:r>
              <a:rPr sz="2700" b="1" spc="-270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700" b="1" spc="55" dirty="0">
                <a:solidFill>
                  <a:srgbClr val="1F2421"/>
                </a:solidFill>
                <a:latin typeface="Arial"/>
                <a:cs typeface="Arial"/>
              </a:rPr>
              <a:t>místo</a:t>
            </a:r>
            <a:r>
              <a:rPr sz="2700" b="1" spc="-145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1F2421"/>
                </a:solidFill>
                <a:latin typeface="Arial"/>
                <a:cs typeface="Arial"/>
              </a:rPr>
              <a:t>v</a:t>
            </a:r>
            <a:r>
              <a:rPr sz="2700" b="1" spc="100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700" b="1" spc="114" dirty="0" err="1" smtClean="0">
                <a:solidFill>
                  <a:srgbClr val="1F2421"/>
                </a:solidFill>
                <a:latin typeface="Arial"/>
                <a:cs typeface="Arial"/>
              </a:rPr>
              <a:t>kategorii</a:t>
            </a:r>
            <a:endParaRPr lang="cs-CZ" sz="2700" b="1" spc="114" dirty="0" smtClean="0">
              <a:solidFill>
                <a:srgbClr val="1F2421"/>
              </a:solidFill>
              <a:latin typeface="Arial"/>
              <a:cs typeface="Arial"/>
            </a:endParaRPr>
          </a:p>
          <a:p>
            <a:pPr marL="37465" marR="10964545">
              <a:lnSpc>
                <a:spcPct val="106900"/>
              </a:lnSpc>
            </a:pPr>
            <a:r>
              <a:rPr lang="cs-CZ" sz="2700" b="1" spc="114" dirty="0" smtClean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700" b="1" spc="114" dirty="0" err="1" smtClean="0">
                <a:solidFill>
                  <a:srgbClr val="1F2421"/>
                </a:solidFill>
                <a:latin typeface="Arial"/>
                <a:cs typeface="Arial"/>
              </a:rPr>
              <a:t>Zpřístupnění</a:t>
            </a:r>
            <a:r>
              <a:rPr lang="cs-CZ" sz="2700" b="1" spc="114" dirty="0" smtClean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700" b="1" spc="95" dirty="0" err="1" smtClean="0">
                <a:solidFill>
                  <a:srgbClr val="1F2421"/>
                </a:solidFill>
                <a:latin typeface="Arial"/>
                <a:cs typeface="Arial"/>
              </a:rPr>
              <a:t>pozemk</a:t>
            </a:r>
            <a:r>
              <a:rPr lang="cs-CZ" sz="2700" b="1" spc="95" dirty="0" smtClean="0">
                <a:solidFill>
                  <a:srgbClr val="1F2421"/>
                </a:solidFill>
                <a:latin typeface="Arial"/>
                <a:cs typeface="Arial"/>
              </a:rPr>
              <a:t>ů </a:t>
            </a:r>
          </a:p>
          <a:p>
            <a:pPr marL="37465" marR="10964545">
              <a:lnSpc>
                <a:spcPct val="106900"/>
              </a:lnSpc>
            </a:pPr>
            <a:r>
              <a:rPr sz="2700" b="1" dirty="0" err="1" smtClean="0">
                <a:solidFill>
                  <a:srgbClr val="1F2421"/>
                </a:solidFill>
                <a:latin typeface="Arial"/>
                <a:cs typeface="Arial"/>
              </a:rPr>
              <a:t>Ročník</a:t>
            </a:r>
            <a:r>
              <a:rPr sz="2700" b="1" dirty="0" smtClean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700" b="1" spc="190" dirty="0" smtClean="0">
                <a:solidFill>
                  <a:srgbClr val="1F2421"/>
                </a:solidFill>
                <a:latin typeface="Arial"/>
                <a:cs typeface="Arial"/>
              </a:rPr>
              <a:t>2006</a:t>
            </a:r>
            <a:r>
              <a:rPr sz="2700" b="1" spc="190" dirty="0" smtClean="0">
                <a:solidFill>
                  <a:srgbClr val="414642"/>
                </a:solidFill>
                <a:latin typeface="Arial"/>
                <a:cs typeface="Arial"/>
              </a:rPr>
              <a:t>,</a:t>
            </a:r>
            <a:r>
              <a:rPr sz="2700" b="1" spc="15" dirty="0" smtClean="0">
                <a:solidFill>
                  <a:srgbClr val="1F2421"/>
                </a:solidFill>
                <a:latin typeface="Arial"/>
                <a:cs typeface="Arial"/>
              </a:rPr>
              <a:t>Pozemkový </a:t>
            </a:r>
            <a:r>
              <a:rPr sz="2700" b="1" spc="90" dirty="0" err="1" smtClean="0">
                <a:solidFill>
                  <a:srgbClr val="1F2421"/>
                </a:solidFill>
                <a:latin typeface="Arial"/>
                <a:cs typeface="Arial"/>
              </a:rPr>
              <a:t>úřad</a:t>
            </a:r>
            <a:r>
              <a:rPr lang="cs-CZ" sz="2700" b="1" spc="90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700" b="1" spc="35" dirty="0" err="1" smtClean="0">
                <a:solidFill>
                  <a:srgbClr val="1F2421"/>
                </a:solidFill>
                <a:latin typeface="Arial"/>
                <a:cs typeface="Arial"/>
              </a:rPr>
              <a:t>Prostějov</a:t>
            </a:r>
            <a:endParaRPr sz="2700" dirty="0">
              <a:latin typeface="Arial"/>
              <a:cs typeface="Arial"/>
            </a:endParaRPr>
          </a:p>
          <a:p>
            <a:pPr marL="12700" marR="5080" algn="just">
              <a:lnSpc>
                <a:spcPct val="122300"/>
              </a:lnSpc>
              <a:spcBef>
                <a:spcPts val="1595"/>
              </a:spcBef>
            </a:pPr>
            <a:r>
              <a:rPr sz="2450" spc="35" dirty="0">
                <a:solidFill>
                  <a:srgbClr val="414642"/>
                </a:solidFill>
                <a:latin typeface="Arial"/>
                <a:cs typeface="Arial"/>
              </a:rPr>
              <a:t>Zpevněná</a:t>
            </a:r>
            <a:r>
              <a:rPr sz="2450" spc="6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14" dirty="0">
                <a:solidFill>
                  <a:srgbClr val="414642"/>
                </a:solidFill>
                <a:latin typeface="Arial"/>
                <a:cs typeface="Arial"/>
              </a:rPr>
              <a:t>po</a:t>
            </a:r>
            <a:r>
              <a:rPr sz="2450" spc="114" dirty="0">
                <a:solidFill>
                  <a:srgbClr val="1F2421"/>
                </a:solidFill>
                <a:latin typeface="Arial"/>
                <a:cs typeface="Arial"/>
              </a:rPr>
              <a:t>l</a:t>
            </a:r>
            <a:r>
              <a:rPr sz="2450" spc="114" dirty="0">
                <a:solidFill>
                  <a:srgbClr val="414642"/>
                </a:solidFill>
                <a:latin typeface="Arial"/>
                <a:cs typeface="Arial"/>
              </a:rPr>
              <a:t>ní</a:t>
            </a:r>
            <a:r>
              <a:rPr sz="2450" spc="-33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414642"/>
                </a:solidFill>
                <a:latin typeface="Arial"/>
                <a:cs typeface="Arial"/>
              </a:rPr>
              <a:t>cesta</a:t>
            </a:r>
            <a:r>
              <a:rPr sz="2450" spc="-8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14642"/>
                </a:solidFill>
                <a:latin typeface="Arial"/>
                <a:cs typeface="Arial"/>
              </a:rPr>
              <a:t>o</a:t>
            </a:r>
            <a:r>
              <a:rPr sz="2450" spc="-5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55" dirty="0">
                <a:solidFill>
                  <a:srgbClr val="414642"/>
                </a:solidFill>
                <a:latin typeface="Arial"/>
                <a:cs typeface="Arial"/>
              </a:rPr>
              <a:t>dé</a:t>
            </a:r>
            <a:r>
              <a:rPr sz="2450" spc="55" dirty="0">
                <a:solidFill>
                  <a:srgbClr val="1F2421"/>
                </a:solidFill>
                <a:latin typeface="Arial"/>
                <a:cs typeface="Arial"/>
              </a:rPr>
              <a:t>l</a:t>
            </a:r>
            <a:r>
              <a:rPr sz="2450" spc="55" dirty="0">
                <a:solidFill>
                  <a:srgbClr val="414642"/>
                </a:solidFill>
                <a:latin typeface="Arial"/>
                <a:cs typeface="Arial"/>
              </a:rPr>
              <a:t>ce</a:t>
            </a:r>
            <a:r>
              <a:rPr sz="2450" spc="13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75" dirty="0">
                <a:solidFill>
                  <a:srgbClr val="414642"/>
                </a:solidFill>
                <a:latin typeface="Arial"/>
                <a:cs typeface="Arial"/>
              </a:rPr>
              <a:t>1885</a:t>
            </a:r>
            <a:r>
              <a:rPr sz="2450" spc="7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30" dirty="0">
                <a:solidFill>
                  <a:srgbClr val="414642"/>
                </a:solidFill>
                <a:latin typeface="Arial"/>
                <a:cs typeface="Arial"/>
              </a:rPr>
              <a:t>m,jednopruhová</a:t>
            </a:r>
            <a:r>
              <a:rPr sz="2450" spc="-8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-215" dirty="0">
                <a:solidFill>
                  <a:srgbClr val="414642"/>
                </a:solidFill>
                <a:latin typeface="Arial"/>
                <a:cs typeface="Arial"/>
              </a:rPr>
              <a:t>s</a:t>
            </a:r>
            <a:r>
              <a:rPr sz="2450" spc="-2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60" dirty="0">
                <a:solidFill>
                  <a:srgbClr val="414642"/>
                </a:solidFill>
                <a:latin typeface="Arial"/>
                <a:cs typeface="Arial"/>
              </a:rPr>
              <a:t>výhybnami,</a:t>
            </a:r>
            <a:r>
              <a:rPr sz="2450" spc="15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65" dirty="0">
                <a:solidFill>
                  <a:srgbClr val="414642"/>
                </a:solidFill>
                <a:latin typeface="Arial"/>
                <a:cs typeface="Arial"/>
              </a:rPr>
              <a:t>asfaltobeton</a:t>
            </a:r>
            <a:r>
              <a:rPr sz="2450" spc="31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75" dirty="0">
                <a:solidFill>
                  <a:srgbClr val="414642"/>
                </a:solidFill>
                <a:latin typeface="Arial"/>
                <a:cs typeface="Arial"/>
              </a:rPr>
              <a:t>3,2</a:t>
            </a:r>
            <a:r>
              <a:rPr sz="2450" spc="-7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285" dirty="0">
                <a:solidFill>
                  <a:srgbClr val="414642"/>
                </a:solidFill>
                <a:latin typeface="Arial"/>
                <a:cs typeface="Arial"/>
              </a:rPr>
              <a:t>m,</a:t>
            </a:r>
            <a:r>
              <a:rPr sz="2450" spc="-32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414642"/>
                </a:solidFill>
                <a:latin typeface="Arial"/>
                <a:cs typeface="Arial"/>
              </a:rPr>
              <a:t>krajnice</a:t>
            </a:r>
            <a:r>
              <a:rPr sz="2450" spc="-6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65" dirty="0">
                <a:solidFill>
                  <a:srgbClr val="414642"/>
                </a:solidFill>
                <a:latin typeface="Arial"/>
                <a:cs typeface="Arial"/>
              </a:rPr>
              <a:t>0,</a:t>
            </a:r>
            <a:r>
              <a:rPr sz="2450" spc="165" dirty="0">
                <a:solidFill>
                  <a:srgbClr val="1F2421"/>
                </a:solidFill>
                <a:latin typeface="Arial"/>
                <a:cs typeface="Arial"/>
              </a:rPr>
              <a:t>4</a:t>
            </a:r>
            <a:r>
              <a:rPr sz="2450" spc="60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450" spc="215" dirty="0">
                <a:solidFill>
                  <a:srgbClr val="414642"/>
                </a:solidFill>
                <a:latin typeface="Arial"/>
                <a:cs typeface="Arial"/>
              </a:rPr>
              <a:t>m.</a:t>
            </a:r>
            <a:r>
              <a:rPr sz="2450" spc="-8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-15" dirty="0">
                <a:solidFill>
                  <a:srgbClr val="414642"/>
                </a:solidFill>
                <a:latin typeface="Arial"/>
                <a:cs typeface="Arial"/>
              </a:rPr>
              <a:t>Podél</a:t>
            </a:r>
            <a:r>
              <a:rPr sz="2450" spc="4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25" dirty="0">
                <a:solidFill>
                  <a:srgbClr val="414642"/>
                </a:solidFill>
                <a:latin typeface="Arial"/>
                <a:cs typeface="Arial"/>
              </a:rPr>
              <a:t>ces</a:t>
            </a:r>
            <a:r>
              <a:rPr sz="2450" spc="25" dirty="0">
                <a:solidFill>
                  <a:srgbClr val="1F2421"/>
                </a:solidFill>
                <a:latin typeface="Arial"/>
                <a:cs typeface="Arial"/>
              </a:rPr>
              <a:t>t</a:t>
            </a:r>
            <a:r>
              <a:rPr sz="2450" spc="25" dirty="0">
                <a:solidFill>
                  <a:srgbClr val="414642"/>
                </a:solidFill>
                <a:latin typeface="Arial"/>
                <a:cs typeface="Arial"/>
              </a:rPr>
              <a:t>y</a:t>
            </a:r>
            <a:r>
              <a:rPr sz="2450" spc="6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70" dirty="0" err="1">
                <a:solidFill>
                  <a:srgbClr val="414642"/>
                </a:solidFill>
                <a:latin typeface="Arial"/>
                <a:cs typeface="Arial"/>
              </a:rPr>
              <a:t>liniová</a:t>
            </a:r>
            <a:r>
              <a:rPr sz="2450" spc="-10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0" dirty="0" err="1" smtClean="0">
                <a:solidFill>
                  <a:srgbClr val="414642"/>
                </a:solidFill>
                <a:latin typeface="Arial"/>
                <a:cs typeface="Arial"/>
              </a:rPr>
              <a:t>ze­</a:t>
            </a:r>
            <a:r>
              <a:rPr sz="2450" spc="55" dirty="0" err="1" smtClean="0">
                <a:solidFill>
                  <a:srgbClr val="1F2421"/>
                </a:solidFill>
                <a:latin typeface="Arial"/>
                <a:cs typeface="Arial"/>
              </a:rPr>
              <a:t>l</a:t>
            </a:r>
            <a:r>
              <a:rPr sz="2450" spc="55" dirty="0" err="1" smtClean="0">
                <a:solidFill>
                  <a:srgbClr val="414642"/>
                </a:solidFill>
                <a:latin typeface="Arial"/>
                <a:cs typeface="Arial"/>
              </a:rPr>
              <a:t>eň</a:t>
            </a:r>
            <a:r>
              <a:rPr sz="2450" spc="90" dirty="0" smtClean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05" dirty="0">
                <a:solidFill>
                  <a:srgbClr val="414642"/>
                </a:solidFill>
                <a:latin typeface="Arial"/>
                <a:cs typeface="Arial"/>
              </a:rPr>
              <a:t>a</a:t>
            </a:r>
            <a:r>
              <a:rPr sz="2450" spc="-7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10" dirty="0">
                <a:solidFill>
                  <a:srgbClr val="414642"/>
                </a:solidFill>
                <a:latin typeface="Arial"/>
                <a:cs typeface="Arial"/>
              </a:rPr>
              <a:t>vě</a:t>
            </a:r>
            <a:r>
              <a:rPr sz="2450" spc="110" dirty="0">
                <a:solidFill>
                  <a:srgbClr val="1F2421"/>
                </a:solidFill>
                <a:latin typeface="Arial"/>
                <a:cs typeface="Arial"/>
              </a:rPr>
              <a:t>t</a:t>
            </a:r>
            <a:r>
              <a:rPr sz="2450" spc="110" dirty="0">
                <a:solidFill>
                  <a:srgbClr val="414642"/>
                </a:solidFill>
                <a:latin typeface="Arial"/>
                <a:cs typeface="Arial"/>
              </a:rPr>
              <a:t>rolam</a:t>
            </a:r>
            <a:r>
              <a:rPr sz="2450" spc="110" dirty="0">
                <a:solidFill>
                  <a:srgbClr val="1F2421"/>
                </a:solidFill>
                <a:latin typeface="Arial"/>
                <a:cs typeface="Arial"/>
              </a:rPr>
              <a:t>.</a:t>
            </a:r>
            <a:r>
              <a:rPr sz="2450" spc="-305" dirty="0">
                <a:solidFill>
                  <a:srgbClr val="1F2421"/>
                </a:solidFill>
                <a:latin typeface="Arial"/>
                <a:cs typeface="Arial"/>
              </a:rPr>
              <a:t> </a:t>
            </a:r>
            <a:r>
              <a:rPr sz="2450" spc="95" dirty="0">
                <a:solidFill>
                  <a:srgbClr val="1F2421"/>
                </a:solidFill>
                <a:latin typeface="Arial"/>
                <a:cs typeface="Arial"/>
              </a:rPr>
              <a:t>T</a:t>
            </a:r>
            <a:r>
              <a:rPr sz="2450" spc="95" dirty="0">
                <a:solidFill>
                  <a:srgbClr val="414642"/>
                </a:solidFill>
                <a:latin typeface="Arial"/>
                <a:cs typeface="Arial"/>
              </a:rPr>
              <a:t>erénními</a:t>
            </a:r>
            <a:r>
              <a:rPr sz="2450" spc="7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50" dirty="0">
                <a:solidFill>
                  <a:srgbClr val="414642"/>
                </a:solidFill>
                <a:latin typeface="Arial"/>
                <a:cs typeface="Arial"/>
              </a:rPr>
              <a:t>úpr</a:t>
            </a:r>
            <a:r>
              <a:rPr sz="2450" spc="50" dirty="0">
                <a:solidFill>
                  <a:srgbClr val="1F2421"/>
                </a:solidFill>
                <a:latin typeface="Arial"/>
                <a:cs typeface="Arial"/>
              </a:rPr>
              <a:t>a</a:t>
            </a:r>
            <a:r>
              <a:rPr sz="2450" spc="50" dirty="0">
                <a:solidFill>
                  <a:srgbClr val="414642"/>
                </a:solidFill>
                <a:latin typeface="Arial"/>
                <a:cs typeface="Arial"/>
              </a:rPr>
              <a:t>vami</a:t>
            </a:r>
            <a:r>
              <a:rPr sz="2450" spc="22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05" dirty="0">
                <a:solidFill>
                  <a:srgbClr val="414642"/>
                </a:solidFill>
                <a:latin typeface="Arial"/>
                <a:cs typeface="Arial"/>
              </a:rPr>
              <a:t>zemníku</a:t>
            </a:r>
            <a:r>
              <a:rPr sz="2450" spc="-1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45" dirty="0">
                <a:solidFill>
                  <a:srgbClr val="414642"/>
                </a:solidFill>
                <a:latin typeface="Arial"/>
                <a:cs typeface="Arial"/>
              </a:rPr>
              <a:t>vytvořen</a:t>
            </a:r>
            <a:r>
              <a:rPr sz="2450" spc="48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20" dirty="0">
                <a:solidFill>
                  <a:srgbClr val="414642"/>
                </a:solidFill>
                <a:latin typeface="Arial"/>
                <a:cs typeface="Arial"/>
              </a:rPr>
              <a:t>mokřad,</a:t>
            </a:r>
            <a:r>
              <a:rPr sz="2450" spc="-22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414642"/>
                </a:solidFill>
                <a:latin typeface="Arial"/>
                <a:cs typeface="Arial"/>
              </a:rPr>
              <a:t>plocha</a:t>
            </a:r>
            <a:r>
              <a:rPr sz="2450" spc="6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215" dirty="0">
                <a:solidFill>
                  <a:srgbClr val="414642"/>
                </a:solidFill>
                <a:latin typeface="Arial"/>
                <a:cs typeface="Arial"/>
              </a:rPr>
              <a:t>1,16</a:t>
            </a:r>
            <a:r>
              <a:rPr sz="245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414642"/>
                </a:solidFill>
                <a:latin typeface="Arial"/>
                <a:cs typeface="Arial"/>
              </a:rPr>
              <a:t>ha.</a:t>
            </a:r>
            <a:r>
              <a:rPr sz="2450" spc="-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65" dirty="0">
                <a:solidFill>
                  <a:srgbClr val="414642"/>
                </a:solidFill>
                <a:latin typeface="Arial"/>
                <a:cs typeface="Arial"/>
              </a:rPr>
              <a:t>Polní</a:t>
            </a:r>
            <a:r>
              <a:rPr sz="2450" spc="-6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30" dirty="0" err="1">
                <a:solidFill>
                  <a:srgbClr val="414642"/>
                </a:solidFill>
                <a:latin typeface="Arial"/>
                <a:cs typeface="Arial"/>
              </a:rPr>
              <a:t>cesta</a:t>
            </a:r>
            <a:r>
              <a:rPr sz="2450" spc="1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-40" dirty="0" err="1" smtClean="0">
                <a:solidFill>
                  <a:srgbClr val="414642"/>
                </a:solidFill>
                <a:latin typeface="Arial"/>
                <a:cs typeface="Arial"/>
              </a:rPr>
              <a:t>zaj</a:t>
            </a:r>
            <a:r>
              <a:rPr sz="2450" spc="15" dirty="0" err="1" smtClean="0">
                <a:solidFill>
                  <a:srgbClr val="1F2421"/>
                </a:solidFill>
                <a:latin typeface="Arial"/>
                <a:cs typeface="Arial"/>
              </a:rPr>
              <a:t>i</a:t>
            </a:r>
            <a:r>
              <a:rPr sz="2450" spc="15" dirty="0" err="1" smtClean="0">
                <a:solidFill>
                  <a:srgbClr val="414642"/>
                </a:solidFill>
                <a:latin typeface="Arial"/>
                <a:cs typeface="Arial"/>
              </a:rPr>
              <a:t>šťuje</a:t>
            </a:r>
            <a:r>
              <a:rPr sz="2450" spc="130" dirty="0" smtClean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75" dirty="0" err="1">
                <a:solidFill>
                  <a:srgbClr val="414642"/>
                </a:solidFill>
                <a:latin typeface="Arial"/>
                <a:cs typeface="Arial"/>
              </a:rPr>
              <a:t>zpřístupnění</a:t>
            </a:r>
            <a:r>
              <a:rPr sz="2450" spc="254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05" dirty="0" err="1" smtClean="0">
                <a:solidFill>
                  <a:srgbClr val="414642"/>
                </a:solidFill>
                <a:latin typeface="Arial"/>
                <a:cs typeface="Arial"/>
              </a:rPr>
              <a:t>poze</a:t>
            </a:r>
            <a:r>
              <a:rPr sz="2450" spc="105" dirty="0" err="1" smtClean="0">
                <a:solidFill>
                  <a:srgbClr val="1F2421"/>
                </a:solidFill>
                <a:latin typeface="Arial"/>
                <a:cs typeface="Arial"/>
              </a:rPr>
              <a:t>m</a:t>
            </a:r>
            <a:r>
              <a:rPr sz="2450" spc="105" dirty="0" err="1" smtClean="0">
                <a:solidFill>
                  <a:srgbClr val="414642"/>
                </a:solidFill>
                <a:latin typeface="Arial"/>
                <a:cs typeface="Arial"/>
              </a:rPr>
              <a:t>k</a:t>
            </a:r>
            <a:r>
              <a:rPr lang="cs-CZ" sz="2450" spc="105" dirty="0" smtClean="0">
                <a:solidFill>
                  <a:srgbClr val="414642"/>
                </a:solidFill>
                <a:latin typeface="Arial"/>
                <a:cs typeface="Arial"/>
              </a:rPr>
              <a:t>ů</a:t>
            </a:r>
            <a:r>
              <a:rPr sz="2450" spc="105" dirty="0" smtClean="0">
                <a:solidFill>
                  <a:srgbClr val="414642"/>
                </a:solidFill>
                <a:latin typeface="Arial"/>
                <a:cs typeface="Arial"/>
              </a:rPr>
              <a:t>,  </a:t>
            </a:r>
            <a:r>
              <a:rPr sz="2450" spc="55" dirty="0">
                <a:solidFill>
                  <a:srgbClr val="414642"/>
                </a:solidFill>
                <a:latin typeface="Arial"/>
                <a:cs typeface="Arial"/>
              </a:rPr>
              <a:t>vytváří</a:t>
            </a:r>
            <a:r>
              <a:rPr sz="2450" spc="-10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414642"/>
                </a:solidFill>
                <a:latin typeface="Arial"/>
                <a:cs typeface="Arial"/>
              </a:rPr>
              <a:t>pro</a:t>
            </a:r>
            <a:r>
              <a:rPr sz="2450" spc="75" dirty="0">
                <a:solidFill>
                  <a:srgbClr val="1F2421"/>
                </a:solidFill>
                <a:latin typeface="Arial"/>
                <a:cs typeface="Arial"/>
              </a:rPr>
              <a:t>p</a:t>
            </a:r>
            <a:r>
              <a:rPr sz="2450" spc="75" dirty="0">
                <a:solidFill>
                  <a:srgbClr val="414642"/>
                </a:solidFill>
                <a:latin typeface="Arial"/>
                <a:cs typeface="Arial"/>
              </a:rPr>
              <a:t>ojení</a:t>
            </a:r>
            <a:r>
              <a:rPr sz="2450" spc="-3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40" dirty="0">
                <a:solidFill>
                  <a:srgbClr val="414642"/>
                </a:solidFill>
                <a:latin typeface="Arial"/>
                <a:cs typeface="Arial"/>
              </a:rPr>
              <a:t>krajiny</a:t>
            </a:r>
            <a:r>
              <a:rPr sz="2450" spc="-2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45" dirty="0">
                <a:solidFill>
                  <a:srgbClr val="414642"/>
                </a:solidFill>
                <a:latin typeface="Arial"/>
                <a:cs typeface="Arial"/>
              </a:rPr>
              <a:t>včetně</a:t>
            </a:r>
            <a:r>
              <a:rPr sz="2450" spc="23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75" dirty="0">
                <a:solidFill>
                  <a:srgbClr val="414642"/>
                </a:solidFill>
                <a:latin typeface="Arial"/>
                <a:cs typeface="Arial"/>
              </a:rPr>
              <a:t>propojení</a:t>
            </a:r>
            <a:r>
              <a:rPr sz="2450" spc="-13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-95" dirty="0">
                <a:solidFill>
                  <a:srgbClr val="414642"/>
                </a:solidFill>
                <a:latin typeface="Arial"/>
                <a:cs typeface="Arial"/>
              </a:rPr>
              <a:t>se</a:t>
            </a:r>
            <a:r>
              <a:rPr sz="2450" spc="9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35" dirty="0">
                <a:solidFill>
                  <a:srgbClr val="414642"/>
                </a:solidFill>
                <a:latin typeface="Arial"/>
                <a:cs typeface="Arial"/>
              </a:rPr>
              <a:t>sousední</a:t>
            </a:r>
            <a:r>
              <a:rPr sz="2450" spc="-3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90" dirty="0">
                <a:solidFill>
                  <a:srgbClr val="414642"/>
                </a:solidFill>
                <a:latin typeface="Arial"/>
                <a:cs typeface="Arial"/>
              </a:rPr>
              <a:t>obcí</a:t>
            </a:r>
            <a:r>
              <a:rPr sz="2450" spc="-24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0" dirty="0">
                <a:solidFill>
                  <a:srgbClr val="414642"/>
                </a:solidFill>
                <a:latin typeface="Arial"/>
                <a:cs typeface="Arial"/>
              </a:rPr>
              <a:t>Subířov</a:t>
            </a:r>
            <a:r>
              <a:rPr sz="2450" spc="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05" dirty="0">
                <a:solidFill>
                  <a:srgbClr val="414642"/>
                </a:solidFill>
                <a:latin typeface="Arial"/>
                <a:cs typeface="Arial"/>
              </a:rPr>
              <a:t>a</a:t>
            </a:r>
            <a:r>
              <a:rPr sz="2450" spc="-27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80" dirty="0" err="1">
                <a:solidFill>
                  <a:srgbClr val="414642"/>
                </a:solidFill>
                <a:latin typeface="Arial"/>
                <a:cs typeface="Arial"/>
              </a:rPr>
              <a:t>vy</a:t>
            </a:r>
            <a:r>
              <a:rPr sz="2450" spc="80" dirty="0" err="1">
                <a:solidFill>
                  <a:srgbClr val="1F2421"/>
                </a:solidFill>
                <a:latin typeface="Arial"/>
                <a:cs typeface="Arial"/>
              </a:rPr>
              <a:t>l</a:t>
            </a:r>
            <a:r>
              <a:rPr sz="2450" spc="80" dirty="0" err="1">
                <a:solidFill>
                  <a:srgbClr val="414642"/>
                </a:solidFill>
                <a:latin typeface="Arial"/>
                <a:cs typeface="Arial"/>
              </a:rPr>
              <a:t>učuje</a:t>
            </a:r>
            <a:r>
              <a:rPr sz="2450" spc="-6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25" dirty="0" err="1" smtClean="0">
                <a:solidFill>
                  <a:srgbClr val="414642"/>
                </a:solidFill>
                <a:latin typeface="Arial"/>
                <a:cs typeface="Arial"/>
              </a:rPr>
              <a:t>zeměd</a:t>
            </a:r>
            <a:r>
              <a:rPr lang="cs-CZ" sz="2450" spc="25" dirty="0" smtClean="0">
                <a:solidFill>
                  <a:srgbClr val="414642"/>
                </a:solidFill>
                <a:latin typeface="Arial"/>
                <a:cs typeface="Arial"/>
              </a:rPr>
              <a:t>ě</a:t>
            </a:r>
            <a:r>
              <a:rPr sz="2450" spc="-65" dirty="0" err="1" smtClean="0">
                <a:solidFill>
                  <a:srgbClr val="1F2421"/>
                </a:solidFill>
                <a:latin typeface="Arial"/>
                <a:cs typeface="Arial"/>
              </a:rPr>
              <a:t>l</a:t>
            </a:r>
            <a:r>
              <a:rPr sz="2450" spc="-65" dirty="0" err="1" smtClean="0">
                <a:solidFill>
                  <a:srgbClr val="414642"/>
                </a:solidFill>
                <a:latin typeface="Arial"/>
                <a:cs typeface="Arial"/>
              </a:rPr>
              <a:t>s</a:t>
            </a:r>
            <a:r>
              <a:rPr sz="2450" spc="25" dirty="0" err="1" smtClean="0">
                <a:solidFill>
                  <a:srgbClr val="414642"/>
                </a:solidFill>
                <a:latin typeface="Arial"/>
                <a:cs typeface="Arial"/>
              </a:rPr>
              <a:t>kou</a:t>
            </a:r>
            <a:r>
              <a:rPr sz="2450" spc="45" dirty="0" smtClean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40" dirty="0">
                <a:solidFill>
                  <a:srgbClr val="414642"/>
                </a:solidFill>
                <a:latin typeface="Arial"/>
                <a:cs typeface="Arial"/>
              </a:rPr>
              <a:t>dop</a:t>
            </a:r>
            <a:r>
              <a:rPr sz="2450" spc="40" dirty="0">
                <a:solidFill>
                  <a:srgbClr val="1F2421"/>
                </a:solidFill>
                <a:latin typeface="Arial"/>
                <a:cs typeface="Arial"/>
              </a:rPr>
              <a:t>r</a:t>
            </a:r>
            <a:r>
              <a:rPr sz="2450" spc="40" dirty="0">
                <a:solidFill>
                  <a:srgbClr val="414642"/>
                </a:solidFill>
                <a:latin typeface="Arial"/>
                <a:cs typeface="Arial"/>
              </a:rPr>
              <a:t>avu</a:t>
            </a:r>
            <a:r>
              <a:rPr sz="2450" spc="-55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45" dirty="0">
                <a:solidFill>
                  <a:srgbClr val="414642"/>
                </a:solidFill>
                <a:latin typeface="Arial"/>
                <a:cs typeface="Arial"/>
              </a:rPr>
              <a:t>z</a:t>
            </a:r>
            <a:r>
              <a:rPr sz="2450" spc="-7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35" dirty="0">
                <a:solidFill>
                  <a:srgbClr val="414642"/>
                </a:solidFill>
                <a:latin typeface="Arial"/>
                <a:cs typeface="Arial"/>
              </a:rPr>
              <a:t>o</a:t>
            </a:r>
            <a:r>
              <a:rPr sz="2450" spc="35" dirty="0">
                <a:solidFill>
                  <a:srgbClr val="1F2421"/>
                </a:solidFill>
                <a:latin typeface="Arial"/>
                <a:cs typeface="Arial"/>
              </a:rPr>
              <a:t>b</a:t>
            </a:r>
            <a:r>
              <a:rPr sz="2450" spc="35" dirty="0">
                <a:solidFill>
                  <a:srgbClr val="414642"/>
                </a:solidFill>
                <a:latin typeface="Arial"/>
                <a:cs typeface="Arial"/>
              </a:rPr>
              <a:t>ce.</a:t>
            </a:r>
            <a:r>
              <a:rPr sz="2450" spc="-25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85" dirty="0">
                <a:solidFill>
                  <a:srgbClr val="414642"/>
                </a:solidFill>
                <a:latin typeface="Arial"/>
                <a:cs typeface="Arial"/>
              </a:rPr>
              <a:t>Vy</a:t>
            </a:r>
            <a:r>
              <a:rPr sz="2450" spc="85" dirty="0">
                <a:solidFill>
                  <a:srgbClr val="1F2421"/>
                </a:solidFill>
                <a:latin typeface="Arial"/>
                <a:cs typeface="Arial"/>
              </a:rPr>
              <a:t>t</a:t>
            </a:r>
            <a:r>
              <a:rPr sz="2450" spc="85" dirty="0">
                <a:solidFill>
                  <a:srgbClr val="414642"/>
                </a:solidFill>
                <a:latin typeface="Arial"/>
                <a:cs typeface="Arial"/>
              </a:rPr>
              <a:t>vořením</a:t>
            </a:r>
            <a:r>
              <a:rPr sz="2450" spc="-114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80" dirty="0">
                <a:solidFill>
                  <a:srgbClr val="414642"/>
                </a:solidFill>
                <a:latin typeface="Arial"/>
                <a:cs typeface="Arial"/>
              </a:rPr>
              <a:t>vodní  </a:t>
            </a:r>
            <a:r>
              <a:rPr sz="2450" spc="45" dirty="0">
                <a:solidFill>
                  <a:srgbClr val="414642"/>
                </a:solidFill>
                <a:latin typeface="Arial"/>
                <a:cs typeface="Arial"/>
              </a:rPr>
              <a:t>plochy </a:t>
            </a:r>
            <a:r>
              <a:rPr sz="2450" spc="-25" dirty="0">
                <a:solidFill>
                  <a:srgbClr val="414642"/>
                </a:solidFill>
                <a:latin typeface="Arial"/>
                <a:cs typeface="Arial"/>
              </a:rPr>
              <a:t>byl </a:t>
            </a:r>
            <a:r>
              <a:rPr sz="2450" spc="60" dirty="0">
                <a:solidFill>
                  <a:srgbClr val="414642"/>
                </a:solidFill>
                <a:latin typeface="Arial"/>
                <a:cs typeface="Arial"/>
              </a:rPr>
              <a:t>vytvořen </a:t>
            </a:r>
            <a:r>
              <a:rPr sz="2450" spc="100" dirty="0">
                <a:solidFill>
                  <a:srgbClr val="414642"/>
                </a:solidFill>
                <a:latin typeface="Arial"/>
                <a:cs typeface="Arial"/>
              </a:rPr>
              <a:t>hodnotný </a:t>
            </a:r>
            <a:r>
              <a:rPr sz="2450" spc="65" dirty="0">
                <a:solidFill>
                  <a:srgbClr val="414642"/>
                </a:solidFill>
                <a:latin typeface="Arial"/>
                <a:cs typeface="Arial"/>
              </a:rPr>
              <a:t>ekologicko </a:t>
            </a:r>
            <a:r>
              <a:rPr sz="2450" spc="375" dirty="0">
                <a:solidFill>
                  <a:srgbClr val="565B59"/>
                </a:solidFill>
                <a:latin typeface="Arial"/>
                <a:cs typeface="Arial"/>
              </a:rPr>
              <a:t>- </a:t>
            </a:r>
            <a:r>
              <a:rPr sz="2450" spc="5" dirty="0">
                <a:solidFill>
                  <a:srgbClr val="414642"/>
                </a:solidFill>
                <a:latin typeface="Arial"/>
                <a:cs typeface="Arial"/>
              </a:rPr>
              <a:t>krajinářský  </a:t>
            </a:r>
            <a:r>
              <a:rPr sz="2450" spc="20" dirty="0">
                <a:solidFill>
                  <a:srgbClr val="414642"/>
                </a:solidFill>
                <a:latin typeface="Arial"/>
                <a:cs typeface="Arial"/>
              </a:rPr>
              <a:t>prvek </a:t>
            </a:r>
            <a:r>
              <a:rPr sz="2450" spc="-5" dirty="0">
                <a:solidFill>
                  <a:srgbClr val="414642"/>
                </a:solidFill>
                <a:latin typeface="Arial"/>
                <a:cs typeface="Arial"/>
              </a:rPr>
              <a:t>v </a:t>
            </a:r>
            <a:r>
              <a:rPr sz="2450" spc="10" dirty="0">
                <a:solidFill>
                  <a:srgbClr val="414642"/>
                </a:solidFill>
                <a:latin typeface="Arial"/>
                <a:cs typeface="Arial"/>
              </a:rPr>
              <a:t>zemědělské</a:t>
            </a:r>
            <a:r>
              <a:rPr sz="2450" spc="-100" dirty="0">
                <a:solidFill>
                  <a:srgbClr val="414642"/>
                </a:solidFill>
                <a:latin typeface="Arial"/>
                <a:cs typeface="Arial"/>
              </a:rPr>
              <a:t> </a:t>
            </a:r>
            <a:r>
              <a:rPr sz="2450" spc="15" dirty="0">
                <a:solidFill>
                  <a:srgbClr val="414642"/>
                </a:solidFill>
                <a:latin typeface="Arial"/>
                <a:cs typeface="Arial"/>
              </a:rPr>
              <a:t>krajině.</a:t>
            </a:r>
            <a:endParaRPr sz="24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58588"/>
            <a:ext cx="20104100" cy="13394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55850" y="717026"/>
            <a:ext cx="7663180" cy="62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b="1" spc="-340" dirty="0">
                <a:solidFill>
                  <a:srgbClr val="B5BF16"/>
                </a:solidFill>
                <a:latin typeface="Arial"/>
                <a:cs typeface="Arial"/>
              </a:rPr>
              <a:t>CESTY </a:t>
            </a:r>
            <a:r>
              <a:rPr sz="4050" b="1" spc="-85" dirty="0">
                <a:solidFill>
                  <a:srgbClr val="B5BF16"/>
                </a:solidFill>
                <a:latin typeface="Arial"/>
                <a:cs typeface="Arial"/>
              </a:rPr>
              <a:t>A </a:t>
            </a:r>
            <a:r>
              <a:rPr sz="4050" b="1" spc="-220" dirty="0">
                <a:solidFill>
                  <a:srgbClr val="B5BF16"/>
                </a:solidFill>
                <a:latin typeface="Arial"/>
                <a:cs typeface="Arial"/>
              </a:rPr>
              <a:t>ÚSES </a:t>
            </a:r>
            <a:r>
              <a:rPr sz="4050" b="1" dirty="0">
                <a:solidFill>
                  <a:srgbClr val="B5BF16"/>
                </a:solidFill>
                <a:latin typeface="Arial"/>
                <a:cs typeface="Arial"/>
              </a:rPr>
              <a:t>V </a:t>
            </a:r>
            <a:r>
              <a:rPr sz="4050" b="1" spc="-35" dirty="0">
                <a:solidFill>
                  <a:srgbClr val="B5BF16"/>
                </a:solidFill>
                <a:latin typeface="Arial"/>
                <a:cs typeface="Arial"/>
              </a:rPr>
              <a:t>OBCI</a:t>
            </a:r>
            <a:r>
              <a:rPr sz="4050" b="1" spc="-265" dirty="0">
                <a:solidFill>
                  <a:srgbClr val="B5BF16"/>
                </a:solidFill>
                <a:latin typeface="Arial"/>
                <a:cs typeface="Arial"/>
              </a:rPr>
              <a:t> </a:t>
            </a:r>
            <a:r>
              <a:rPr sz="4050" b="1" spc="-60" dirty="0">
                <a:solidFill>
                  <a:srgbClr val="B5BF16"/>
                </a:solidFill>
                <a:latin typeface="Arial"/>
                <a:cs typeface="Arial"/>
              </a:rPr>
              <a:t>SKŘÍPOV</a:t>
            </a:r>
            <a:endParaRPr sz="4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7895" y="15222142"/>
            <a:ext cx="18117820" cy="424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" marR="1675130">
              <a:lnSpc>
                <a:spcPct val="103800"/>
              </a:lnSpc>
            </a:pPr>
            <a:r>
              <a:rPr sz="2700" b="1" spc="225" dirty="0">
                <a:solidFill>
                  <a:srgbClr val="050505"/>
                </a:solidFill>
                <a:latin typeface="Arial"/>
                <a:cs typeface="Arial"/>
              </a:rPr>
              <a:t>1</a:t>
            </a:r>
            <a:r>
              <a:rPr sz="2700" b="1" spc="225" dirty="0">
                <a:solidFill>
                  <a:srgbClr val="2B2F2D"/>
                </a:solidFill>
                <a:latin typeface="Arial"/>
                <a:cs typeface="Arial"/>
              </a:rPr>
              <a:t>.</a:t>
            </a:r>
            <a:r>
              <a:rPr sz="2700" b="1" spc="-28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700" b="1" spc="60" dirty="0">
                <a:solidFill>
                  <a:srgbClr val="050505"/>
                </a:solidFill>
                <a:latin typeface="Arial"/>
                <a:cs typeface="Arial"/>
              </a:rPr>
              <a:t>místo</a:t>
            </a:r>
            <a:r>
              <a:rPr sz="2700" b="1" spc="-28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100" dirty="0">
                <a:solidFill>
                  <a:srgbClr val="050505"/>
                </a:solidFill>
                <a:latin typeface="Arial"/>
                <a:cs typeface="Arial"/>
              </a:rPr>
              <a:t>v</a:t>
            </a:r>
            <a:r>
              <a:rPr sz="2700" b="1" spc="-1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140" dirty="0">
                <a:solidFill>
                  <a:srgbClr val="050505"/>
                </a:solidFill>
                <a:latin typeface="Arial"/>
                <a:cs typeface="Arial"/>
              </a:rPr>
              <a:t>kategorii</a:t>
            </a:r>
            <a:r>
              <a:rPr sz="2700" b="1" spc="-46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105" dirty="0">
                <a:solidFill>
                  <a:srgbClr val="050505"/>
                </a:solidFill>
                <a:latin typeface="Arial"/>
                <a:cs typeface="Arial"/>
              </a:rPr>
              <a:t>Opatření</a:t>
            </a:r>
            <a:r>
              <a:rPr sz="2700" b="1" spc="1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70" dirty="0">
                <a:solidFill>
                  <a:srgbClr val="050505"/>
                </a:solidFill>
                <a:latin typeface="Arial"/>
                <a:cs typeface="Arial"/>
              </a:rPr>
              <a:t>k</a:t>
            </a:r>
            <a:r>
              <a:rPr sz="2700" b="1" spc="-18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80" dirty="0">
                <a:solidFill>
                  <a:srgbClr val="050505"/>
                </a:solidFill>
                <a:latin typeface="Arial"/>
                <a:cs typeface="Arial"/>
              </a:rPr>
              <a:t>ochraně</a:t>
            </a:r>
            <a:r>
              <a:rPr sz="2700" b="1" spc="-7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160" dirty="0">
                <a:solidFill>
                  <a:srgbClr val="050505"/>
                </a:solidFill>
                <a:latin typeface="Arial"/>
                <a:cs typeface="Arial"/>
              </a:rPr>
              <a:t>a</a:t>
            </a:r>
            <a:r>
              <a:rPr sz="2700" b="1" spc="-17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85" dirty="0">
                <a:solidFill>
                  <a:srgbClr val="050505"/>
                </a:solidFill>
                <a:latin typeface="Arial"/>
                <a:cs typeface="Arial"/>
              </a:rPr>
              <a:t>tvorbě</a:t>
            </a:r>
            <a:r>
              <a:rPr sz="2700" b="1" spc="-17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80" dirty="0">
                <a:solidFill>
                  <a:srgbClr val="050505"/>
                </a:solidFill>
                <a:latin typeface="Arial"/>
                <a:cs typeface="Arial"/>
              </a:rPr>
              <a:t>životního</a:t>
            </a:r>
            <a:r>
              <a:rPr sz="2700" b="1" spc="-7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70" dirty="0">
                <a:solidFill>
                  <a:srgbClr val="050505"/>
                </a:solidFill>
                <a:latin typeface="Arial"/>
                <a:cs typeface="Arial"/>
              </a:rPr>
              <a:t>prostředí</a:t>
            </a:r>
            <a:r>
              <a:rPr sz="2700" b="1" spc="-27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280" dirty="0">
                <a:solidFill>
                  <a:srgbClr val="050505"/>
                </a:solidFill>
                <a:latin typeface="Arial"/>
                <a:cs typeface="Arial"/>
              </a:rPr>
              <a:t>a</a:t>
            </a:r>
            <a:r>
              <a:rPr sz="2700" b="1" spc="-19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25" dirty="0">
                <a:solidFill>
                  <a:srgbClr val="050505"/>
                </a:solidFill>
                <a:latin typeface="Arial"/>
                <a:cs typeface="Arial"/>
              </a:rPr>
              <a:t>Cena</a:t>
            </a:r>
            <a:r>
              <a:rPr sz="2700" b="1" spc="1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105" dirty="0">
                <a:solidFill>
                  <a:srgbClr val="050505"/>
                </a:solidFill>
                <a:latin typeface="Arial"/>
                <a:cs typeface="Arial"/>
              </a:rPr>
              <a:t>ministra</a:t>
            </a:r>
            <a:r>
              <a:rPr sz="2700" b="1" spc="-335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120" dirty="0">
                <a:solidFill>
                  <a:srgbClr val="050505"/>
                </a:solidFill>
                <a:latin typeface="Arial"/>
                <a:cs typeface="Arial"/>
              </a:rPr>
              <a:t>zemědělství  </a:t>
            </a:r>
            <a:r>
              <a:rPr sz="2700" b="1" spc="35" dirty="0">
                <a:solidFill>
                  <a:srgbClr val="050505"/>
                </a:solidFill>
                <a:latin typeface="Arial"/>
                <a:cs typeface="Arial"/>
              </a:rPr>
              <a:t>Ročník </a:t>
            </a:r>
            <a:r>
              <a:rPr sz="2700" b="1" spc="150" dirty="0">
                <a:solidFill>
                  <a:srgbClr val="050505"/>
                </a:solidFill>
                <a:latin typeface="Arial"/>
                <a:cs typeface="Arial"/>
              </a:rPr>
              <a:t>2009, </a:t>
            </a:r>
            <a:r>
              <a:rPr sz="2700" b="1" spc="30" dirty="0">
                <a:solidFill>
                  <a:srgbClr val="050505"/>
                </a:solidFill>
                <a:latin typeface="Arial"/>
                <a:cs typeface="Arial"/>
              </a:rPr>
              <a:t>Pozemkový </a:t>
            </a:r>
            <a:r>
              <a:rPr sz="2700" b="1" spc="95" dirty="0">
                <a:solidFill>
                  <a:srgbClr val="050505"/>
                </a:solidFill>
                <a:latin typeface="Arial"/>
                <a:cs typeface="Arial"/>
              </a:rPr>
              <a:t>úřad</a:t>
            </a:r>
            <a:r>
              <a:rPr sz="2700" b="1" spc="-33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700" b="1" spc="15" dirty="0">
                <a:solidFill>
                  <a:srgbClr val="050505"/>
                </a:solidFill>
                <a:latin typeface="Arial"/>
                <a:cs typeface="Arial"/>
              </a:rPr>
              <a:t>Prostějov</a:t>
            </a:r>
            <a:endParaRPr sz="2700" dirty="0">
              <a:latin typeface="Arial"/>
              <a:cs typeface="Arial"/>
            </a:endParaRPr>
          </a:p>
          <a:p>
            <a:pPr marL="12700" marR="5080" indent="37465" algn="just">
              <a:lnSpc>
                <a:spcPct val="123700"/>
              </a:lnSpc>
              <a:spcBef>
                <a:spcPts val="1720"/>
              </a:spcBef>
            </a:pPr>
            <a:r>
              <a:rPr sz="2400" spc="-15" dirty="0">
                <a:solidFill>
                  <a:srgbClr val="2B2F2D"/>
                </a:solidFill>
                <a:latin typeface="Arial"/>
                <a:cs typeface="Arial"/>
              </a:rPr>
              <a:t>Realizovaný </a:t>
            </a:r>
            <a:r>
              <a:rPr sz="2400" spc="45" dirty="0" err="1">
                <a:solidFill>
                  <a:srgbClr val="2B2F2D"/>
                </a:solidFill>
                <a:latin typeface="Arial"/>
                <a:cs typeface="Arial"/>
              </a:rPr>
              <a:t>soubor</a:t>
            </a:r>
            <a:r>
              <a:rPr sz="2400" spc="4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85" dirty="0" err="1" smtClean="0">
                <a:solidFill>
                  <a:srgbClr val="2B2F2D"/>
                </a:solidFill>
                <a:latin typeface="Arial"/>
                <a:cs typeface="Arial"/>
              </a:rPr>
              <a:t>opatření</a:t>
            </a:r>
            <a:r>
              <a:rPr lang="cs-CZ" sz="2400" spc="85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85" dirty="0" err="1" smtClean="0">
                <a:solidFill>
                  <a:srgbClr val="2B2F2D"/>
                </a:solidFill>
                <a:latin typeface="Arial"/>
                <a:cs typeface="Arial"/>
              </a:rPr>
              <a:t>výrazným</a:t>
            </a:r>
            <a:r>
              <a:rPr sz="2400" spc="85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2B2F2D"/>
                </a:solidFill>
                <a:latin typeface="Arial"/>
                <a:cs typeface="Arial"/>
              </a:rPr>
              <a:t>způsobem </a:t>
            </a:r>
            <a:r>
              <a:rPr sz="2400" spc="-5" dirty="0">
                <a:solidFill>
                  <a:srgbClr val="2B2F2D"/>
                </a:solidFill>
                <a:latin typeface="Arial"/>
                <a:cs typeface="Arial"/>
              </a:rPr>
              <a:t>zvyšuje </a:t>
            </a:r>
            <a:r>
              <a:rPr sz="2400" spc="105" dirty="0">
                <a:solidFill>
                  <a:srgbClr val="2B2F2D"/>
                </a:solidFill>
                <a:latin typeface="Arial"/>
                <a:cs typeface="Arial"/>
              </a:rPr>
              <a:t>užitnou hodnotu </a:t>
            </a:r>
            <a:r>
              <a:rPr sz="2400" spc="75" dirty="0">
                <a:solidFill>
                  <a:srgbClr val="2B2F2D"/>
                </a:solidFill>
                <a:latin typeface="Arial"/>
                <a:cs typeface="Arial"/>
              </a:rPr>
              <a:t>dotčeného </a:t>
            </a:r>
            <a:r>
              <a:rPr sz="2400" spc="80" dirty="0">
                <a:solidFill>
                  <a:srgbClr val="2B2F2D"/>
                </a:solidFill>
                <a:latin typeface="Arial"/>
                <a:cs typeface="Arial"/>
              </a:rPr>
              <a:t>území </a:t>
            </a:r>
            <a:r>
              <a:rPr sz="2400" spc="90" dirty="0">
                <a:solidFill>
                  <a:srgbClr val="2B2F2D"/>
                </a:solidFill>
                <a:latin typeface="Arial"/>
                <a:cs typeface="Arial"/>
              </a:rPr>
              <a:t>hned </a:t>
            </a:r>
            <a:r>
              <a:rPr sz="2400" spc="70" dirty="0">
                <a:solidFill>
                  <a:srgbClr val="2B2F2D"/>
                </a:solidFill>
                <a:latin typeface="Arial"/>
                <a:cs typeface="Arial"/>
              </a:rPr>
              <a:t>z </a:t>
            </a:r>
            <a:r>
              <a:rPr sz="2400" spc="60" dirty="0">
                <a:solidFill>
                  <a:srgbClr val="2B2F2D"/>
                </a:solidFill>
                <a:latin typeface="Arial"/>
                <a:cs typeface="Arial"/>
              </a:rPr>
              <a:t>několika </a:t>
            </a:r>
            <a:r>
              <a:rPr sz="2400" spc="75" dirty="0">
                <a:solidFill>
                  <a:srgbClr val="2B2F2D"/>
                </a:solidFill>
                <a:latin typeface="Arial"/>
                <a:cs typeface="Arial"/>
              </a:rPr>
              <a:t>h</a:t>
            </a:r>
            <a:r>
              <a:rPr sz="2400" spc="75" dirty="0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sz="2400" spc="75" dirty="0">
                <a:solidFill>
                  <a:srgbClr val="2B2F2D"/>
                </a:solidFill>
                <a:latin typeface="Arial"/>
                <a:cs typeface="Arial"/>
              </a:rPr>
              <a:t>edisek</a:t>
            </a:r>
            <a:r>
              <a:rPr sz="2400" spc="75" dirty="0">
                <a:solidFill>
                  <a:srgbClr val="505252"/>
                </a:solidFill>
                <a:latin typeface="Arial"/>
                <a:cs typeface="Arial"/>
              </a:rPr>
              <a:t>.</a:t>
            </a:r>
            <a:r>
              <a:rPr sz="2400" spc="-350" dirty="0">
                <a:solidFill>
                  <a:srgbClr val="505252"/>
                </a:solidFill>
                <a:latin typeface="Arial"/>
                <a:cs typeface="Arial"/>
              </a:rPr>
              <a:t> </a:t>
            </a:r>
            <a:r>
              <a:rPr lang="cs-CZ" sz="2400" spc="-350" dirty="0" smtClean="0">
                <a:solidFill>
                  <a:srgbClr val="505252"/>
                </a:solidFill>
                <a:latin typeface="Arial"/>
                <a:cs typeface="Arial"/>
              </a:rPr>
              <a:t> </a:t>
            </a:r>
            <a:r>
              <a:rPr sz="2400" spc="60" dirty="0" err="1" smtClean="0">
                <a:solidFill>
                  <a:srgbClr val="2B2F2D"/>
                </a:solidFill>
                <a:latin typeface="Arial"/>
                <a:cs typeface="Arial"/>
              </a:rPr>
              <a:t>Revitali</a:t>
            </a:r>
            <a:r>
              <a:rPr sz="2400" spc="60" dirty="0" err="1" smtClean="0">
                <a:solidFill>
                  <a:srgbClr val="505252"/>
                </a:solidFill>
                <a:latin typeface="Arial"/>
                <a:cs typeface="Arial"/>
              </a:rPr>
              <a:t>­</a:t>
            </a:r>
            <a:r>
              <a:rPr sz="2400" spc="-20" dirty="0" err="1" smtClean="0">
                <a:solidFill>
                  <a:srgbClr val="2B2F2D"/>
                </a:solidFill>
                <a:latin typeface="Arial"/>
                <a:cs typeface="Arial"/>
              </a:rPr>
              <a:t>zace</a:t>
            </a:r>
            <a:r>
              <a:rPr sz="2400" spc="-50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2B2F2D"/>
                </a:solidFill>
                <a:latin typeface="Arial"/>
                <a:cs typeface="Arial"/>
              </a:rPr>
              <a:t>toku</a:t>
            </a:r>
            <a:r>
              <a:rPr sz="2400" spc="7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2B2F2D"/>
                </a:solidFill>
                <a:latin typeface="Arial"/>
                <a:cs typeface="Arial"/>
              </a:rPr>
              <a:t>a</a:t>
            </a:r>
            <a:r>
              <a:rPr sz="2400" spc="-7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2B2F2D"/>
                </a:solidFill>
                <a:latin typeface="Arial"/>
                <a:cs typeface="Arial"/>
              </a:rPr>
              <a:t>melioračních</a:t>
            </a:r>
            <a:r>
              <a:rPr sz="2400" spc="-3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2B2F2D"/>
                </a:solidFill>
                <a:latin typeface="Arial"/>
                <a:cs typeface="Arial"/>
              </a:rPr>
              <a:t>odpadů</a:t>
            </a:r>
            <a:r>
              <a:rPr sz="2400" spc="-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2B2F2D"/>
                </a:solidFill>
                <a:latin typeface="Arial"/>
                <a:cs typeface="Arial"/>
              </a:rPr>
              <a:t>společně</a:t>
            </a:r>
            <a:r>
              <a:rPr sz="2400" spc="-15" dirty="0">
                <a:solidFill>
                  <a:srgbClr val="2B2F2D"/>
                </a:solidFill>
                <a:latin typeface="Arial"/>
                <a:cs typeface="Arial"/>
              </a:rPr>
              <a:t> se</a:t>
            </a:r>
            <a:r>
              <a:rPr sz="2400" spc="-12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2B2F2D"/>
                </a:solidFill>
                <a:latin typeface="Arial"/>
                <a:cs typeface="Arial"/>
              </a:rPr>
              <a:t>zatravněním</a:t>
            </a:r>
            <a:r>
              <a:rPr sz="2400" spc="-114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2B2F2D"/>
                </a:solidFill>
                <a:latin typeface="Arial"/>
                <a:cs typeface="Arial"/>
              </a:rPr>
              <a:t>a</a:t>
            </a:r>
            <a:r>
              <a:rPr sz="2400" spc="-17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2B2F2D"/>
                </a:solidFill>
                <a:latin typeface="Arial"/>
                <a:cs typeface="Arial"/>
              </a:rPr>
              <a:t>okolní</a:t>
            </a:r>
            <a:r>
              <a:rPr sz="2400" spc="-114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2B2F2D"/>
                </a:solidFill>
                <a:latin typeface="Arial"/>
                <a:cs typeface="Arial"/>
              </a:rPr>
              <a:t>výsadbou</a:t>
            </a:r>
            <a:r>
              <a:rPr sz="2400" spc="31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161A18"/>
                </a:solidFill>
                <a:latin typeface="Arial"/>
                <a:cs typeface="Arial"/>
              </a:rPr>
              <a:t>dřevin</a:t>
            </a:r>
            <a:r>
              <a:rPr sz="2400" spc="195" dirty="0">
                <a:solidFill>
                  <a:srgbClr val="161A18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2B2F2D"/>
                </a:solidFill>
                <a:latin typeface="Arial"/>
                <a:cs typeface="Arial"/>
              </a:rPr>
              <a:t>pozitivně</a:t>
            </a:r>
            <a:r>
              <a:rPr sz="2400" spc="13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2B2F2D"/>
                </a:solidFill>
                <a:latin typeface="Arial"/>
                <a:cs typeface="Arial"/>
              </a:rPr>
              <a:t>ovlivňují</a:t>
            </a:r>
            <a:r>
              <a:rPr sz="2400" spc="-2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2B2F2D"/>
                </a:solidFill>
                <a:latin typeface="Arial"/>
                <a:cs typeface="Arial"/>
              </a:rPr>
              <a:t>odtokové</a:t>
            </a:r>
            <a:r>
              <a:rPr sz="2400" spc="3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2B2F2D"/>
                </a:solidFill>
                <a:latin typeface="Arial"/>
                <a:cs typeface="Arial"/>
              </a:rPr>
              <a:t>poměry</a:t>
            </a:r>
            <a:r>
              <a:rPr sz="2400" spc="-13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2B2F2D"/>
                </a:solidFill>
                <a:latin typeface="Arial"/>
                <a:cs typeface="Arial"/>
              </a:rPr>
              <a:t>z</a:t>
            </a:r>
            <a:r>
              <a:rPr sz="2400" spc="12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35" dirty="0" err="1" smtClean="0">
                <a:solidFill>
                  <a:srgbClr val="2B2F2D"/>
                </a:solidFill>
                <a:latin typeface="Arial"/>
                <a:cs typeface="Arial"/>
              </a:rPr>
              <a:t>lo­</a:t>
            </a:r>
            <a:r>
              <a:rPr sz="2400" spc="65" dirty="0" err="1" smtClean="0">
                <a:solidFill>
                  <a:srgbClr val="2B2F2D"/>
                </a:solidFill>
                <a:latin typeface="Arial"/>
                <a:cs typeface="Arial"/>
              </a:rPr>
              <a:t>kality</a:t>
            </a:r>
            <a:r>
              <a:rPr sz="2400" spc="65" dirty="0" smtClean="0">
                <a:solidFill>
                  <a:srgbClr val="2B2F2D"/>
                </a:solidFill>
                <a:latin typeface="Arial"/>
                <a:cs typeface="Arial"/>
              </a:rPr>
              <a:t>.</a:t>
            </a:r>
            <a:r>
              <a:rPr lang="cs-CZ" sz="2400" spc="65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65" dirty="0" err="1" smtClean="0">
                <a:solidFill>
                  <a:srgbClr val="2B2F2D"/>
                </a:solidFill>
                <a:latin typeface="Arial"/>
                <a:cs typeface="Arial"/>
              </a:rPr>
              <a:t>Zvyšuje</a:t>
            </a:r>
            <a:r>
              <a:rPr sz="2400" spc="65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B2F2D"/>
                </a:solidFill>
                <a:latin typeface="Arial"/>
                <a:cs typeface="Arial"/>
              </a:rPr>
              <a:t>se </a:t>
            </a:r>
            <a:r>
              <a:rPr sz="2400" spc="95" dirty="0">
                <a:solidFill>
                  <a:srgbClr val="2B2F2D"/>
                </a:solidFill>
                <a:latin typeface="Arial"/>
                <a:cs typeface="Arial"/>
              </a:rPr>
              <a:t>retenční </a:t>
            </a:r>
            <a:r>
              <a:rPr sz="2400" spc="85" dirty="0">
                <a:solidFill>
                  <a:srgbClr val="2B2F2D"/>
                </a:solidFill>
                <a:latin typeface="Arial"/>
                <a:cs typeface="Arial"/>
              </a:rPr>
              <a:t>schopnost </a:t>
            </a:r>
            <a:r>
              <a:rPr sz="2400" spc="90" dirty="0" err="1">
                <a:solidFill>
                  <a:srgbClr val="2B2F2D"/>
                </a:solidFill>
                <a:latin typeface="Arial"/>
                <a:cs typeface="Arial"/>
              </a:rPr>
              <a:t>území</a:t>
            </a:r>
            <a:r>
              <a:rPr sz="2400" spc="90" dirty="0" smtClean="0">
                <a:solidFill>
                  <a:srgbClr val="505252"/>
                </a:solidFill>
                <a:latin typeface="Arial"/>
                <a:cs typeface="Arial"/>
              </a:rPr>
              <a:t>,</a:t>
            </a:r>
            <a:r>
              <a:rPr lang="cs-CZ" sz="2400" spc="90" dirty="0" smtClean="0">
                <a:solidFill>
                  <a:srgbClr val="505252"/>
                </a:solidFill>
                <a:latin typeface="Arial"/>
                <a:cs typeface="Arial"/>
              </a:rPr>
              <a:t> </a:t>
            </a:r>
            <a:r>
              <a:rPr sz="2400" spc="90" dirty="0" err="1" smtClean="0">
                <a:solidFill>
                  <a:srgbClr val="2B2F2D"/>
                </a:solidFill>
                <a:latin typeface="Arial"/>
                <a:cs typeface="Arial"/>
              </a:rPr>
              <a:t>zamezuje</a:t>
            </a:r>
            <a:r>
              <a:rPr sz="2400" spc="90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2B2F2D"/>
                </a:solidFill>
                <a:latin typeface="Arial"/>
                <a:cs typeface="Arial"/>
              </a:rPr>
              <a:t>se </a:t>
            </a:r>
            <a:r>
              <a:rPr sz="2400" spc="20" dirty="0" err="1" smtClean="0">
                <a:solidFill>
                  <a:srgbClr val="2B2F2D"/>
                </a:solidFill>
                <a:latin typeface="Arial"/>
                <a:cs typeface="Arial"/>
              </a:rPr>
              <a:t>eroz</a:t>
            </a:r>
            <a:r>
              <a:rPr lang="cs-CZ" sz="2400" spc="20" dirty="0" smtClean="0">
                <a:solidFill>
                  <a:srgbClr val="2B2F2D"/>
                </a:solidFill>
                <a:latin typeface="Arial"/>
                <a:cs typeface="Arial"/>
              </a:rPr>
              <a:t>i</a:t>
            </a:r>
            <a:r>
              <a:rPr sz="2400" spc="20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2B2F2D"/>
                </a:solidFill>
                <a:latin typeface="Arial"/>
                <a:cs typeface="Arial"/>
              </a:rPr>
              <a:t>zemědělské </a:t>
            </a:r>
            <a:r>
              <a:rPr sz="2400" spc="80" dirty="0" err="1">
                <a:solidFill>
                  <a:srgbClr val="2B2F2D"/>
                </a:solidFill>
                <a:latin typeface="Arial"/>
                <a:cs typeface="Arial"/>
              </a:rPr>
              <a:t>půdy</a:t>
            </a:r>
            <a:r>
              <a:rPr sz="2400" spc="80" dirty="0" smtClean="0">
                <a:solidFill>
                  <a:srgbClr val="505252"/>
                </a:solidFill>
                <a:latin typeface="Arial"/>
                <a:cs typeface="Arial"/>
              </a:rPr>
              <a:t>,</a:t>
            </a:r>
            <a:r>
              <a:rPr lang="cs-CZ" sz="2400" spc="80" dirty="0" smtClean="0">
                <a:solidFill>
                  <a:srgbClr val="505252"/>
                </a:solidFill>
                <a:latin typeface="Arial"/>
                <a:cs typeface="Arial"/>
              </a:rPr>
              <a:t> </a:t>
            </a:r>
            <a:r>
              <a:rPr sz="2400" spc="80" dirty="0" err="1" smtClean="0">
                <a:solidFill>
                  <a:srgbClr val="2B2F2D"/>
                </a:solidFill>
                <a:latin typeface="Arial"/>
                <a:cs typeface="Arial"/>
              </a:rPr>
              <a:t>výrazně</a:t>
            </a:r>
            <a:r>
              <a:rPr sz="2400" spc="80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2B2F2D"/>
                </a:solidFill>
                <a:latin typeface="Arial"/>
                <a:cs typeface="Arial"/>
              </a:rPr>
              <a:t>se </a:t>
            </a:r>
            <a:r>
              <a:rPr sz="2400" spc="95" dirty="0">
                <a:solidFill>
                  <a:srgbClr val="2B2F2D"/>
                </a:solidFill>
                <a:latin typeface="Arial"/>
                <a:cs typeface="Arial"/>
              </a:rPr>
              <a:t>zpomaluje </a:t>
            </a:r>
            <a:r>
              <a:rPr sz="2400" spc="105" dirty="0">
                <a:solidFill>
                  <a:srgbClr val="2B2F2D"/>
                </a:solidFill>
                <a:latin typeface="Arial"/>
                <a:cs typeface="Arial"/>
              </a:rPr>
              <a:t>odtok </a:t>
            </a:r>
            <a:r>
              <a:rPr sz="2400" spc="60" dirty="0">
                <a:solidFill>
                  <a:srgbClr val="2B2F2D"/>
                </a:solidFill>
                <a:latin typeface="Arial"/>
                <a:cs typeface="Arial"/>
              </a:rPr>
              <a:t>povrchové </a:t>
            </a:r>
            <a:r>
              <a:rPr sz="2400" spc="50" dirty="0">
                <a:solidFill>
                  <a:srgbClr val="2B2F2D"/>
                </a:solidFill>
                <a:latin typeface="Arial"/>
                <a:cs typeface="Arial"/>
              </a:rPr>
              <a:t>vody  </a:t>
            </a:r>
            <a:r>
              <a:rPr sz="2400" spc="10" dirty="0">
                <a:solidFill>
                  <a:srgbClr val="2B2F2D"/>
                </a:solidFill>
                <a:latin typeface="Arial"/>
                <a:cs typeface="Arial"/>
              </a:rPr>
              <a:t>a</a:t>
            </a:r>
            <a:r>
              <a:rPr sz="2400" spc="-4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2B2F2D"/>
                </a:solidFill>
                <a:latin typeface="Arial"/>
                <a:cs typeface="Arial"/>
              </a:rPr>
              <a:t>zvyšuje</a:t>
            </a:r>
            <a:r>
              <a:rPr sz="2400" spc="26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2B2F2D"/>
                </a:solidFill>
                <a:latin typeface="Arial"/>
                <a:cs typeface="Arial"/>
              </a:rPr>
              <a:t>se</a:t>
            </a:r>
            <a:r>
              <a:rPr sz="2400" spc="9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50" dirty="0">
                <a:solidFill>
                  <a:srgbClr val="2B2F2D"/>
                </a:solidFill>
                <a:latin typeface="Arial"/>
                <a:cs typeface="Arial"/>
              </a:rPr>
              <a:t>tak</a:t>
            </a:r>
            <a:r>
              <a:rPr sz="2400" spc="22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200" dirty="0">
                <a:solidFill>
                  <a:srgbClr val="2B2F2D"/>
                </a:solidFill>
                <a:latin typeface="Arial"/>
                <a:cs typeface="Arial"/>
              </a:rPr>
              <a:t>i</a:t>
            </a:r>
            <a:r>
              <a:rPr sz="2400" spc="-12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2B2F2D"/>
                </a:solidFill>
                <a:latin typeface="Arial"/>
                <a:cs typeface="Arial"/>
              </a:rPr>
              <a:t>ochrana</a:t>
            </a:r>
            <a:r>
              <a:rPr sz="2400" spc="3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2B2F2D"/>
                </a:solidFill>
                <a:latin typeface="Arial"/>
                <a:cs typeface="Arial"/>
              </a:rPr>
              <a:t>obce</a:t>
            </a:r>
            <a:r>
              <a:rPr sz="2400" spc="6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2B2F2D"/>
                </a:solidFill>
                <a:latin typeface="Arial"/>
                <a:cs typeface="Arial"/>
              </a:rPr>
              <a:t>před</a:t>
            </a:r>
            <a:r>
              <a:rPr sz="2400" spc="-2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2B2F2D"/>
                </a:solidFill>
                <a:latin typeface="Arial"/>
                <a:cs typeface="Arial"/>
              </a:rPr>
              <a:t>srážkovými</a:t>
            </a:r>
            <a:r>
              <a:rPr sz="2400" spc="3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70" dirty="0">
                <a:solidFill>
                  <a:srgbClr val="2B2F2D"/>
                </a:solidFill>
                <a:latin typeface="Arial"/>
                <a:cs typeface="Arial"/>
              </a:rPr>
              <a:t>vodami</a:t>
            </a:r>
            <a:r>
              <a:rPr sz="2400" spc="170" dirty="0">
                <a:solidFill>
                  <a:srgbClr val="505252"/>
                </a:solidFill>
                <a:latin typeface="Arial"/>
                <a:cs typeface="Arial"/>
              </a:rPr>
              <a:t>,</a:t>
            </a:r>
            <a:r>
              <a:rPr sz="2400" spc="-405" dirty="0">
                <a:solidFill>
                  <a:srgbClr val="505252"/>
                </a:solidFill>
                <a:latin typeface="Arial"/>
                <a:cs typeface="Arial"/>
              </a:rPr>
              <a:t> </a:t>
            </a:r>
            <a:r>
              <a:rPr sz="2400" spc="190" dirty="0">
                <a:solidFill>
                  <a:srgbClr val="2B2F2D"/>
                </a:solidFill>
                <a:latin typeface="Arial"/>
                <a:cs typeface="Arial"/>
              </a:rPr>
              <a:t>či</a:t>
            </a:r>
            <a:r>
              <a:rPr sz="2400" spc="-12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2B2F2D"/>
                </a:solidFill>
                <a:latin typeface="Arial"/>
                <a:cs typeface="Arial"/>
              </a:rPr>
              <a:t>při</a:t>
            </a:r>
            <a:r>
              <a:rPr sz="2400" spc="-29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90" dirty="0">
                <a:solidFill>
                  <a:srgbClr val="2B2F2D"/>
                </a:solidFill>
                <a:latin typeface="Arial"/>
                <a:cs typeface="Arial"/>
              </a:rPr>
              <a:t>jarním</a:t>
            </a:r>
            <a:r>
              <a:rPr sz="2400" spc="-10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65" dirty="0">
                <a:solidFill>
                  <a:srgbClr val="2B2F2D"/>
                </a:solidFill>
                <a:latin typeface="Arial"/>
                <a:cs typeface="Arial"/>
              </a:rPr>
              <a:t>tání</a:t>
            </a:r>
            <a:r>
              <a:rPr sz="2400" spc="-18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2B2F2D"/>
                </a:solidFill>
                <a:latin typeface="Arial"/>
                <a:cs typeface="Arial"/>
              </a:rPr>
              <a:t>sněhu.</a:t>
            </a:r>
            <a:r>
              <a:rPr sz="2400" spc="229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2B2F2D"/>
                </a:solidFill>
                <a:latin typeface="Arial"/>
                <a:cs typeface="Arial"/>
              </a:rPr>
              <a:t>Hlavn</a:t>
            </a:r>
            <a:r>
              <a:rPr sz="2400" spc="130" dirty="0">
                <a:solidFill>
                  <a:srgbClr val="505252"/>
                </a:solidFill>
                <a:latin typeface="Arial"/>
                <a:cs typeface="Arial"/>
              </a:rPr>
              <a:t>í</a:t>
            </a:r>
            <a:r>
              <a:rPr sz="2400" spc="-340" dirty="0">
                <a:solidFill>
                  <a:srgbClr val="505252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2B2F2D"/>
                </a:solidFill>
                <a:latin typeface="Arial"/>
                <a:cs typeface="Arial"/>
              </a:rPr>
              <a:t>polní</a:t>
            </a:r>
            <a:r>
              <a:rPr sz="2400" spc="-21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2B2F2D"/>
                </a:solidFill>
                <a:latin typeface="Arial"/>
                <a:cs typeface="Arial"/>
              </a:rPr>
              <a:t>cestu</a:t>
            </a:r>
            <a:r>
              <a:rPr sz="2400" spc="16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2B2F2D"/>
                </a:solidFill>
                <a:latin typeface="Arial"/>
                <a:cs typeface="Arial"/>
              </a:rPr>
              <a:t>uvítají</a:t>
            </a:r>
            <a:r>
              <a:rPr sz="2400" spc="-90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25" dirty="0" err="1">
                <a:solidFill>
                  <a:srgbClr val="2B2F2D"/>
                </a:solidFill>
                <a:latin typeface="Arial"/>
                <a:cs typeface="Arial"/>
              </a:rPr>
              <a:t>vyznavači</a:t>
            </a:r>
            <a:r>
              <a:rPr sz="2400" spc="12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35" dirty="0" err="1" smtClean="0">
                <a:solidFill>
                  <a:srgbClr val="2B2F2D"/>
                </a:solidFill>
                <a:latin typeface="Arial"/>
                <a:cs typeface="Arial"/>
              </a:rPr>
              <a:t>cyklotu</a:t>
            </a:r>
            <a:r>
              <a:rPr sz="2400" spc="135" dirty="0" err="1" smtClean="0">
                <a:solidFill>
                  <a:srgbClr val="505252"/>
                </a:solidFill>
                <a:latin typeface="Arial"/>
                <a:cs typeface="Arial"/>
              </a:rPr>
              <a:t>­</a:t>
            </a:r>
            <a:r>
              <a:rPr sz="2400" spc="105" dirty="0" err="1" smtClean="0">
                <a:solidFill>
                  <a:srgbClr val="2B2F2D"/>
                </a:solidFill>
                <a:latin typeface="Arial"/>
                <a:cs typeface="Arial"/>
              </a:rPr>
              <a:t>ristiky</a:t>
            </a:r>
            <a:r>
              <a:rPr sz="2400" spc="105" dirty="0">
                <a:solidFill>
                  <a:srgbClr val="505252"/>
                </a:solidFill>
                <a:latin typeface="Arial"/>
                <a:cs typeface="Arial"/>
              </a:rPr>
              <a:t>, </a:t>
            </a:r>
            <a:r>
              <a:rPr sz="2400" spc="105" dirty="0">
                <a:solidFill>
                  <a:srgbClr val="2B2F2D"/>
                </a:solidFill>
                <a:latin typeface="Arial"/>
                <a:cs typeface="Arial"/>
              </a:rPr>
              <a:t>turistiky </a:t>
            </a:r>
            <a:r>
              <a:rPr sz="2400" spc="100" dirty="0">
                <a:solidFill>
                  <a:srgbClr val="2B2F2D"/>
                </a:solidFill>
                <a:latin typeface="Arial"/>
                <a:cs typeface="Arial"/>
              </a:rPr>
              <a:t>či </a:t>
            </a:r>
            <a:r>
              <a:rPr sz="2400" spc="150" dirty="0">
                <a:solidFill>
                  <a:srgbClr val="2B2F2D"/>
                </a:solidFill>
                <a:latin typeface="Arial"/>
                <a:cs typeface="Arial"/>
              </a:rPr>
              <a:t>in</a:t>
            </a:r>
            <a:r>
              <a:rPr sz="2400" spc="150" dirty="0">
                <a:solidFill>
                  <a:srgbClr val="505252"/>
                </a:solidFill>
                <a:latin typeface="Arial"/>
                <a:cs typeface="Arial"/>
              </a:rPr>
              <a:t>-</a:t>
            </a:r>
            <a:r>
              <a:rPr sz="2400" spc="150" dirty="0">
                <a:solidFill>
                  <a:srgbClr val="2B2F2D"/>
                </a:solidFill>
                <a:latin typeface="Arial"/>
                <a:cs typeface="Arial"/>
              </a:rPr>
              <a:t>line </a:t>
            </a:r>
            <a:r>
              <a:rPr sz="2400" spc="110" dirty="0">
                <a:solidFill>
                  <a:srgbClr val="2B2F2D"/>
                </a:solidFill>
                <a:latin typeface="Arial"/>
                <a:cs typeface="Arial"/>
              </a:rPr>
              <a:t>bruslení, </a:t>
            </a:r>
            <a:r>
              <a:rPr sz="2400" spc="60" dirty="0">
                <a:solidFill>
                  <a:srgbClr val="2B2F2D"/>
                </a:solidFill>
                <a:latin typeface="Arial"/>
                <a:cs typeface="Arial"/>
              </a:rPr>
              <a:t>neboť </a:t>
            </a:r>
            <a:r>
              <a:rPr sz="2400" spc="120" dirty="0">
                <a:solidFill>
                  <a:srgbClr val="2B2F2D"/>
                </a:solidFill>
                <a:latin typeface="Arial"/>
                <a:cs typeface="Arial"/>
              </a:rPr>
              <a:t>její </a:t>
            </a:r>
            <a:r>
              <a:rPr sz="2400" spc="30" dirty="0">
                <a:solidFill>
                  <a:srgbClr val="161A18"/>
                </a:solidFill>
                <a:latin typeface="Arial"/>
                <a:cs typeface="Arial"/>
              </a:rPr>
              <a:t>realizací </a:t>
            </a:r>
            <a:r>
              <a:rPr sz="2400" spc="-15" dirty="0">
                <a:solidFill>
                  <a:srgbClr val="2B2F2D"/>
                </a:solidFill>
                <a:latin typeface="Arial"/>
                <a:cs typeface="Arial"/>
              </a:rPr>
              <a:t>se </a:t>
            </a:r>
            <a:r>
              <a:rPr sz="2400" spc="85" dirty="0">
                <a:solidFill>
                  <a:srgbClr val="2B2F2D"/>
                </a:solidFill>
                <a:latin typeface="Arial"/>
                <a:cs typeface="Arial"/>
              </a:rPr>
              <a:t>z</a:t>
            </a:r>
            <a:r>
              <a:rPr sz="2400" spc="85" dirty="0">
                <a:solidFill>
                  <a:srgbClr val="050505"/>
                </a:solidFill>
                <a:latin typeface="Arial"/>
                <a:cs typeface="Arial"/>
              </a:rPr>
              <a:t>l</a:t>
            </a:r>
            <a:r>
              <a:rPr sz="2400" spc="85" dirty="0">
                <a:solidFill>
                  <a:srgbClr val="2B2F2D"/>
                </a:solidFill>
                <a:latin typeface="Arial"/>
                <a:cs typeface="Arial"/>
              </a:rPr>
              <a:t>epšila </a:t>
            </a:r>
            <a:r>
              <a:rPr sz="2400" spc="10" dirty="0">
                <a:solidFill>
                  <a:srgbClr val="2B2F2D"/>
                </a:solidFill>
                <a:latin typeface="Arial"/>
                <a:cs typeface="Arial"/>
              </a:rPr>
              <a:t>a </a:t>
            </a:r>
            <a:r>
              <a:rPr sz="2400" spc="90" dirty="0">
                <a:solidFill>
                  <a:srgbClr val="2B2F2D"/>
                </a:solidFill>
                <a:latin typeface="Arial"/>
                <a:cs typeface="Arial"/>
              </a:rPr>
              <a:t>zkvalitnila </a:t>
            </a:r>
            <a:r>
              <a:rPr sz="2400" spc="100" dirty="0">
                <a:solidFill>
                  <a:srgbClr val="2B2F2D"/>
                </a:solidFill>
                <a:latin typeface="Arial"/>
                <a:cs typeface="Arial"/>
              </a:rPr>
              <a:t>průchodnost </a:t>
            </a:r>
            <a:r>
              <a:rPr sz="2400" spc="105" dirty="0">
                <a:solidFill>
                  <a:srgbClr val="2B2F2D"/>
                </a:solidFill>
                <a:latin typeface="Arial"/>
                <a:cs typeface="Arial"/>
              </a:rPr>
              <a:t>atraktivní </a:t>
            </a:r>
            <a:r>
              <a:rPr sz="2400" spc="55" dirty="0">
                <a:solidFill>
                  <a:srgbClr val="2B2F2D"/>
                </a:solidFill>
                <a:latin typeface="Arial"/>
                <a:cs typeface="Arial"/>
              </a:rPr>
              <a:t>části </a:t>
            </a:r>
            <a:r>
              <a:rPr sz="2400" spc="150" dirty="0">
                <a:solidFill>
                  <a:srgbClr val="2B2F2D"/>
                </a:solidFill>
                <a:latin typeface="Arial"/>
                <a:cs typeface="Arial"/>
              </a:rPr>
              <a:t>tohoto </a:t>
            </a:r>
            <a:r>
              <a:rPr sz="2400" spc="70" dirty="0">
                <a:solidFill>
                  <a:srgbClr val="2B2F2D"/>
                </a:solidFill>
                <a:latin typeface="Arial"/>
                <a:cs typeface="Arial"/>
              </a:rPr>
              <a:t>území.</a:t>
            </a:r>
            <a:r>
              <a:rPr sz="2400" spc="-27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55" dirty="0" err="1" smtClean="0">
                <a:solidFill>
                  <a:srgbClr val="2B2F2D"/>
                </a:solidFill>
                <a:latin typeface="Arial"/>
                <a:cs typeface="Arial"/>
              </a:rPr>
              <a:t>Cel</a:t>
            </a:r>
            <a:r>
              <a:rPr sz="2400" spc="55" dirty="0" err="1" smtClean="0">
                <a:solidFill>
                  <a:srgbClr val="505252"/>
                </a:solidFill>
                <a:latin typeface="Arial"/>
                <a:cs typeface="Arial"/>
              </a:rPr>
              <a:t>­</a:t>
            </a:r>
            <a:r>
              <a:rPr sz="2400" spc="5" dirty="0" err="1" smtClean="0">
                <a:solidFill>
                  <a:srgbClr val="2B2F2D"/>
                </a:solidFill>
                <a:latin typeface="Arial"/>
                <a:cs typeface="Arial"/>
              </a:rPr>
              <a:t>kový</a:t>
            </a:r>
            <a:r>
              <a:rPr sz="2400" spc="5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14" dirty="0">
                <a:solidFill>
                  <a:srgbClr val="2B2F2D"/>
                </a:solidFill>
                <a:latin typeface="Arial"/>
                <a:cs typeface="Arial"/>
              </a:rPr>
              <a:t>dojem </a:t>
            </a:r>
            <a:r>
              <a:rPr sz="2400" spc="145" dirty="0" err="1">
                <a:solidFill>
                  <a:srgbClr val="2B2F2D"/>
                </a:solidFill>
                <a:latin typeface="Arial"/>
                <a:cs typeface="Arial"/>
              </a:rPr>
              <a:t>umocňují</a:t>
            </a:r>
            <a:r>
              <a:rPr sz="2400" spc="145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80" dirty="0" err="1" smtClean="0">
                <a:solidFill>
                  <a:srgbClr val="2B2F2D"/>
                </a:solidFill>
                <a:latin typeface="Arial"/>
                <a:cs typeface="Arial"/>
              </a:rPr>
              <a:t>i</a:t>
            </a:r>
            <a:r>
              <a:rPr lang="cs-CZ" sz="2400" spc="80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80" dirty="0" err="1" smtClean="0">
                <a:solidFill>
                  <a:srgbClr val="2B2F2D"/>
                </a:solidFill>
                <a:latin typeface="Arial"/>
                <a:cs typeface="Arial"/>
              </a:rPr>
              <a:t>vysazené</a:t>
            </a:r>
            <a:r>
              <a:rPr sz="2400" spc="80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2B2F2D"/>
                </a:solidFill>
                <a:latin typeface="Arial"/>
                <a:cs typeface="Arial"/>
              </a:rPr>
              <a:t>biocentra </a:t>
            </a:r>
            <a:r>
              <a:rPr sz="2400" spc="100" dirty="0">
                <a:solidFill>
                  <a:srgbClr val="2B2F2D"/>
                </a:solidFill>
                <a:latin typeface="Arial"/>
                <a:cs typeface="Arial"/>
              </a:rPr>
              <a:t>či </a:t>
            </a:r>
            <a:r>
              <a:rPr sz="2400" spc="105" dirty="0">
                <a:solidFill>
                  <a:srgbClr val="2B2F2D"/>
                </a:solidFill>
                <a:latin typeface="Arial"/>
                <a:cs typeface="Arial"/>
              </a:rPr>
              <a:t>biokoridory</a:t>
            </a:r>
            <a:r>
              <a:rPr sz="2400" spc="105" dirty="0">
                <a:solidFill>
                  <a:srgbClr val="505252"/>
                </a:solidFill>
                <a:latin typeface="Arial"/>
                <a:cs typeface="Arial"/>
              </a:rPr>
              <a:t>, </a:t>
            </a:r>
            <a:r>
              <a:rPr sz="2400" spc="50" dirty="0">
                <a:solidFill>
                  <a:srgbClr val="2B2F2D"/>
                </a:solidFill>
                <a:latin typeface="Arial"/>
                <a:cs typeface="Arial"/>
              </a:rPr>
              <a:t>které </a:t>
            </a:r>
            <a:r>
              <a:rPr sz="2400" spc="25" dirty="0">
                <a:solidFill>
                  <a:srgbClr val="2B2F2D"/>
                </a:solidFill>
                <a:latin typeface="Arial"/>
                <a:cs typeface="Arial"/>
              </a:rPr>
              <a:t>za </a:t>
            </a:r>
            <a:r>
              <a:rPr sz="2400" spc="95" dirty="0">
                <a:solidFill>
                  <a:srgbClr val="2B2F2D"/>
                </a:solidFill>
                <a:latin typeface="Arial"/>
                <a:cs typeface="Arial"/>
              </a:rPr>
              <a:t>několik málo </a:t>
            </a:r>
            <a:r>
              <a:rPr sz="2400" spc="90" dirty="0">
                <a:solidFill>
                  <a:srgbClr val="2B2F2D"/>
                </a:solidFill>
                <a:latin typeface="Arial"/>
                <a:cs typeface="Arial"/>
              </a:rPr>
              <a:t>let </a:t>
            </a:r>
            <a:r>
              <a:rPr sz="2400" spc="114" dirty="0">
                <a:solidFill>
                  <a:srgbClr val="2B2F2D"/>
                </a:solidFill>
                <a:latin typeface="Arial"/>
                <a:cs typeface="Arial"/>
              </a:rPr>
              <a:t>dotvoří </a:t>
            </a:r>
            <a:r>
              <a:rPr sz="2400" spc="55" dirty="0">
                <a:solidFill>
                  <a:srgbClr val="2B2F2D"/>
                </a:solidFill>
                <a:latin typeface="Arial"/>
                <a:cs typeface="Arial"/>
              </a:rPr>
              <a:t>celkový </a:t>
            </a:r>
            <a:r>
              <a:rPr sz="2400" spc="80" dirty="0">
                <a:solidFill>
                  <a:srgbClr val="161A18"/>
                </a:solidFill>
                <a:latin typeface="Arial"/>
                <a:cs typeface="Arial"/>
              </a:rPr>
              <a:t>pohled </a:t>
            </a:r>
            <a:r>
              <a:rPr sz="2400" spc="120" dirty="0">
                <a:solidFill>
                  <a:srgbClr val="2B2F2D"/>
                </a:solidFill>
                <a:latin typeface="Arial"/>
                <a:cs typeface="Arial"/>
              </a:rPr>
              <a:t>na </a:t>
            </a:r>
            <a:r>
              <a:rPr sz="2400" spc="114" dirty="0" err="1">
                <a:solidFill>
                  <a:srgbClr val="2B2F2D"/>
                </a:solidFill>
                <a:latin typeface="Arial"/>
                <a:cs typeface="Arial"/>
              </a:rPr>
              <a:t>samotné</a:t>
            </a:r>
            <a:r>
              <a:rPr sz="2400" spc="114" dirty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00" dirty="0" err="1" smtClean="0">
                <a:solidFill>
                  <a:srgbClr val="2B2F2D"/>
                </a:solidFill>
                <a:latin typeface="Arial"/>
                <a:cs typeface="Arial"/>
              </a:rPr>
              <a:t>reali</a:t>
            </a:r>
            <a:r>
              <a:rPr sz="2400" spc="100" dirty="0" err="1" smtClean="0">
                <a:solidFill>
                  <a:srgbClr val="505252"/>
                </a:solidFill>
                <a:latin typeface="Arial"/>
                <a:cs typeface="Arial"/>
              </a:rPr>
              <a:t>­</a:t>
            </a:r>
            <a:r>
              <a:rPr sz="2400" spc="25" dirty="0" err="1" smtClean="0">
                <a:solidFill>
                  <a:srgbClr val="2B2F2D"/>
                </a:solidFill>
                <a:latin typeface="Arial"/>
                <a:cs typeface="Arial"/>
              </a:rPr>
              <a:t>zované</a:t>
            </a:r>
            <a:r>
              <a:rPr sz="2400" spc="65" dirty="0" smtClean="0">
                <a:solidFill>
                  <a:srgbClr val="2B2F2D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2B2F2D"/>
                </a:solidFill>
                <a:latin typeface="Arial"/>
                <a:cs typeface="Arial"/>
              </a:rPr>
              <a:t>dílo</a:t>
            </a:r>
            <a:r>
              <a:rPr sz="2400" spc="120" dirty="0">
                <a:solidFill>
                  <a:srgbClr val="505252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30" y="1633458"/>
            <a:ext cx="11735768" cy="13369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94066" y="685545"/>
            <a:ext cx="9429115" cy="632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00" b="1" spc="-60" dirty="0">
                <a:solidFill>
                  <a:srgbClr val="BCC326"/>
                </a:solidFill>
                <a:latin typeface="Arial"/>
                <a:cs typeface="Arial"/>
              </a:rPr>
              <a:t>INTERAKČNÍ </a:t>
            </a:r>
            <a:r>
              <a:rPr sz="4100" b="1" spc="-175" dirty="0">
                <a:solidFill>
                  <a:srgbClr val="BCC326"/>
                </a:solidFill>
                <a:latin typeface="Arial"/>
                <a:cs typeface="Arial"/>
              </a:rPr>
              <a:t>PRVEK </a:t>
            </a:r>
            <a:r>
              <a:rPr sz="4100" b="1" spc="-110" dirty="0">
                <a:solidFill>
                  <a:srgbClr val="BCC326"/>
                </a:solidFill>
                <a:latin typeface="Arial"/>
                <a:cs typeface="Arial"/>
              </a:rPr>
              <a:t>V </a:t>
            </a:r>
            <a:r>
              <a:rPr sz="4100" b="1" spc="-180" dirty="0">
                <a:solidFill>
                  <a:srgbClr val="BCC326"/>
                </a:solidFill>
                <a:latin typeface="Arial"/>
                <a:cs typeface="Arial"/>
              </a:rPr>
              <a:t>OBCI</a:t>
            </a:r>
            <a:r>
              <a:rPr sz="4100" b="1" spc="-295" dirty="0">
                <a:solidFill>
                  <a:srgbClr val="BCC326"/>
                </a:solidFill>
                <a:latin typeface="Arial"/>
                <a:cs typeface="Arial"/>
              </a:rPr>
              <a:t> </a:t>
            </a:r>
            <a:r>
              <a:rPr sz="4100" b="1" spc="-160" dirty="0">
                <a:solidFill>
                  <a:srgbClr val="BCC326"/>
                </a:solidFill>
                <a:latin typeface="Arial"/>
                <a:cs typeface="Arial"/>
              </a:rPr>
              <a:t>SOVENICE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87455" y="1626744"/>
            <a:ext cx="7254875" cy="87920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" marR="551180" indent="24765">
              <a:lnSpc>
                <a:spcPct val="103800"/>
              </a:lnSpc>
            </a:pPr>
            <a:r>
              <a:rPr sz="2700" b="1" spc="165" dirty="0">
                <a:solidFill>
                  <a:srgbClr val="131816"/>
                </a:solidFill>
                <a:latin typeface="Arial"/>
                <a:cs typeface="Arial"/>
              </a:rPr>
              <a:t>1</a:t>
            </a:r>
            <a:r>
              <a:rPr sz="2700" b="1" spc="165" dirty="0">
                <a:solidFill>
                  <a:srgbClr val="363B3A"/>
                </a:solidFill>
                <a:latin typeface="Arial"/>
                <a:cs typeface="Arial"/>
              </a:rPr>
              <a:t>.</a:t>
            </a:r>
            <a:r>
              <a:rPr sz="2700" b="1" spc="-280" dirty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700" b="1" spc="60" dirty="0">
                <a:solidFill>
                  <a:srgbClr val="131816"/>
                </a:solidFill>
                <a:latin typeface="Arial"/>
                <a:cs typeface="Arial"/>
              </a:rPr>
              <a:t>místo</a:t>
            </a:r>
            <a:r>
              <a:rPr sz="2700" b="1" spc="-280" dirty="0">
                <a:solidFill>
                  <a:srgbClr val="131816"/>
                </a:solidFill>
                <a:latin typeface="Arial"/>
                <a:cs typeface="Arial"/>
              </a:rPr>
              <a:t> </a:t>
            </a:r>
            <a:r>
              <a:rPr sz="2700" b="1" spc="100" dirty="0">
                <a:solidFill>
                  <a:srgbClr val="131816"/>
                </a:solidFill>
                <a:latin typeface="Arial"/>
                <a:cs typeface="Arial"/>
              </a:rPr>
              <a:t>v</a:t>
            </a:r>
            <a:r>
              <a:rPr sz="2700" b="1" spc="-15" dirty="0">
                <a:solidFill>
                  <a:srgbClr val="131816"/>
                </a:solidFill>
                <a:latin typeface="Arial"/>
                <a:cs typeface="Arial"/>
              </a:rPr>
              <a:t> </a:t>
            </a:r>
            <a:r>
              <a:rPr sz="2700" b="1" spc="114" dirty="0">
                <a:solidFill>
                  <a:srgbClr val="131816"/>
                </a:solidFill>
                <a:latin typeface="Arial"/>
                <a:cs typeface="Arial"/>
              </a:rPr>
              <a:t>kategorii</a:t>
            </a:r>
            <a:r>
              <a:rPr sz="2700" b="1" spc="-375" dirty="0">
                <a:solidFill>
                  <a:srgbClr val="131816"/>
                </a:solidFill>
                <a:latin typeface="Arial"/>
                <a:cs typeface="Arial"/>
              </a:rPr>
              <a:t> </a:t>
            </a:r>
            <a:r>
              <a:rPr sz="2700" b="1" spc="120" dirty="0">
                <a:solidFill>
                  <a:srgbClr val="131816"/>
                </a:solidFill>
                <a:latin typeface="Arial"/>
                <a:cs typeface="Arial"/>
              </a:rPr>
              <a:t>Opatření</a:t>
            </a:r>
            <a:r>
              <a:rPr sz="2700" b="1" spc="-75" dirty="0">
                <a:solidFill>
                  <a:srgbClr val="131816"/>
                </a:solidFill>
                <a:latin typeface="Arial"/>
                <a:cs typeface="Arial"/>
              </a:rPr>
              <a:t> </a:t>
            </a:r>
            <a:r>
              <a:rPr sz="2700" b="1" spc="190" dirty="0">
                <a:solidFill>
                  <a:srgbClr val="131816"/>
                </a:solidFill>
                <a:latin typeface="Arial"/>
                <a:cs typeface="Arial"/>
              </a:rPr>
              <a:t>k</a:t>
            </a:r>
            <a:r>
              <a:rPr sz="2700" b="1" spc="-195" dirty="0">
                <a:solidFill>
                  <a:srgbClr val="131816"/>
                </a:solidFill>
                <a:latin typeface="Arial"/>
                <a:cs typeface="Arial"/>
              </a:rPr>
              <a:t> </a:t>
            </a:r>
            <a:r>
              <a:rPr sz="2700" b="1" spc="65" dirty="0">
                <a:solidFill>
                  <a:srgbClr val="131816"/>
                </a:solidFill>
                <a:latin typeface="Arial"/>
                <a:cs typeface="Arial"/>
              </a:rPr>
              <a:t>ochraně  </a:t>
            </a:r>
            <a:r>
              <a:rPr sz="2700" b="1" spc="280" dirty="0">
                <a:solidFill>
                  <a:srgbClr val="131816"/>
                </a:solidFill>
                <a:latin typeface="Arial"/>
                <a:cs typeface="Arial"/>
              </a:rPr>
              <a:t>a</a:t>
            </a:r>
            <a:r>
              <a:rPr sz="2700" b="1" spc="-585" dirty="0">
                <a:solidFill>
                  <a:srgbClr val="131816"/>
                </a:solidFill>
                <a:latin typeface="Arial"/>
                <a:cs typeface="Arial"/>
              </a:rPr>
              <a:t> </a:t>
            </a:r>
            <a:r>
              <a:rPr sz="2700" b="1" spc="80" dirty="0">
                <a:solidFill>
                  <a:srgbClr val="131816"/>
                </a:solidFill>
                <a:latin typeface="Arial"/>
                <a:cs typeface="Arial"/>
              </a:rPr>
              <a:t>tvorbě </a:t>
            </a:r>
            <a:r>
              <a:rPr sz="2700" b="1" spc="70" dirty="0">
                <a:solidFill>
                  <a:srgbClr val="131816"/>
                </a:solidFill>
                <a:latin typeface="Arial"/>
                <a:cs typeface="Arial"/>
              </a:rPr>
              <a:t>životního </a:t>
            </a:r>
            <a:r>
              <a:rPr sz="2700" b="1" spc="50" dirty="0">
                <a:solidFill>
                  <a:srgbClr val="131816"/>
                </a:solidFill>
                <a:latin typeface="Arial"/>
                <a:cs typeface="Arial"/>
              </a:rPr>
              <a:t>prostředí</a:t>
            </a:r>
            <a:endParaRPr sz="2700" dirty="0">
              <a:latin typeface="Arial"/>
              <a:cs typeface="Arial"/>
            </a:endParaRPr>
          </a:p>
          <a:p>
            <a:pPr marL="50165" algn="just">
              <a:lnSpc>
                <a:spcPct val="100000"/>
              </a:lnSpc>
              <a:spcBef>
                <a:spcPts val="25"/>
              </a:spcBef>
            </a:pPr>
            <a:r>
              <a:rPr sz="2700" b="1" spc="280" dirty="0">
                <a:solidFill>
                  <a:srgbClr val="131816"/>
                </a:solidFill>
                <a:latin typeface="Arial"/>
                <a:cs typeface="Arial"/>
              </a:rPr>
              <a:t>a</a:t>
            </a:r>
            <a:r>
              <a:rPr sz="2700" b="1" spc="-210" dirty="0">
                <a:solidFill>
                  <a:srgbClr val="131816"/>
                </a:solidFill>
                <a:latin typeface="Arial"/>
                <a:cs typeface="Arial"/>
              </a:rPr>
              <a:t> </a:t>
            </a:r>
            <a:r>
              <a:rPr sz="2700" b="1" spc="30" dirty="0">
                <a:solidFill>
                  <a:srgbClr val="131816"/>
                </a:solidFill>
                <a:latin typeface="Arial"/>
                <a:cs typeface="Arial"/>
              </a:rPr>
              <a:t>Cena</a:t>
            </a:r>
            <a:r>
              <a:rPr sz="2700" b="1" spc="-95" dirty="0">
                <a:solidFill>
                  <a:srgbClr val="131816"/>
                </a:solidFill>
                <a:latin typeface="Arial"/>
                <a:cs typeface="Arial"/>
              </a:rPr>
              <a:t> </a:t>
            </a:r>
            <a:r>
              <a:rPr sz="2700" b="1" spc="95" dirty="0">
                <a:solidFill>
                  <a:srgbClr val="131816"/>
                </a:solidFill>
                <a:latin typeface="Arial"/>
                <a:cs typeface="Arial"/>
              </a:rPr>
              <a:t>ministra</a:t>
            </a:r>
            <a:r>
              <a:rPr sz="2700" b="1" spc="-260" dirty="0">
                <a:solidFill>
                  <a:srgbClr val="131816"/>
                </a:solidFill>
                <a:latin typeface="Arial"/>
                <a:cs typeface="Arial"/>
              </a:rPr>
              <a:t> </a:t>
            </a:r>
            <a:r>
              <a:rPr sz="2700" b="1" spc="80" dirty="0">
                <a:solidFill>
                  <a:srgbClr val="131816"/>
                </a:solidFill>
                <a:latin typeface="Arial"/>
                <a:cs typeface="Arial"/>
              </a:rPr>
              <a:t>zemědělství</a:t>
            </a:r>
            <a:endParaRPr sz="2700" dirty="0">
              <a:latin typeface="Arial"/>
              <a:cs typeface="Arial"/>
            </a:endParaRPr>
          </a:p>
          <a:p>
            <a:pPr marL="62865" algn="just">
              <a:lnSpc>
                <a:spcPct val="100000"/>
              </a:lnSpc>
              <a:spcBef>
                <a:spcPts val="220"/>
              </a:spcBef>
            </a:pPr>
            <a:r>
              <a:rPr sz="2700" b="1" spc="35" dirty="0">
                <a:solidFill>
                  <a:srgbClr val="131816"/>
                </a:solidFill>
                <a:latin typeface="Arial"/>
                <a:cs typeface="Arial"/>
              </a:rPr>
              <a:t>Ročník</a:t>
            </a:r>
            <a:r>
              <a:rPr sz="2700" b="1" spc="-295" dirty="0">
                <a:solidFill>
                  <a:srgbClr val="131816"/>
                </a:solidFill>
                <a:latin typeface="Arial"/>
                <a:cs typeface="Arial"/>
              </a:rPr>
              <a:t> </a:t>
            </a:r>
            <a:r>
              <a:rPr sz="2700" b="1" spc="180" dirty="0">
                <a:solidFill>
                  <a:srgbClr val="131816"/>
                </a:solidFill>
                <a:latin typeface="Arial"/>
                <a:cs typeface="Arial"/>
              </a:rPr>
              <a:t>2011</a:t>
            </a:r>
            <a:r>
              <a:rPr sz="2700" b="1" spc="180" dirty="0">
                <a:solidFill>
                  <a:srgbClr val="363B3A"/>
                </a:solidFill>
                <a:latin typeface="Arial"/>
                <a:cs typeface="Arial"/>
              </a:rPr>
              <a:t>,</a:t>
            </a:r>
            <a:endParaRPr sz="2700" dirty="0">
              <a:latin typeface="Arial"/>
              <a:cs typeface="Arial"/>
            </a:endParaRPr>
          </a:p>
          <a:p>
            <a:pPr marL="62865" algn="just">
              <a:lnSpc>
                <a:spcPct val="100000"/>
              </a:lnSpc>
              <a:spcBef>
                <a:spcPts val="25"/>
              </a:spcBef>
            </a:pPr>
            <a:r>
              <a:rPr sz="2700" b="1" spc="40" dirty="0">
                <a:solidFill>
                  <a:srgbClr val="131816"/>
                </a:solidFill>
                <a:latin typeface="Arial"/>
                <a:cs typeface="Arial"/>
              </a:rPr>
              <a:t>Pozemkový </a:t>
            </a:r>
            <a:r>
              <a:rPr sz="2700" b="1" spc="55" dirty="0">
                <a:solidFill>
                  <a:srgbClr val="212824"/>
                </a:solidFill>
                <a:latin typeface="Arial"/>
                <a:cs typeface="Arial"/>
              </a:rPr>
              <a:t>úřad</a:t>
            </a:r>
            <a:r>
              <a:rPr sz="2700" b="1" spc="-20" dirty="0">
                <a:solidFill>
                  <a:srgbClr val="212824"/>
                </a:solidFill>
                <a:latin typeface="Arial"/>
                <a:cs typeface="Arial"/>
              </a:rPr>
              <a:t> </a:t>
            </a:r>
            <a:r>
              <a:rPr sz="2700" b="1" spc="110" dirty="0">
                <a:solidFill>
                  <a:srgbClr val="131816"/>
                </a:solidFill>
                <a:latin typeface="Arial"/>
                <a:cs typeface="Arial"/>
              </a:rPr>
              <a:t>Nymburk</a:t>
            </a:r>
            <a:endParaRPr sz="2700" dirty="0">
              <a:latin typeface="Arial"/>
              <a:cs typeface="Arial"/>
            </a:endParaRPr>
          </a:p>
          <a:p>
            <a:pPr marL="12700" marR="5080" algn="just">
              <a:lnSpc>
                <a:spcPct val="125099"/>
              </a:lnSpc>
              <a:spcBef>
                <a:spcPts val="1480"/>
              </a:spcBef>
            </a:pPr>
            <a:r>
              <a:rPr sz="2400" spc="-5" dirty="0">
                <a:solidFill>
                  <a:srgbClr val="363B3A"/>
                </a:solidFill>
                <a:latin typeface="Arial"/>
                <a:cs typeface="Arial"/>
              </a:rPr>
              <a:t>Jedná </a:t>
            </a:r>
            <a:r>
              <a:rPr sz="2400" spc="-15" dirty="0">
                <a:solidFill>
                  <a:srgbClr val="363B3A"/>
                </a:solidFill>
                <a:latin typeface="Arial"/>
                <a:cs typeface="Arial"/>
              </a:rPr>
              <a:t>se </a:t>
            </a:r>
            <a:r>
              <a:rPr sz="2400" spc="105" dirty="0">
                <a:solidFill>
                  <a:srgbClr val="363B3A"/>
                </a:solidFill>
                <a:latin typeface="Arial"/>
                <a:cs typeface="Arial"/>
              </a:rPr>
              <a:t>o </a:t>
            </a:r>
            <a:r>
              <a:rPr sz="2400" spc="65" dirty="0">
                <a:solidFill>
                  <a:srgbClr val="363B3A"/>
                </a:solidFill>
                <a:latin typeface="Arial"/>
                <a:cs typeface="Arial"/>
              </a:rPr>
              <a:t>významný krajinný </a:t>
            </a:r>
            <a:r>
              <a:rPr sz="2400" spc="125" dirty="0">
                <a:solidFill>
                  <a:srgbClr val="363B3A"/>
                </a:solidFill>
                <a:latin typeface="Arial"/>
                <a:cs typeface="Arial"/>
              </a:rPr>
              <a:t>segment </a:t>
            </a:r>
            <a:r>
              <a:rPr sz="2400" spc="-75" dirty="0">
                <a:solidFill>
                  <a:srgbClr val="363B3A"/>
                </a:solidFill>
                <a:latin typeface="Arial"/>
                <a:cs typeface="Arial"/>
              </a:rPr>
              <a:t>s </a:t>
            </a:r>
            <a:r>
              <a:rPr lang="cs-CZ" sz="2400" spc="-75" dirty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lang="cs-CZ" sz="2400" spc="-75" dirty="0" smtClean="0">
                <a:solidFill>
                  <a:srgbClr val="363B3A"/>
                </a:solidFill>
                <a:latin typeface="Arial"/>
                <a:cs typeface="Arial"/>
              </a:rPr>
              <a:t>       </a:t>
            </a:r>
            <a:r>
              <a:rPr sz="2400" spc="95" dirty="0" err="1" smtClean="0">
                <a:solidFill>
                  <a:srgbClr val="363B3A"/>
                </a:solidFill>
                <a:latin typeface="Arial"/>
                <a:cs typeface="Arial"/>
              </a:rPr>
              <a:t>pozů</a:t>
            </a:r>
            <a:r>
              <a:rPr sz="2400" spc="95" dirty="0" err="1" smtClean="0">
                <a:solidFill>
                  <a:srgbClr val="5B5B5B"/>
                </a:solidFill>
                <a:latin typeface="Arial"/>
                <a:cs typeface="Arial"/>
              </a:rPr>
              <a:t>­</a:t>
            </a:r>
            <a:r>
              <a:rPr sz="2400" spc="50" dirty="0" err="1" smtClean="0">
                <a:solidFill>
                  <a:srgbClr val="363B3A"/>
                </a:solidFill>
                <a:latin typeface="Arial"/>
                <a:cs typeface="Arial"/>
              </a:rPr>
              <a:t>statky</a:t>
            </a:r>
            <a:r>
              <a:rPr sz="2400" spc="50" dirty="0" smtClean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363B3A"/>
                </a:solidFill>
                <a:latin typeface="Arial"/>
                <a:cs typeface="Arial"/>
              </a:rPr>
              <a:t>těžby </a:t>
            </a:r>
            <a:r>
              <a:rPr sz="2400" spc="180" dirty="0">
                <a:solidFill>
                  <a:srgbClr val="363B3A"/>
                </a:solidFill>
                <a:latin typeface="Arial"/>
                <a:cs typeface="Arial"/>
              </a:rPr>
              <a:t>hlíny, </a:t>
            </a:r>
            <a:r>
              <a:rPr sz="2400" spc="60" dirty="0">
                <a:solidFill>
                  <a:srgbClr val="363B3A"/>
                </a:solidFill>
                <a:latin typeface="Arial"/>
                <a:cs typeface="Arial"/>
              </a:rPr>
              <a:t>který </a:t>
            </a:r>
            <a:r>
              <a:rPr sz="2400" spc="80" dirty="0">
                <a:solidFill>
                  <a:srgbClr val="363B3A"/>
                </a:solidFill>
                <a:latin typeface="Arial"/>
                <a:cs typeface="Arial"/>
              </a:rPr>
              <a:t>je </a:t>
            </a:r>
            <a:r>
              <a:rPr sz="2400" spc="50" dirty="0">
                <a:solidFill>
                  <a:srgbClr val="363B3A"/>
                </a:solidFill>
                <a:latin typeface="Arial"/>
                <a:cs typeface="Arial"/>
              </a:rPr>
              <a:t>začleněn </a:t>
            </a:r>
            <a:r>
              <a:rPr sz="2400" spc="120" dirty="0">
                <a:solidFill>
                  <a:srgbClr val="363B3A"/>
                </a:solidFill>
                <a:latin typeface="Arial"/>
                <a:cs typeface="Arial"/>
              </a:rPr>
              <a:t>do </a:t>
            </a:r>
            <a:r>
              <a:rPr sz="2400" spc="130" dirty="0" err="1" smtClean="0">
                <a:solidFill>
                  <a:srgbClr val="363B3A"/>
                </a:solidFill>
                <a:latin typeface="Arial"/>
                <a:cs typeface="Arial"/>
              </a:rPr>
              <a:t>územní­</a:t>
            </a:r>
            <a:r>
              <a:rPr sz="2400" spc="105" dirty="0" err="1" smtClean="0">
                <a:solidFill>
                  <a:srgbClr val="363B3A"/>
                </a:solidFill>
                <a:latin typeface="Arial"/>
                <a:cs typeface="Arial"/>
              </a:rPr>
              <a:t>ho</a:t>
            </a:r>
            <a:r>
              <a:rPr sz="2400" spc="105" dirty="0" smtClean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363B3A"/>
                </a:solidFill>
                <a:latin typeface="Arial"/>
                <a:cs typeface="Arial"/>
              </a:rPr>
              <a:t>systému ekologické </a:t>
            </a:r>
            <a:r>
              <a:rPr sz="2400" spc="125" dirty="0">
                <a:solidFill>
                  <a:srgbClr val="363B3A"/>
                </a:solidFill>
                <a:latin typeface="Arial"/>
                <a:cs typeface="Arial"/>
              </a:rPr>
              <a:t>stability </a:t>
            </a:r>
            <a:r>
              <a:rPr sz="2400" spc="130" dirty="0">
                <a:solidFill>
                  <a:srgbClr val="363B3A"/>
                </a:solidFill>
                <a:latin typeface="Arial"/>
                <a:cs typeface="Arial"/>
              </a:rPr>
              <a:t>a </a:t>
            </a:r>
            <a:r>
              <a:rPr sz="2400" spc="65" dirty="0">
                <a:solidFill>
                  <a:srgbClr val="363B3A"/>
                </a:solidFill>
                <a:latin typeface="Arial"/>
                <a:cs typeface="Arial"/>
              </a:rPr>
              <a:t>do </a:t>
            </a:r>
            <a:r>
              <a:rPr sz="2400" spc="95" dirty="0" err="1">
                <a:solidFill>
                  <a:srgbClr val="363B3A"/>
                </a:solidFill>
                <a:latin typeface="Arial"/>
                <a:cs typeface="Arial"/>
              </a:rPr>
              <a:t>plánu</a:t>
            </a:r>
            <a:r>
              <a:rPr sz="2400" spc="95" dirty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110" dirty="0" err="1" smtClean="0">
                <a:solidFill>
                  <a:srgbClr val="363B3A"/>
                </a:solidFill>
                <a:latin typeface="Arial"/>
                <a:cs typeface="Arial"/>
              </a:rPr>
              <a:t>spo</a:t>
            </a:r>
            <a:r>
              <a:rPr sz="2400" spc="110" dirty="0" err="1" smtClean="0">
                <a:solidFill>
                  <a:srgbClr val="5B5B5B"/>
                </a:solidFill>
                <a:latin typeface="Arial"/>
                <a:cs typeface="Arial"/>
              </a:rPr>
              <a:t>­</a:t>
            </a:r>
            <a:r>
              <a:rPr sz="2400" spc="70" dirty="0" err="1" smtClean="0">
                <a:solidFill>
                  <a:srgbClr val="363B3A"/>
                </a:solidFill>
                <a:latin typeface="Arial"/>
                <a:cs typeface="Arial"/>
              </a:rPr>
              <a:t>le</a:t>
            </a:r>
            <a:r>
              <a:rPr sz="2400" spc="70" dirty="0" err="1" smtClean="0">
                <a:solidFill>
                  <a:srgbClr val="5B5B5B"/>
                </a:solidFill>
                <a:latin typeface="Arial"/>
                <a:cs typeface="Arial"/>
              </a:rPr>
              <a:t>č</a:t>
            </a:r>
            <a:r>
              <a:rPr sz="2400" spc="70" dirty="0" err="1" smtClean="0">
                <a:solidFill>
                  <a:srgbClr val="363B3A"/>
                </a:solidFill>
                <a:latin typeface="Arial"/>
                <a:cs typeface="Arial"/>
              </a:rPr>
              <a:t>ných</a:t>
            </a:r>
            <a:r>
              <a:rPr sz="2400" spc="70" dirty="0" smtClean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363B3A"/>
                </a:solidFill>
                <a:latin typeface="Arial"/>
                <a:cs typeface="Arial"/>
              </a:rPr>
              <a:t>zařízení. Celková </a:t>
            </a:r>
            <a:r>
              <a:rPr sz="2400" spc="70" dirty="0">
                <a:solidFill>
                  <a:srgbClr val="363B3A"/>
                </a:solidFill>
                <a:latin typeface="Arial"/>
                <a:cs typeface="Arial"/>
              </a:rPr>
              <a:t>plocha </a:t>
            </a:r>
            <a:r>
              <a:rPr sz="2400" spc="185" dirty="0" err="1">
                <a:solidFill>
                  <a:srgbClr val="212824"/>
                </a:solidFill>
                <a:latin typeface="Arial"/>
                <a:cs typeface="Arial"/>
              </a:rPr>
              <a:t>tohot</a:t>
            </a:r>
            <a:r>
              <a:rPr sz="2400" spc="185" dirty="0" err="1">
                <a:solidFill>
                  <a:srgbClr val="484B49"/>
                </a:solidFill>
                <a:latin typeface="Arial"/>
                <a:cs typeface="Arial"/>
              </a:rPr>
              <a:t>o</a:t>
            </a:r>
            <a:r>
              <a:rPr sz="2400" spc="185" dirty="0">
                <a:solidFill>
                  <a:srgbClr val="484B49"/>
                </a:solidFill>
                <a:latin typeface="Arial"/>
                <a:cs typeface="Arial"/>
              </a:rPr>
              <a:t> </a:t>
            </a:r>
            <a:r>
              <a:rPr sz="2400" spc="110" dirty="0" err="1" smtClean="0">
                <a:solidFill>
                  <a:srgbClr val="363B3A"/>
                </a:solidFill>
                <a:latin typeface="Arial"/>
                <a:cs typeface="Arial"/>
              </a:rPr>
              <a:t>interakč</a:t>
            </a:r>
            <a:r>
              <a:rPr sz="2400" spc="110" dirty="0" err="1" smtClean="0">
                <a:solidFill>
                  <a:srgbClr val="5B5B5B"/>
                </a:solidFill>
                <a:latin typeface="Arial"/>
                <a:cs typeface="Arial"/>
              </a:rPr>
              <a:t>­</a:t>
            </a:r>
            <a:r>
              <a:rPr sz="2400" spc="130" dirty="0" err="1" smtClean="0">
                <a:solidFill>
                  <a:srgbClr val="363B3A"/>
                </a:solidFill>
                <a:latin typeface="Arial"/>
                <a:cs typeface="Arial"/>
              </a:rPr>
              <a:t>ního</a:t>
            </a:r>
            <a:r>
              <a:rPr sz="2400" spc="-35" dirty="0" smtClean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363B3A"/>
                </a:solidFill>
                <a:latin typeface="Arial"/>
                <a:cs typeface="Arial"/>
              </a:rPr>
              <a:t>prvku</a:t>
            </a:r>
            <a:r>
              <a:rPr sz="2400" spc="35" dirty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363B3A"/>
                </a:solidFill>
                <a:latin typeface="Arial"/>
                <a:cs typeface="Arial"/>
              </a:rPr>
              <a:t>představuje</a:t>
            </a:r>
            <a:r>
              <a:rPr sz="2400" spc="15" dirty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363B3A"/>
                </a:solidFill>
                <a:latin typeface="Arial"/>
                <a:cs typeface="Arial"/>
              </a:rPr>
              <a:t>výměru</a:t>
            </a:r>
            <a:r>
              <a:rPr sz="2400" spc="-35" dirty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245" dirty="0">
                <a:solidFill>
                  <a:srgbClr val="363B3A"/>
                </a:solidFill>
                <a:latin typeface="Arial"/>
                <a:cs typeface="Arial"/>
              </a:rPr>
              <a:t>3</a:t>
            </a:r>
            <a:r>
              <a:rPr sz="2400" spc="245" dirty="0">
                <a:solidFill>
                  <a:srgbClr val="5B5B5B"/>
                </a:solidFill>
                <a:latin typeface="Arial"/>
                <a:cs typeface="Arial"/>
              </a:rPr>
              <a:t>,</a:t>
            </a:r>
            <a:r>
              <a:rPr sz="2400" spc="245" dirty="0">
                <a:solidFill>
                  <a:srgbClr val="363B3A"/>
                </a:solidFill>
                <a:latin typeface="Arial"/>
                <a:cs typeface="Arial"/>
              </a:rPr>
              <a:t>36</a:t>
            </a:r>
            <a:r>
              <a:rPr sz="2400" spc="100" dirty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363B3A"/>
                </a:solidFill>
                <a:latin typeface="Arial"/>
                <a:cs typeface="Arial"/>
              </a:rPr>
              <a:t>ha.</a:t>
            </a:r>
            <a:r>
              <a:rPr sz="2400" spc="-120" dirty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212824"/>
                </a:solidFill>
                <a:latin typeface="Arial"/>
                <a:cs typeface="Arial"/>
              </a:rPr>
              <a:t>Na</a:t>
            </a:r>
            <a:r>
              <a:rPr sz="2400" spc="-60" dirty="0">
                <a:solidFill>
                  <a:srgbClr val="212824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363B3A"/>
                </a:solidFill>
                <a:latin typeface="Arial"/>
                <a:cs typeface="Arial"/>
              </a:rPr>
              <a:t>ploše  </a:t>
            </a:r>
            <a:r>
              <a:rPr sz="2400" spc="215" dirty="0">
                <a:solidFill>
                  <a:srgbClr val="212824"/>
                </a:solidFill>
                <a:latin typeface="Arial"/>
                <a:cs typeface="Arial"/>
              </a:rPr>
              <a:t>1</a:t>
            </a:r>
            <a:r>
              <a:rPr sz="2400" spc="215" dirty="0">
                <a:solidFill>
                  <a:srgbClr val="484B49"/>
                </a:solidFill>
                <a:latin typeface="Arial"/>
                <a:cs typeface="Arial"/>
              </a:rPr>
              <a:t>,36 </a:t>
            </a:r>
            <a:r>
              <a:rPr sz="2400" spc="120" dirty="0">
                <a:solidFill>
                  <a:srgbClr val="363B3A"/>
                </a:solidFill>
                <a:latin typeface="Arial"/>
                <a:cs typeface="Arial"/>
              </a:rPr>
              <a:t>ha </a:t>
            </a:r>
            <a:r>
              <a:rPr sz="2400" spc="80" dirty="0">
                <a:solidFill>
                  <a:srgbClr val="363B3A"/>
                </a:solidFill>
                <a:latin typeface="Arial"/>
                <a:cs typeface="Arial"/>
              </a:rPr>
              <a:t>je </a:t>
            </a:r>
            <a:r>
              <a:rPr sz="2400" spc="40" dirty="0">
                <a:solidFill>
                  <a:srgbClr val="363B3A"/>
                </a:solidFill>
                <a:latin typeface="Arial"/>
                <a:cs typeface="Arial"/>
              </a:rPr>
              <a:t>založena </a:t>
            </a:r>
            <a:r>
              <a:rPr sz="2400" spc="55" dirty="0">
                <a:solidFill>
                  <a:srgbClr val="363B3A"/>
                </a:solidFill>
                <a:latin typeface="Arial"/>
                <a:cs typeface="Arial"/>
              </a:rPr>
              <a:t>nová </a:t>
            </a:r>
            <a:r>
              <a:rPr sz="2400" spc="60" dirty="0">
                <a:solidFill>
                  <a:srgbClr val="363B3A"/>
                </a:solidFill>
                <a:latin typeface="Arial"/>
                <a:cs typeface="Arial"/>
              </a:rPr>
              <a:t>výsadba</a:t>
            </a:r>
            <a:r>
              <a:rPr sz="2400" spc="60" dirty="0">
                <a:solidFill>
                  <a:srgbClr val="5B5B5B"/>
                </a:solidFill>
                <a:latin typeface="Arial"/>
                <a:cs typeface="Arial"/>
              </a:rPr>
              <a:t>. </a:t>
            </a:r>
            <a:r>
              <a:rPr sz="2400" spc="100" dirty="0" err="1">
                <a:solidFill>
                  <a:srgbClr val="363B3A"/>
                </a:solidFill>
                <a:latin typeface="Arial"/>
                <a:cs typeface="Arial"/>
              </a:rPr>
              <a:t>Terenní</a:t>
            </a:r>
            <a:r>
              <a:rPr sz="2400" spc="100" dirty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95" dirty="0" err="1" smtClean="0">
                <a:solidFill>
                  <a:srgbClr val="363B3A"/>
                </a:solidFill>
                <a:latin typeface="Arial"/>
                <a:cs typeface="Arial"/>
              </a:rPr>
              <a:t>úpra</a:t>
            </a:r>
            <a:r>
              <a:rPr sz="2400" spc="95" dirty="0" err="1" smtClean="0">
                <a:solidFill>
                  <a:srgbClr val="5B5B5B"/>
                </a:solidFill>
                <a:latin typeface="Arial"/>
                <a:cs typeface="Arial"/>
              </a:rPr>
              <a:t>­</a:t>
            </a:r>
            <a:r>
              <a:rPr sz="2400" spc="140" dirty="0" err="1" smtClean="0">
                <a:solidFill>
                  <a:srgbClr val="363B3A"/>
                </a:solidFill>
                <a:latin typeface="Arial"/>
                <a:cs typeface="Arial"/>
              </a:rPr>
              <a:t>vy</a:t>
            </a:r>
            <a:r>
              <a:rPr sz="2400" spc="140" dirty="0">
                <a:solidFill>
                  <a:srgbClr val="5B5B5B"/>
                </a:solidFill>
                <a:latin typeface="Arial"/>
                <a:cs typeface="Arial"/>
              </a:rPr>
              <a:t>, </a:t>
            </a:r>
            <a:r>
              <a:rPr sz="2400" spc="95" dirty="0">
                <a:solidFill>
                  <a:srgbClr val="363B3A"/>
                </a:solidFill>
                <a:latin typeface="Arial"/>
                <a:cs typeface="Arial"/>
              </a:rPr>
              <a:t>průleh </a:t>
            </a:r>
            <a:r>
              <a:rPr sz="2400" spc="-15" dirty="0">
                <a:solidFill>
                  <a:srgbClr val="363B3A"/>
                </a:solidFill>
                <a:latin typeface="Arial"/>
                <a:cs typeface="Arial"/>
              </a:rPr>
              <a:t>se </a:t>
            </a:r>
            <a:r>
              <a:rPr sz="2400" spc="160" dirty="0">
                <a:solidFill>
                  <a:srgbClr val="363B3A"/>
                </a:solidFill>
                <a:latin typeface="Arial"/>
                <a:cs typeface="Arial"/>
              </a:rPr>
              <a:t>zemním </a:t>
            </a:r>
            <a:r>
              <a:rPr sz="2400" spc="75" dirty="0">
                <a:solidFill>
                  <a:srgbClr val="363B3A"/>
                </a:solidFill>
                <a:latin typeface="Arial"/>
                <a:cs typeface="Arial"/>
              </a:rPr>
              <a:t>valem </a:t>
            </a:r>
            <a:r>
              <a:rPr sz="2400" spc="110" dirty="0">
                <a:solidFill>
                  <a:srgbClr val="363B3A"/>
                </a:solidFill>
                <a:latin typeface="Arial"/>
                <a:cs typeface="Arial"/>
              </a:rPr>
              <a:t>usměrňují </a:t>
            </a:r>
            <a:r>
              <a:rPr sz="2400" spc="125" dirty="0">
                <a:solidFill>
                  <a:srgbClr val="363B3A"/>
                </a:solidFill>
                <a:latin typeface="Arial"/>
                <a:cs typeface="Arial"/>
              </a:rPr>
              <a:t>odtok </a:t>
            </a:r>
            <a:r>
              <a:rPr sz="2400" spc="114" dirty="0">
                <a:solidFill>
                  <a:srgbClr val="363B3A"/>
                </a:solidFill>
                <a:latin typeface="Arial"/>
                <a:cs typeface="Arial"/>
              </a:rPr>
              <a:t>po</a:t>
            </a:r>
            <a:r>
              <a:rPr sz="2400" spc="114" dirty="0">
                <a:solidFill>
                  <a:srgbClr val="5B5B5B"/>
                </a:solidFill>
                <a:latin typeface="Arial"/>
                <a:cs typeface="Arial"/>
              </a:rPr>
              <a:t>­  </a:t>
            </a:r>
            <a:r>
              <a:rPr sz="2400" spc="45" dirty="0">
                <a:solidFill>
                  <a:srgbClr val="363B3A"/>
                </a:solidFill>
                <a:latin typeface="Arial"/>
                <a:cs typeface="Arial"/>
              </a:rPr>
              <a:t>vrchové </a:t>
            </a:r>
            <a:r>
              <a:rPr sz="2400" spc="50" dirty="0">
                <a:solidFill>
                  <a:srgbClr val="363B3A"/>
                </a:solidFill>
                <a:latin typeface="Arial"/>
                <a:cs typeface="Arial"/>
              </a:rPr>
              <a:t>vo</a:t>
            </a:r>
            <a:r>
              <a:rPr sz="2400" spc="50" dirty="0">
                <a:solidFill>
                  <a:srgbClr val="131816"/>
                </a:solidFill>
                <a:latin typeface="Arial"/>
                <a:cs typeface="Arial"/>
              </a:rPr>
              <a:t>d</a:t>
            </a:r>
            <a:r>
              <a:rPr sz="2400" spc="50" dirty="0">
                <a:solidFill>
                  <a:srgbClr val="363B3A"/>
                </a:solidFill>
                <a:latin typeface="Arial"/>
                <a:cs typeface="Arial"/>
              </a:rPr>
              <a:t>y </a:t>
            </a:r>
            <a:r>
              <a:rPr sz="2400" spc="-40" dirty="0">
                <a:solidFill>
                  <a:srgbClr val="363B3A"/>
                </a:solidFill>
                <a:latin typeface="Arial"/>
                <a:cs typeface="Arial"/>
              </a:rPr>
              <a:t>z </a:t>
            </a:r>
            <a:r>
              <a:rPr sz="2400" spc="150" dirty="0">
                <a:solidFill>
                  <a:srgbClr val="363B3A"/>
                </a:solidFill>
                <a:latin typeface="Arial"/>
                <a:cs typeface="Arial"/>
              </a:rPr>
              <a:t>této </a:t>
            </a:r>
            <a:r>
              <a:rPr sz="2400" spc="65" dirty="0">
                <a:solidFill>
                  <a:srgbClr val="212824"/>
                </a:solidFill>
                <a:latin typeface="Arial"/>
                <a:cs typeface="Arial"/>
              </a:rPr>
              <a:t>plochy </a:t>
            </a:r>
            <a:r>
              <a:rPr sz="2400" spc="65" dirty="0">
                <a:solidFill>
                  <a:srgbClr val="363B3A"/>
                </a:solidFill>
                <a:latin typeface="Arial"/>
                <a:cs typeface="Arial"/>
              </a:rPr>
              <a:t>do </a:t>
            </a:r>
            <a:r>
              <a:rPr sz="2400" spc="95" dirty="0">
                <a:solidFill>
                  <a:srgbClr val="363B3A"/>
                </a:solidFill>
                <a:latin typeface="Arial"/>
                <a:cs typeface="Arial"/>
              </a:rPr>
              <a:t>prostoru </a:t>
            </a:r>
            <a:r>
              <a:rPr sz="2400" spc="150" dirty="0">
                <a:solidFill>
                  <a:srgbClr val="363B3A"/>
                </a:solidFill>
                <a:latin typeface="Arial"/>
                <a:cs typeface="Arial"/>
              </a:rPr>
              <a:t>hliníku</a:t>
            </a:r>
            <a:r>
              <a:rPr sz="2400" spc="150" dirty="0">
                <a:solidFill>
                  <a:srgbClr val="5B5B5B"/>
                </a:solidFill>
                <a:latin typeface="Arial"/>
                <a:cs typeface="Arial"/>
              </a:rPr>
              <a:t>,  </a:t>
            </a:r>
            <a:r>
              <a:rPr sz="2400" dirty="0">
                <a:solidFill>
                  <a:srgbClr val="484B49"/>
                </a:solidFill>
                <a:latin typeface="Arial"/>
                <a:cs typeface="Arial"/>
              </a:rPr>
              <a:t>kde </a:t>
            </a:r>
            <a:r>
              <a:rPr sz="2400" spc="-15" dirty="0">
                <a:solidFill>
                  <a:srgbClr val="484B49"/>
                </a:solidFill>
                <a:latin typeface="Arial"/>
                <a:cs typeface="Arial"/>
              </a:rPr>
              <a:t>se </a:t>
            </a:r>
            <a:r>
              <a:rPr sz="2400" spc="160" dirty="0">
                <a:solidFill>
                  <a:srgbClr val="363B3A"/>
                </a:solidFill>
                <a:latin typeface="Arial"/>
                <a:cs typeface="Arial"/>
              </a:rPr>
              <a:t>tato </a:t>
            </a:r>
            <a:r>
              <a:rPr sz="2400" spc="85" dirty="0">
                <a:solidFill>
                  <a:srgbClr val="363B3A"/>
                </a:solidFill>
                <a:latin typeface="Arial"/>
                <a:cs typeface="Arial"/>
              </a:rPr>
              <a:t>vláha </a:t>
            </a:r>
            <a:r>
              <a:rPr sz="2400" spc="45" dirty="0">
                <a:solidFill>
                  <a:srgbClr val="363B3A"/>
                </a:solidFill>
                <a:latin typeface="Arial"/>
                <a:cs typeface="Arial"/>
              </a:rPr>
              <a:t>zadržuje </a:t>
            </a:r>
            <a:r>
              <a:rPr sz="2400" spc="20" dirty="0">
                <a:solidFill>
                  <a:srgbClr val="363B3A"/>
                </a:solidFill>
                <a:latin typeface="Arial"/>
                <a:cs typeface="Arial"/>
              </a:rPr>
              <a:t>v řadě </a:t>
            </a:r>
            <a:r>
              <a:rPr sz="2400" spc="114" dirty="0">
                <a:solidFill>
                  <a:srgbClr val="363B3A"/>
                </a:solidFill>
                <a:latin typeface="Arial"/>
                <a:cs typeface="Arial"/>
              </a:rPr>
              <a:t>tůněk </a:t>
            </a:r>
            <a:r>
              <a:rPr sz="2400" spc="130" dirty="0">
                <a:solidFill>
                  <a:srgbClr val="363B3A"/>
                </a:solidFill>
                <a:latin typeface="Arial"/>
                <a:cs typeface="Arial"/>
              </a:rPr>
              <a:t>a </a:t>
            </a:r>
            <a:r>
              <a:rPr sz="2400" spc="85" dirty="0">
                <a:solidFill>
                  <a:srgbClr val="363B3A"/>
                </a:solidFill>
                <a:latin typeface="Arial"/>
                <a:cs typeface="Arial"/>
              </a:rPr>
              <a:t>jezírek.  </a:t>
            </a:r>
            <a:r>
              <a:rPr lang="cs-CZ" sz="2400" spc="-165" dirty="0">
                <a:solidFill>
                  <a:srgbClr val="363B3A"/>
                </a:solidFill>
                <a:latin typeface="Arial"/>
                <a:cs typeface="Arial"/>
              </a:rPr>
              <a:t>N</a:t>
            </a:r>
            <a:r>
              <a:rPr sz="2400" spc="-165" dirty="0" smtClean="0">
                <a:solidFill>
                  <a:srgbClr val="363B3A"/>
                </a:solidFill>
                <a:latin typeface="Arial"/>
                <a:cs typeface="Arial"/>
              </a:rPr>
              <a:t>a </a:t>
            </a:r>
            <a:r>
              <a:rPr sz="2400" spc="45" dirty="0">
                <a:solidFill>
                  <a:srgbClr val="484B49"/>
                </a:solidFill>
                <a:latin typeface="Arial"/>
                <a:cs typeface="Arial"/>
              </a:rPr>
              <a:t>zbývající </a:t>
            </a:r>
            <a:r>
              <a:rPr sz="2400" spc="20" dirty="0">
                <a:solidFill>
                  <a:srgbClr val="212824"/>
                </a:solidFill>
                <a:latin typeface="Arial"/>
                <a:cs typeface="Arial"/>
              </a:rPr>
              <a:t>ploše </a:t>
            </a:r>
            <a:r>
              <a:rPr sz="2400" spc="80" dirty="0">
                <a:solidFill>
                  <a:srgbClr val="212824"/>
                </a:solidFill>
                <a:latin typeface="Arial"/>
                <a:cs typeface="Arial"/>
              </a:rPr>
              <a:t>proběhla </a:t>
            </a:r>
            <a:r>
              <a:rPr sz="2400" spc="45" dirty="0">
                <a:solidFill>
                  <a:srgbClr val="363B3A"/>
                </a:solidFill>
                <a:latin typeface="Arial"/>
                <a:cs typeface="Arial"/>
              </a:rPr>
              <a:t>revital</a:t>
            </a:r>
            <a:r>
              <a:rPr sz="2400" spc="45" dirty="0">
                <a:solidFill>
                  <a:srgbClr val="131816"/>
                </a:solidFill>
                <a:latin typeface="Arial"/>
                <a:cs typeface="Arial"/>
              </a:rPr>
              <a:t>i</a:t>
            </a:r>
            <a:r>
              <a:rPr sz="2400" spc="45" dirty="0">
                <a:solidFill>
                  <a:srgbClr val="363B3A"/>
                </a:solidFill>
                <a:latin typeface="Arial"/>
                <a:cs typeface="Arial"/>
              </a:rPr>
              <a:t>zace </a:t>
            </a:r>
            <a:r>
              <a:rPr sz="2400" spc="10" dirty="0">
                <a:solidFill>
                  <a:srgbClr val="363B3A"/>
                </a:solidFill>
                <a:latin typeface="Arial"/>
                <a:cs typeface="Arial"/>
              </a:rPr>
              <a:t>a </a:t>
            </a:r>
            <a:r>
              <a:rPr sz="2400" spc="65" dirty="0">
                <a:solidFill>
                  <a:srgbClr val="363B3A"/>
                </a:solidFill>
                <a:latin typeface="Arial"/>
                <a:cs typeface="Arial"/>
              </a:rPr>
              <a:t>dosadba  </a:t>
            </a:r>
            <a:r>
              <a:rPr sz="2400" spc="65" dirty="0">
                <a:solidFill>
                  <a:srgbClr val="484B49"/>
                </a:solidFill>
                <a:latin typeface="Arial"/>
                <a:cs typeface="Arial"/>
              </a:rPr>
              <a:t>stávajícíc</a:t>
            </a:r>
            <a:r>
              <a:rPr sz="2400" spc="65" dirty="0">
                <a:solidFill>
                  <a:srgbClr val="212824"/>
                </a:solidFill>
                <a:latin typeface="Arial"/>
                <a:cs typeface="Arial"/>
              </a:rPr>
              <a:t>h </a:t>
            </a:r>
            <a:r>
              <a:rPr sz="2400" spc="114" dirty="0">
                <a:solidFill>
                  <a:srgbClr val="212824"/>
                </a:solidFill>
                <a:latin typeface="Arial"/>
                <a:cs typeface="Arial"/>
              </a:rPr>
              <a:t>porostů</a:t>
            </a:r>
            <a:r>
              <a:rPr sz="2400" spc="114" dirty="0">
                <a:solidFill>
                  <a:srgbClr val="484B49"/>
                </a:solidFill>
                <a:latin typeface="Arial"/>
                <a:cs typeface="Arial"/>
              </a:rPr>
              <a:t>. </a:t>
            </a:r>
            <a:r>
              <a:rPr sz="2400" spc="5" dirty="0">
                <a:solidFill>
                  <a:srgbClr val="363B3A"/>
                </a:solidFill>
                <a:latin typeface="Arial"/>
                <a:cs typeface="Arial"/>
              </a:rPr>
              <a:t>Realizovaný </a:t>
            </a:r>
            <a:r>
              <a:rPr sz="2400" spc="105" dirty="0">
                <a:solidFill>
                  <a:srgbClr val="363B3A"/>
                </a:solidFill>
                <a:latin typeface="Arial"/>
                <a:cs typeface="Arial"/>
              </a:rPr>
              <a:t>interakční </a:t>
            </a:r>
            <a:r>
              <a:rPr sz="2400" spc="45" dirty="0">
                <a:solidFill>
                  <a:srgbClr val="363B3A"/>
                </a:solidFill>
                <a:latin typeface="Arial"/>
                <a:cs typeface="Arial"/>
              </a:rPr>
              <a:t>prvek  </a:t>
            </a:r>
            <a:r>
              <a:rPr sz="2400" spc="5" dirty="0">
                <a:solidFill>
                  <a:srgbClr val="363B3A"/>
                </a:solidFill>
                <a:latin typeface="Arial"/>
                <a:cs typeface="Arial"/>
              </a:rPr>
              <a:t>zvyšuje </a:t>
            </a:r>
            <a:r>
              <a:rPr sz="2400" spc="120" dirty="0">
                <a:solidFill>
                  <a:srgbClr val="363B3A"/>
                </a:solidFill>
                <a:latin typeface="Arial"/>
                <a:cs typeface="Arial"/>
              </a:rPr>
              <a:t>dru</a:t>
            </a:r>
            <a:r>
              <a:rPr sz="2400" spc="120" dirty="0">
                <a:solidFill>
                  <a:srgbClr val="131816"/>
                </a:solidFill>
                <a:latin typeface="Arial"/>
                <a:cs typeface="Arial"/>
              </a:rPr>
              <a:t>h</a:t>
            </a:r>
            <a:r>
              <a:rPr sz="2400" spc="120" dirty="0">
                <a:solidFill>
                  <a:srgbClr val="363B3A"/>
                </a:solidFill>
                <a:latin typeface="Arial"/>
                <a:cs typeface="Arial"/>
              </a:rPr>
              <a:t>ovou </a:t>
            </a:r>
            <a:r>
              <a:rPr sz="2400" spc="130" dirty="0">
                <a:solidFill>
                  <a:srgbClr val="212824"/>
                </a:solidFill>
                <a:latin typeface="Arial"/>
                <a:cs typeface="Arial"/>
              </a:rPr>
              <a:t>a </a:t>
            </a:r>
            <a:r>
              <a:rPr sz="2400" spc="105" dirty="0">
                <a:solidFill>
                  <a:srgbClr val="363B3A"/>
                </a:solidFill>
                <a:latin typeface="Arial"/>
                <a:cs typeface="Arial"/>
              </a:rPr>
              <a:t>stanovištní </a:t>
            </a:r>
            <a:r>
              <a:rPr sz="2400" spc="70" dirty="0">
                <a:solidFill>
                  <a:srgbClr val="363B3A"/>
                </a:solidFill>
                <a:latin typeface="Arial"/>
                <a:cs typeface="Arial"/>
              </a:rPr>
              <a:t>pest</a:t>
            </a:r>
            <a:r>
              <a:rPr sz="2400" spc="70" dirty="0">
                <a:solidFill>
                  <a:srgbClr val="131816"/>
                </a:solidFill>
                <a:latin typeface="Arial"/>
                <a:cs typeface="Arial"/>
              </a:rPr>
              <a:t>r</a:t>
            </a:r>
            <a:r>
              <a:rPr sz="2400" spc="70" dirty="0">
                <a:solidFill>
                  <a:srgbClr val="363B3A"/>
                </a:solidFill>
                <a:latin typeface="Arial"/>
                <a:cs typeface="Arial"/>
              </a:rPr>
              <a:t>ost </a:t>
            </a:r>
            <a:r>
              <a:rPr sz="2400" spc="120" dirty="0">
                <a:solidFill>
                  <a:srgbClr val="363B3A"/>
                </a:solidFill>
                <a:latin typeface="Arial"/>
                <a:cs typeface="Arial"/>
              </a:rPr>
              <a:t>v </a:t>
            </a:r>
            <a:r>
              <a:rPr sz="2400" spc="160" dirty="0" err="1" smtClean="0">
                <a:solidFill>
                  <a:srgbClr val="363B3A"/>
                </a:solidFill>
                <a:latin typeface="Arial"/>
                <a:cs typeface="Arial"/>
              </a:rPr>
              <a:t>inten­</a:t>
            </a:r>
            <a:r>
              <a:rPr sz="2400" spc="55" dirty="0" err="1" smtClean="0">
                <a:solidFill>
                  <a:srgbClr val="363B3A"/>
                </a:solidFill>
                <a:latin typeface="Arial"/>
                <a:cs typeface="Arial"/>
              </a:rPr>
              <a:t>zivně</a:t>
            </a:r>
            <a:r>
              <a:rPr sz="2400" spc="55" dirty="0" smtClean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363B3A"/>
                </a:solidFill>
                <a:latin typeface="Arial"/>
                <a:cs typeface="Arial"/>
              </a:rPr>
              <a:t>využívané </a:t>
            </a:r>
            <a:r>
              <a:rPr sz="2400" spc="60" dirty="0">
                <a:solidFill>
                  <a:srgbClr val="363B3A"/>
                </a:solidFill>
                <a:latin typeface="Arial"/>
                <a:cs typeface="Arial"/>
              </a:rPr>
              <a:t>zemědělské</a:t>
            </a:r>
            <a:r>
              <a:rPr sz="2400" spc="-155" dirty="0">
                <a:solidFill>
                  <a:srgbClr val="363B3A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363B3A"/>
                </a:solidFill>
                <a:latin typeface="Arial"/>
                <a:cs typeface="Arial"/>
              </a:rPr>
              <a:t>krajině.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73598" y="676555"/>
            <a:ext cx="4990465" cy="610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50" b="1" spc="65" dirty="0">
                <a:solidFill>
                  <a:srgbClr val="BCC31D"/>
                </a:solidFill>
                <a:latin typeface="Arial"/>
                <a:cs typeface="Arial"/>
              </a:rPr>
              <a:t>BIOCENTRUM</a:t>
            </a:r>
            <a:r>
              <a:rPr sz="3950" b="1" spc="70" dirty="0">
                <a:solidFill>
                  <a:srgbClr val="BCC31D"/>
                </a:solidFill>
                <a:latin typeface="Arial"/>
                <a:cs typeface="Arial"/>
              </a:rPr>
              <a:t> 2BC2</a:t>
            </a:r>
            <a:endParaRPr sz="39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75931" y="1906516"/>
            <a:ext cx="130810" cy="393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50" dirty="0">
                <a:solidFill>
                  <a:srgbClr val="506B6D"/>
                </a:solidFill>
                <a:latin typeface="Times New Roman"/>
                <a:cs typeface="Times New Roman"/>
              </a:rPr>
              <a:t>•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6816" y="13974650"/>
            <a:ext cx="18836640" cy="4588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2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00" dirty="0">
              <a:latin typeface="Times New Roman"/>
              <a:cs typeface="Times New Roman"/>
            </a:endParaRPr>
          </a:p>
          <a:p>
            <a:pPr marL="942340" marR="3600450" indent="-12700">
              <a:lnSpc>
                <a:spcPct val="111000"/>
              </a:lnSpc>
              <a:spcBef>
                <a:spcPts val="2530"/>
              </a:spcBef>
            </a:pPr>
            <a:r>
              <a:rPr sz="2600" b="1" spc="170" dirty="0">
                <a:solidFill>
                  <a:srgbClr val="0A0F0F"/>
                </a:solidFill>
                <a:latin typeface="Arial"/>
                <a:cs typeface="Arial"/>
              </a:rPr>
              <a:t>1</a:t>
            </a:r>
            <a:r>
              <a:rPr sz="2600" b="1" spc="170" dirty="0">
                <a:solidFill>
                  <a:srgbClr val="383D3B"/>
                </a:solidFill>
                <a:latin typeface="Arial"/>
                <a:cs typeface="Arial"/>
              </a:rPr>
              <a:t>.</a:t>
            </a:r>
            <a:r>
              <a:rPr sz="2600" b="1" spc="-14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600" b="1" spc="120" dirty="0">
                <a:solidFill>
                  <a:srgbClr val="0A0F0F"/>
                </a:solidFill>
                <a:latin typeface="Arial"/>
                <a:cs typeface="Arial"/>
              </a:rPr>
              <a:t>místo</a:t>
            </a:r>
            <a:r>
              <a:rPr sz="2600" b="1" spc="-145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215" dirty="0">
                <a:solidFill>
                  <a:srgbClr val="0A0F0F"/>
                </a:solidFill>
                <a:latin typeface="Arial"/>
                <a:cs typeface="Arial"/>
              </a:rPr>
              <a:t>a</a:t>
            </a:r>
            <a:r>
              <a:rPr sz="2600" b="1" spc="-130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145" dirty="0">
                <a:solidFill>
                  <a:srgbClr val="0A0F0F"/>
                </a:solidFill>
                <a:latin typeface="Arial"/>
                <a:cs typeface="Arial"/>
              </a:rPr>
              <a:t>cena</a:t>
            </a:r>
            <a:r>
              <a:rPr sz="2600" b="1" spc="-225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0A0F0F"/>
                </a:solidFill>
                <a:latin typeface="Arial"/>
                <a:cs typeface="Arial"/>
              </a:rPr>
              <a:t>veřejnosti</a:t>
            </a:r>
            <a:r>
              <a:rPr sz="2600" b="1" spc="-434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155" dirty="0">
                <a:solidFill>
                  <a:srgbClr val="0A0F0F"/>
                </a:solidFill>
                <a:latin typeface="Arial"/>
                <a:cs typeface="Arial"/>
              </a:rPr>
              <a:t>v</a:t>
            </a:r>
            <a:r>
              <a:rPr sz="2600" b="1" spc="20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150" dirty="0">
                <a:solidFill>
                  <a:srgbClr val="0A0F0F"/>
                </a:solidFill>
                <a:latin typeface="Arial"/>
                <a:cs typeface="Arial"/>
              </a:rPr>
              <a:t>kategorii</a:t>
            </a:r>
            <a:r>
              <a:rPr sz="2600" b="1" spc="-340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145" dirty="0">
                <a:solidFill>
                  <a:srgbClr val="0A0F0F"/>
                </a:solidFill>
                <a:latin typeface="Arial"/>
                <a:cs typeface="Arial"/>
              </a:rPr>
              <a:t>Opatření</a:t>
            </a:r>
            <a:r>
              <a:rPr sz="2600" b="1" spc="-45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245" dirty="0">
                <a:solidFill>
                  <a:srgbClr val="0A0F0F"/>
                </a:solidFill>
                <a:latin typeface="Arial"/>
                <a:cs typeface="Arial"/>
              </a:rPr>
              <a:t>k</a:t>
            </a:r>
            <a:r>
              <a:rPr sz="2600" b="1" spc="-160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0A0F0F"/>
                </a:solidFill>
                <a:latin typeface="Arial"/>
                <a:cs typeface="Arial"/>
              </a:rPr>
              <a:t>ochraně</a:t>
            </a:r>
            <a:r>
              <a:rPr sz="2600" b="1" spc="-130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330" dirty="0">
                <a:solidFill>
                  <a:srgbClr val="0A0F0F"/>
                </a:solidFill>
                <a:latin typeface="Arial"/>
                <a:cs typeface="Arial"/>
              </a:rPr>
              <a:t>a</a:t>
            </a:r>
            <a:r>
              <a:rPr sz="2600" b="1" spc="-245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90" dirty="0">
                <a:solidFill>
                  <a:srgbClr val="0A0F0F"/>
                </a:solidFill>
                <a:latin typeface="Arial"/>
                <a:cs typeface="Arial"/>
              </a:rPr>
              <a:t>tvorbě</a:t>
            </a:r>
            <a:r>
              <a:rPr sz="2600" b="1" spc="155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105" dirty="0">
                <a:solidFill>
                  <a:srgbClr val="0A0F0F"/>
                </a:solidFill>
                <a:latin typeface="Arial"/>
                <a:cs typeface="Arial"/>
              </a:rPr>
              <a:t>životního</a:t>
            </a:r>
            <a:r>
              <a:rPr sz="2600" b="1" spc="-35" dirty="0">
                <a:solidFill>
                  <a:srgbClr val="0A0F0F"/>
                </a:solidFill>
                <a:latin typeface="Arial"/>
                <a:cs typeface="Arial"/>
              </a:rPr>
              <a:t> </a:t>
            </a:r>
            <a:r>
              <a:rPr sz="2600" b="1" spc="100" dirty="0">
                <a:solidFill>
                  <a:srgbClr val="0A0F0F"/>
                </a:solidFill>
                <a:latin typeface="Arial"/>
                <a:cs typeface="Arial"/>
              </a:rPr>
              <a:t>prostředí  </a:t>
            </a:r>
            <a:r>
              <a:rPr sz="2600" b="1" spc="45" dirty="0">
                <a:solidFill>
                  <a:srgbClr val="0A0F0F"/>
                </a:solidFill>
                <a:latin typeface="Arial"/>
                <a:cs typeface="Arial"/>
              </a:rPr>
              <a:t>Ročník </a:t>
            </a:r>
            <a:r>
              <a:rPr sz="2600" b="1" spc="225" dirty="0">
                <a:solidFill>
                  <a:srgbClr val="0A0F0F"/>
                </a:solidFill>
                <a:latin typeface="Arial"/>
                <a:cs typeface="Arial"/>
              </a:rPr>
              <a:t>2012</a:t>
            </a:r>
            <a:r>
              <a:rPr sz="2600" b="1" spc="225" dirty="0">
                <a:solidFill>
                  <a:srgbClr val="383D3B"/>
                </a:solidFill>
                <a:latin typeface="Arial"/>
                <a:cs typeface="Arial"/>
              </a:rPr>
              <a:t>,</a:t>
            </a:r>
            <a:r>
              <a:rPr sz="2600" b="1" spc="-37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600" b="1" spc="80" dirty="0">
                <a:solidFill>
                  <a:srgbClr val="0A0F0F"/>
                </a:solidFill>
                <a:latin typeface="Arial"/>
                <a:cs typeface="Arial"/>
              </a:rPr>
              <a:t>Pozemkový </a:t>
            </a:r>
            <a:r>
              <a:rPr sz="2600" b="1" spc="114" dirty="0">
                <a:solidFill>
                  <a:srgbClr val="0A0F0F"/>
                </a:solidFill>
                <a:latin typeface="Arial"/>
                <a:cs typeface="Arial"/>
              </a:rPr>
              <a:t>úřad </a:t>
            </a:r>
            <a:r>
              <a:rPr sz="2600" b="1" spc="150" dirty="0">
                <a:solidFill>
                  <a:srgbClr val="0A0F0F"/>
                </a:solidFill>
                <a:latin typeface="Arial"/>
                <a:cs typeface="Arial"/>
              </a:rPr>
              <a:t>Nymburk</a:t>
            </a:r>
            <a:endParaRPr sz="2600" dirty="0">
              <a:latin typeface="Arial"/>
              <a:cs typeface="Arial"/>
            </a:endParaRPr>
          </a:p>
          <a:p>
            <a:pPr marL="892175" marR="5080" indent="50165" algn="just">
              <a:lnSpc>
                <a:spcPct val="122000"/>
              </a:lnSpc>
              <a:spcBef>
                <a:spcPts val="1430"/>
              </a:spcBef>
            </a:pPr>
            <a:r>
              <a:rPr sz="2450" spc="45" dirty="0">
                <a:solidFill>
                  <a:srgbClr val="383D3B"/>
                </a:solidFill>
                <a:latin typeface="Arial"/>
                <a:cs typeface="Arial"/>
              </a:rPr>
              <a:t>Lokální </a:t>
            </a:r>
            <a:r>
              <a:rPr sz="2450" spc="80" dirty="0">
                <a:solidFill>
                  <a:srgbClr val="383D3B"/>
                </a:solidFill>
                <a:latin typeface="Arial"/>
                <a:cs typeface="Arial"/>
              </a:rPr>
              <a:t>biocentrum </a:t>
            </a:r>
            <a:r>
              <a:rPr sz="2450" spc="25" dirty="0">
                <a:solidFill>
                  <a:srgbClr val="383D3B"/>
                </a:solidFill>
                <a:latin typeface="Arial"/>
                <a:cs typeface="Arial"/>
              </a:rPr>
              <a:t>2BC2 </a:t>
            </a:r>
            <a:r>
              <a:rPr sz="2450" spc="-5" dirty="0">
                <a:solidFill>
                  <a:srgbClr val="383D3B"/>
                </a:solidFill>
                <a:latin typeface="Arial"/>
                <a:cs typeface="Arial"/>
              </a:rPr>
              <a:t>v </a:t>
            </a:r>
            <a:r>
              <a:rPr sz="2450" spc="-50" dirty="0">
                <a:solidFill>
                  <a:srgbClr val="383D3B"/>
                </a:solidFill>
                <a:latin typeface="Arial"/>
                <a:cs typeface="Arial"/>
              </a:rPr>
              <a:t>k. </a:t>
            </a:r>
            <a:r>
              <a:rPr sz="2450" spc="125" dirty="0">
                <a:solidFill>
                  <a:srgbClr val="383D3B"/>
                </a:solidFill>
                <a:latin typeface="Arial"/>
                <a:cs typeface="Arial"/>
              </a:rPr>
              <a:t>ú. </a:t>
            </a:r>
            <a:r>
              <a:rPr sz="2450" spc="40" dirty="0">
                <a:solidFill>
                  <a:srgbClr val="1F2321"/>
                </a:solidFill>
                <a:latin typeface="Arial"/>
                <a:cs typeface="Arial"/>
              </a:rPr>
              <a:t>N</a:t>
            </a:r>
            <a:r>
              <a:rPr sz="2450" spc="40" dirty="0">
                <a:solidFill>
                  <a:srgbClr val="383D3B"/>
                </a:solidFill>
                <a:latin typeface="Arial"/>
                <a:cs typeface="Arial"/>
              </a:rPr>
              <a:t>etřebice </a:t>
            </a:r>
            <a:r>
              <a:rPr sz="2450" spc="55" dirty="0">
                <a:solidFill>
                  <a:srgbClr val="383D3B"/>
                </a:solidFill>
                <a:latin typeface="Arial"/>
                <a:cs typeface="Arial"/>
              </a:rPr>
              <a:t>je </a:t>
            </a:r>
            <a:r>
              <a:rPr sz="2450" spc="45" dirty="0">
                <a:solidFill>
                  <a:srgbClr val="383D3B"/>
                </a:solidFill>
                <a:latin typeface="Arial"/>
                <a:cs typeface="Arial"/>
              </a:rPr>
              <a:t>příkladem </a:t>
            </a:r>
            <a:r>
              <a:rPr sz="2450" spc="65" dirty="0">
                <a:solidFill>
                  <a:srgbClr val="383D3B"/>
                </a:solidFill>
                <a:latin typeface="Arial"/>
                <a:cs typeface="Arial"/>
              </a:rPr>
              <a:t>opatření komplexních </a:t>
            </a:r>
            <a:r>
              <a:rPr sz="2450" spc="35" dirty="0">
                <a:solidFill>
                  <a:srgbClr val="383D3B"/>
                </a:solidFill>
                <a:latin typeface="Arial"/>
                <a:cs typeface="Arial"/>
              </a:rPr>
              <a:t>pozemkových </a:t>
            </a:r>
            <a:r>
              <a:rPr sz="2450" spc="5" dirty="0">
                <a:solidFill>
                  <a:srgbClr val="383D3B"/>
                </a:solidFill>
                <a:latin typeface="Arial"/>
                <a:cs typeface="Arial"/>
              </a:rPr>
              <a:t>úprav </a:t>
            </a:r>
            <a:r>
              <a:rPr sz="2450" spc="40" dirty="0">
                <a:solidFill>
                  <a:srgbClr val="383D3B"/>
                </a:solidFill>
                <a:latin typeface="Arial"/>
                <a:cs typeface="Arial"/>
              </a:rPr>
              <a:t>vzniklých </a:t>
            </a:r>
            <a:r>
              <a:rPr sz="2450" spc="-25" dirty="0" err="1">
                <a:solidFill>
                  <a:srgbClr val="383D3B"/>
                </a:solidFill>
                <a:latin typeface="Arial"/>
                <a:cs typeface="Arial"/>
              </a:rPr>
              <a:t>ve</a:t>
            </a:r>
            <a:r>
              <a:rPr sz="2450" spc="-2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50" spc="35" dirty="0" err="1" smtClean="0">
                <a:solidFill>
                  <a:srgbClr val="383D3B"/>
                </a:solidFill>
                <a:latin typeface="Arial"/>
                <a:cs typeface="Arial"/>
              </a:rPr>
              <a:t>veřejném</a:t>
            </a:r>
            <a:r>
              <a:rPr lang="cs-CZ" sz="2450" spc="35" dirty="0" smtClean="0">
                <a:solidFill>
                  <a:srgbClr val="383D3B"/>
                </a:solidFill>
                <a:latin typeface="Arial"/>
                <a:cs typeface="Arial"/>
              </a:rPr>
              <a:t>   </a:t>
            </a:r>
            <a:r>
              <a:rPr sz="2450" spc="35" dirty="0" smtClean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50" spc="10" dirty="0" err="1" smtClean="0">
                <a:solidFill>
                  <a:srgbClr val="383D3B"/>
                </a:solidFill>
                <a:latin typeface="Arial"/>
                <a:cs typeface="Arial"/>
              </a:rPr>
              <a:t>zá­</a:t>
            </a:r>
            <a:r>
              <a:rPr sz="2450" spc="195" dirty="0" err="1" smtClean="0">
                <a:solidFill>
                  <a:srgbClr val="383D3B"/>
                </a:solidFill>
                <a:latin typeface="Arial"/>
                <a:cs typeface="Arial"/>
              </a:rPr>
              <a:t>jmu</a:t>
            </a:r>
            <a:r>
              <a:rPr sz="2450" spc="195" dirty="0" smtClean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83D3B"/>
                </a:solidFill>
                <a:latin typeface="Arial"/>
                <a:cs typeface="Arial"/>
              </a:rPr>
              <a:t>pro </a:t>
            </a:r>
            <a:r>
              <a:rPr sz="2450" spc="60" dirty="0">
                <a:solidFill>
                  <a:srgbClr val="383D3B"/>
                </a:solidFill>
                <a:latin typeface="Arial"/>
                <a:cs typeface="Arial"/>
              </a:rPr>
              <a:t>ochranu </a:t>
            </a:r>
            <a:r>
              <a:rPr sz="2450" spc="20" dirty="0">
                <a:solidFill>
                  <a:srgbClr val="383D3B"/>
                </a:solidFill>
                <a:latin typeface="Arial"/>
                <a:cs typeface="Arial"/>
              </a:rPr>
              <a:t>přírody </a:t>
            </a:r>
            <a:r>
              <a:rPr sz="2450" spc="-15" dirty="0">
                <a:solidFill>
                  <a:srgbClr val="383D3B"/>
                </a:solidFill>
                <a:latin typeface="Arial"/>
                <a:cs typeface="Arial"/>
              </a:rPr>
              <a:t>a </a:t>
            </a:r>
            <a:r>
              <a:rPr sz="2450" spc="55" dirty="0">
                <a:solidFill>
                  <a:srgbClr val="383D3B"/>
                </a:solidFill>
                <a:latin typeface="Arial"/>
                <a:cs typeface="Arial"/>
              </a:rPr>
              <a:t>krajiny. </a:t>
            </a:r>
            <a:r>
              <a:rPr sz="2450" spc="80" dirty="0">
                <a:solidFill>
                  <a:srgbClr val="383D3B"/>
                </a:solidFill>
                <a:latin typeface="Arial"/>
                <a:cs typeface="Arial"/>
              </a:rPr>
              <a:t>Biocentrum </a:t>
            </a:r>
            <a:r>
              <a:rPr sz="2450" spc="65" dirty="0">
                <a:solidFill>
                  <a:srgbClr val="383D3B"/>
                </a:solidFill>
                <a:latin typeface="Arial"/>
                <a:cs typeface="Arial"/>
              </a:rPr>
              <a:t>umožňuje </a:t>
            </a:r>
            <a:r>
              <a:rPr sz="2450" dirty="0">
                <a:solidFill>
                  <a:srgbClr val="383D3B"/>
                </a:solidFill>
                <a:latin typeface="Arial"/>
                <a:cs typeface="Arial"/>
              </a:rPr>
              <a:t>rozvoj </a:t>
            </a:r>
            <a:r>
              <a:rPr sz="2450" spc="20" dirty="0">
                <a:solidFill>
                  <a:srgbClr val="383D3B"/>
                </a:solidFill>
                <a:latin typeface="Arial"/>
                <a:cs typeface="Arial"/>
              </a:rPr>
              <a:t>společenstev blízkých </a:t>
            </a:r>
            <a:r>
              <a:rPr sz="2450" spc="95" dirty="0">
                <a:solidFill>
                  <a:srgbClr val="383D3B"/>
                </a:solidFill>
                <a:latin typeface="Arial"/>
                <a:cs typeface="Arial"/>
              </a:rPr>
              <a:t>původnímu </a:t>
            </a:r>
            <a:r>
              <a:rPr sz="2450" spc="55" dirty="0">
                <a:solidFill>
                  <a:srgbClr val="383D3B"/>
                </a:solidFill>
                <a:latin typeface="Arial"/>
                <a:cs typeface="Arial"/>
              </a:rPr>
              <a:t>přirozenému </a:t>
            </a:r>
            <a:r>
              <a:rPr sz="2450" spc="30" dirty="0">
                <a:solidFill>
                  <a:srgbClr val="383D3B"/>
                </a:solidFill>
                <a:latin typeface="Arial"/>
                <a:cs typeface="Arial"/>
              </a:rPr>
              <a:t>stavu </a:t>
            </a:r>
            <a:r>
              <a:rPr sz="2450" spc="10" dirty="0">
                <a:solidFill>
                  <a:srgbClr val="383D3B"/>
                </a:solidFill>
                <a:latin typeface="Arial"/>
                <a:cs typeface="Arial"/>
              </a:rPr>
              <a:t>krajiny</a:t>
            </a:r>
            <a:r>
              <a:rPr sz="2450" spc="-32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50" spc="125" dirty="0">
                <a:solidFill>
                  <a:srgbClr val="383D3B"/>
                </a:solidFill>
                <a:latin typeface="Arial"/>
                <a:cs typeface="Arial"/>
              </a:rPr>
              <a:t>.  </a:t>
            </a:r>
            <a:r>
              <a:rPr sz="2450" spc="-5" dirty="0">
                <a:solidFill>
                  <a:srgbClr val="383D3B"/>
                </a:solidFill>
                <a:latin typeface="Arial"/>
                <a:cs typeface="Arial"/>
              </a:rPr>
              <a:t>Cílem </a:t>
            </a:r>
            <a:r>
              <a:rPr sz="2450" spc="55" dirty="0">
                <a:solidFill>
                  <a:srgbClr val="383D3B"/>
                </a:solidFill>
                <a:latin typeface="Arial"/>
                <a:cs typeface="Arial"/>
              </a:rPr>
              <a:t>je </a:t>
            </a:r>
            <a:r>
              <a:rPr sz="2450" spc="10" dirty="0">
                <a:solidFill>
                  <a:srgbClr val="383D3B"/>
                </a:solidFill>
                <a:latin typeface="Arial"/>
                <a:cs typeface="Arial"/>
              </a:rPr>
              <a:t>zvýšení </a:t>
            </a:r>
            <a:r>
              <a:rPr sz="2450" spc="30" dirty="0">
                <a:solidFill>
                  <a:srgbClr val="383D3B"/>
                </a:solidFill>
                <a:latin typeface="Arial"/>
                <a:cs typeface="Arial"/>
              </a:rPr>
              <a:t>udržení </a:t>
            </a:r>
            <a:r>
              <a:rPr sz="2450" spc="70" dirty="0">
                <a:solidFill>
                  <a:srgbClr val="383D3B"/>
                </a:solidFill>
                <a:latin typeface="Arial"/>
                <a:cs typeface="Arial"/>
              </a:rPr>
              <a:t>pestrost</a:t>
            </a:r>
            <a:r>
              <a:rPr sz="2450" spc="70" dirty="0">
                <a:solidFill>
                  <a:srgbClr val="1F2321"/>
                </a:solidFill>
                <a:latin typeface="Arial"/>
                <a:cs typeface="Arial"/>
              </a:rPr>
              <a:t>i </a:t>
            </a:r>
            <a:r>
              <a:rPr sz="2450" spc="60" dirty="0">
                <a:solidFill>
                  <a:srgbClr val="383D3B"/>
                </a:solidFill>
                <a:latin typeface="Arial"/>
                <a:cs typeface="Arial"/>
              </a:rPr>
              <a:t>rostlinných </a:t>
            </a:r>
            <a:r>
              <a:rPr sz="2450" spc="-15" dirty="0">
                <a:solidFill>
                  <a:srgbClr val="383D3B"/>
                </a:solidFill>
                <a:latin typeface="Arial"/>
                <a:cs typeface="Arial"/>
              </a:rPr>
              <a:t>a </a:t>
            </a:r>
            <a:r>
              <a:rPr sz="2450" spc="35" dirty="0">
                <a:solidFill>
                  <a:srgbClr val="383D3B"/>
                </a:solidFill>
                <a:latin typeface="Arial"/>
                <a:cs typeface="Arial"/>
              </a:rPr>
              <a:t>živočišných </a:t>
            </a:r>
            <a:r>
              <a:rPr sz="2450" spc="10" dirty="0">
                <a:solidFill>
                  <a:srgbClr val="383D3B"/>
                </a:solidFill>
                <a:latin typeface="Arial"/>
                <a:cs typeface="Arial"/>
              </a:rPr>
              <a:t>společenstev </a:t>
            </a:r>
            <a:r>
              <a:rPr sz="2450" spc="-5" dirty="0">
                <a:solidFill>
                  <a:srgbClr val="383D3B"/>
                </a:solidFill>
                <a:latin typeface="Arial"/>
                <a:cs typeface="Arial"/>
              </a:rPr>
              <a:t>v </a:t>
            </a:r>
            <a:r>
              <a:rPr sz="2450" spc="65" dirty="0">
                <a:solidFill>
                  <a:srgbClr val="383D3B"/>
                </a:solidFill>
                <a:latin typeface="Arial"/>
                <a:cs typeface="Arial"/>
              </a:rPr>
              <a:t>intenzivně </a:t>
            </a:r>
            <a:r>
              <a:rPr sz="2450" spc="25" dirty="0">
                <a:solidFill>
                  <a:srgbClr val="383D3B"/>
                </a:solidFill>
                <a:latin typeface="Arial"/>
                <a:cs typeface="Arial"/>
              </a:rPr>
              <a:t>obdělávané </a:t>
            </a:r>
            <a:r>
              <a:rPr sz="2450" spc="-5" dirty="0">
                <a:solidFill>
                  <a:srgbClr val="383D3B"/>
                </a:solidFill>
                <a:latin typeface="Arial"/>
                <a:cs typeface="Arial"/>
              </a:rPr>
              <a:t>zemědělské </a:t>
            </a:r>
            <a:r>
              <a:rPr sz="2450" spc="5" dirty="0">
                <a:solidFill>
                  <a:srgbClr val="383D3B"/>
                </a:solidFill>
                <a:latin typeface="Arial"/>
                <a:cs typeface="Arial"/>
              </a:rPr>
              <a:t>krajině </a:t>
            </a:r>
            <a:r>
              <a:rPr sz="2450" spc="-5" dirty="0">
                <a:solidFill>
                  <a:srgbClr val="383D3B"/>
                </a:solidFill>
                <a:latin typeface="Arial"/>
                <a:cs typeface="Arial"/>
              </a:rPr>
              <a:t>v </a:t>
            </a:r>
            <a:r>
              <a:rPr sz="2450" spc="110" dirty="0">
                <a:solidFill>
                  <a:srgbClr val="383D3B"/>
                </a:solidFill>
                <a:latin typeface="Arial"/>
                <a:cs typeface="Arial"/>
              </a:rPr>
              <a:t>okolí  </a:t>
            </a:r>
            <a:r>
              <a:rPr sz="2450" spc="50" dirty="0">
                <a:solidFill>
                  <a:srgbClr val="383D3B"/>
                </a:solidFill>
                <a:latin typeface="Arial"/>
                <a:cs typeface="Arial"/>
              </a:rPr>
              <a:t>Netřebic. </a:t>
            </a:r>
            <a:r>
              <a:rPr sz="2450" spc="45" dirty="0">
                <a:solidFill>
                  <a:srgbClr val="383D3B"/>
                </a:solidFill>
                <a:latin typeface="Arial"/>
                <a:cs typeface="Arial"/>
              </a:rPr>
              <a:t>Toto </a:t>
            </a:r>
            <a:r>
              <a:rPr sz="2450" spc="75" dirty="0" err="1">
                <a:solidFill>
                  <a:srgbClr val="383D3B"/>
                </a:solidFill>
                <a:latin typeface="Arial"/>
                <a:cs typeface="Arial"/>
              </a:rPr>
              <a:t>biocentrum</a:t>
            </a:r>
            <a:r>
              <a:rPr sz="2450" spc="75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50" spc="110" dirty="0" err="1" smtClean="0">
                <a:solidFill>
                  <a:srgbClr val="383D3B"/>
                </a:solidFill>
                <a:latin typeface="Arial"/>
                <a:cs typeface="Arial"/>
              </a:rPr>
              <a:t>tvoř</a:t>
            </a:r>
            <a:r>
              <a:rPr sz="2450" spc="110" dirty="0" err="1" smtClean="0">
                <a:solidFill>
                  <a:srgbClr val="1F2321"/>
                </a:solidFill>
                <a:latin typeface="Arial"/>
                <a:cs typeface="Arial"/>
              </a:rPr>
              <a:t>í</a:t>
            </a:r>
            <a:r>
              <a:rPr lang="cs-CZ" sz="2450" spc="110" dirty="0" smtClean="0">
                <a:solidFill>
                  <a:srgbClr val="1F2321"/>
                </a:solidFill>
                <a:latin typeface="Arial"/>
                <a:cs typeface="Arial"/>
              </a:rPr>
              <a:t> </a:t>
            </a:r>
            <a:r>
              <a:rPr sz="2450" spc="110" dirty="0" err="1" smtClean="0">
                <a:solidFill>
                  <a:srgbClr val="383D3B"/>
                </a:solidFill>
                <a:latin typeface="Arial"/>
                <a:cs typeface="Arial"/>
              </a:rPr>
              <a:t>spo</a:t>
            </a:r>
            <a:r>
              <a:rPr sz="2450" spc="125" dirty="0" err="1" smtClean="0">
                <a:solidFill>
                  <a:srgbClr val="1F2321"/>
                </a:solidFill>
                <a:latin typeface="Arial"/>
                <a:cs typeface="Arial"/>
              </a:rPr>
              <a:t>l</a:t>
            </a:r>
            <a:r>
              <a:rPr sz="2450" spc="125" dirty="0" err="1" smtClean="0">
                <a:solidFill>
                  <a:srgbClr val="383D3B"/>
                </a:solidFill>
                <a:latin typeface="Arial"/>
                <a:cs typeface="Arial"/>
              </a:rPr>
              <a:t>u</a:t>
            </a:r>
            <a:r>
              <a:rPr sz="2450" spc="125" dirty="0" smtClean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50" spc="-100" dirty="0">
                <a:solidFill>
                  <a:srgbClr val="383D3B"/>
                </a:solidFill>
                <a:latin typeface="Arial"/>
                <a:cs typeface="Arial"/>
              </a:rPr>
              <a:t>s </a:t>
            </a:r>
            <a:r>
              <a:rPr sz="2450" spc="35" dirty="0">
                <a:solidFill>
                  <a:srgbClr val="383D3B"/>
                </a:solidFill>
                <a:latin typeface="Arial"/>
                <a:cs typeface="Arial"/>
              </a:rPr>
              <a:t>navazujícími břehovými </a:t>
            </a:r>
            <a:r>
              <a:rPr sz="2450" spc="30" dirty="0">
                <a:solidFill>
                  <a:srgbClr val="383D3B"/>
                </a:solidFill>
                <a:latin typeface="Arial"/>
                <a:cs typeface="Arial"/>
              </a:rPr>
              <a:t>porosty </a:t>
            </a:r>
            <a:r>
              <a:rPr sz="2450" spc="10" dirty="0">
                <a:solidFill>
                  <a:srgbClr val="383D3B"/>
                </a:solidFill>
                <a:latin typeface="Arial"/>
                <a:cs typeface="Arial"/>
              </a:rPr>
              <a:t>podél </a:t>
            </a:r>
            <a:r>
              <a:rPr sz="2450" spc="55" dirty="0">
                <a:solidFill>
                  <a:srgbClr val="383D3B"/>
                </a:solidFill>
                <a:latin typeface="Arial"/>
                <a:cs typeface="Arial"/>
              </a:rPr>
              <a:t>vodotečí </a:t>
            </a:r>
            <a:r>
              <a:rPr sz="2450" spc="105" dirty="0">
                <a:solidFill>
                  <a:srgbClr val="383D3B"/>
                </a:solidFill>
                <a:latin typeface="Arial"/>
                <a:cs typeface="Arial"/>
              </a:rPr>
              <a:t>a </a:t>
            </a:r>
            <a:r>
              <a:rPr sz="2450" spc="80" dirty="0">
                <a:solidFill>
                  <a:srgbClr val="383D3B"/>
                </a:solidFill>
                <a:latin typeface="Arial"/>
                <a:cs typeface="Arial"/>
              </a:rPr>
              <a:t>dalším</a:t>
            </a:r>
            <a:r>
              <a:rPr sz="2450" spc="80" dirty="0">
                <a:solidFill>
                  <a:srgbClr val="595B5B"/>
                </a:solidFill>
                <a:latin typeface="Arial"/>
                <a:cs typeface="Arial"/>
              </a:rPr>
              <a:t>i </a:t>
            </a:r>
            <a:r>
              <a:rPr sz="2450" spc="25" dirty="0">
                <a:solidFill>
                  <a:srgbClr val="383D3B"/>
                </a:solidFill>
                <a:latin typeface="Arial"/>
                <a:cs typeface="Arial"/>
              </a:rPr>
              <a:t>navrženými </a:t>
            </a:r>
            <a:r>
              <a:rPr sz="2450" spc="50" dirty="0" err="1">
                <a:solidFill>
                  <a:srgbClr val="383D3B"/>
                </a:solidFill>
                <a:latin typeface="Arial"/>
                <a:cs typeface="Arial"/>
              </a:rPr>
              <a:t>biocentry</a:t>
            </a:r>
            <a:r>
              <a:rPr sz="2450" spc="5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50" spc="75" dirty="0" err="1" smtClean="0">
                <a:solidFill>
                  <a:srgbClr val="383D3B"/>
                </a:solidFill>
                <a:latin typeface="Arial"/>
                <a:cs typeface="Arial"/>
              </a:rPr>
              <a:t>pod</a:t>
            </a:r>
            <a:r>
              <a:rPr sz="2450" spc="75" dirty="0" err="1" smtClean="0">
                <a:solidFill>
                  <a:srgbClr val="595B5B"/>
                </a:solidFill>
                <a:latin typeface="Arial"/>
                <a:cs typeface="Arial"/>
              </a:rPr>
              <a:t>­</a:t>
            </a:r>
            <a:r>
              <a:rPr sz="2450" spc="50" dirty="0" err="1" smtClean="0">
                <a:solidFill>
                  <a:srgbClr val="383D3B"/>
                </a:solidFill>
                <a:latin typeface="Arial"/>
                <a:cs typeface="Arial"/>
              </a:rPr>
              <a:t>mínky</a:t>
            </a:r>
            <a:r>
              <a:rPr sz="2450" spc="50" dirty="0" smtClean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383D3B"/>
                </a:solidFill>
                <a:latin typeface="Arial"/>
                <a:cs typeface="Arial"/>
              </a:rPr>
              <a:t>pro </a:t>
            </a:r>
            <a:r>
              <a:rPr sz="2450" spc="65" dirty="0">
                <a:solidFill>
                  <a:srgbClr val="383D3B"/>
                </a:solidFill>
                <a:latin typeface="Arial"/>
                <a:cs typeface="Arial"/>
              </a:rPr>
              <a:t>druhovou </a:t>
            </a:r>
            <a:r>
              <a:rPr sz="2450" spc="75" dirty="0" err="1">
                <a:solidFill>
                  <a:srgbClr val="383D3B"/>
                </a:solidFill>
                <a:latin typeface="Arial"/>
                <a:cs typeface="Arial"/>
              </a:rPr>
              <a:t>pes</a:t>
            </a:r>
            <a:r>
              <a:rPr sz="2450" spc="75" dirty="0" err="1">
                <a:solidFill>
                  <a:srgbClr val="1F2321"/>
                </a:solidFill>
                <a:latin typeface="Arial"/>
                <a:cs typeface="Arial"/>
              </a:rPr>
              <a:t>t</a:t>
            </a:r>
            <a:r>
              <a:rPr sz="2450" spc="75" dirty="0" err="1">
                <a:solidFill>
                  <a:srgbClr val="383D3B"/>
                </a:solidFill>
                <a:latin typeface="Arial"/>
                <a:cs typeface="Arial"/>
              </a:rPr>
              <a:t>rost</a:t>
            </a:r>
            <a:r>
              <a:rPr sz="2450" spc="75" dirty="0" smtClean="0">
                <a:solidFill>
                  <a:srgbClr val="595B5B"/>
                </a:solidFill>
                <a:latin typeface="Arial"/>
                <a:cs typeface="Arial"/>
              </a:rPr>
              <a:t>,</a:t>
            </a:r>
            <a:r>
              <a:rPr lang="cs-CZ" sz="2450" spc="75" dirty="0" smtClean="0">
                <a:solidFill>
                  <a:srgbClr val="595B5B"/>
                </a:solidFill>
                <a:latin typeface="Arial"/>
                <a:cs typeface="Arial"/>
              </a:rPr>
              <a:t> </a:t>
            </a:r>
            <a:r>
              <a:rPr sz="2450" spc="75" dirty="0" err="1" smtClean="0">
                <a:solidFill>
                  <a:srgbClr val="383D3B"/>
                </a:solidFill>
                <a:latin typeface="Arial"/>
                <a:cs typeface="Arial"/>
              </a:rPr>
              <a:t>život</a:t>
            </a:r>
            <a:r>
              <a:rPr sz="2450" spc="75" dirty="0" smtClean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50" spc="-15" dirty="0">
                <a:solidFill>
                  <a:srgbClr val="383D3B"/>
                </a:solidFill>
                <a:latin typeface="Arial"/>
                <a:cs typeface="Arial"/>
              </a:rPr>
              <a:t>a </a:t>
            </a:r>
            <a:r>
              <a:rPr sz="2450" spc="70" dirty="0">
                <a:solidFill>
                  <a:srgbClr val="383D3B"/>
                </a:solidFill>
                <a:latin typeface="Arial"/>
                <a:cs typeface="Arial"/>
              </a:rPr>
              <a:t>migraci organismů </a:t>
            </a:r>
            <a:r>
              <a:rPr sz="2450" spc="95" dirty="0">
                <a:solidFill>
                  <a:srgbClr val="383D3B"/>
                </a:solidFill>
                <a:latin typeface="Arial"/>
                <a:cs typeface="Arial"/>
              </a:rPr>
              <a:t>v</a:t>
            </a:r>
            <a:r>
              <a:rPr sz="2450" spc="60" dirty="0">
                <a:solidFill>
                  <a:srgbClr val="383D3B"/>
                </a:solidFill>
                <a:latin typeface="Arial"/>
                <a:cs typeface="Arial"/>
              </a:rPr>
              <a:t> </a:t>
            </a:r>
            <a:r>
              <a:rPr sz="2450" spc="25" dirty="0">
                <a:solidFill>
                  <a:srgbClr val="383D3B"/>
                </a:solidFill>
                <a:latin typeface="Arial"/>
                <a:cs typeface="Arial"/>
              </a:rPr>
              <a:t>krajině.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234271" y="1696777"/>
            <a:ext cx="8469121" cy="890269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2050"/>
            <a:ext cx="20104100" cy="768736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318250" y="908050"/>
            <a:ext cx="8959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cs-CZ" sz="3600" b="1" spc="-60" dirty="0" smtClean="0">
                <a:solidFill>
                  <a:srgbClr val="BCC326"/>
                </a:solidFill>
                <a:latin typeface="Arial"/>
                <a:cs typeface="Arial"/>
              </a:rPr>
              <a:t>Soutěž „Společné zařízení roku“</a:t>
            </a:r>
            <a:endParaRPr lang="cs-CZ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89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850"/>
            <a:ext cx="20147844" cy="134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73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/>
          <p:cNvSpPr>
            <a:spLocks noGrp="1"/>
          </p:cNvSpPr>
          <p:nvPr>
            <p:ph type="title" idx="4294967295"/>
          </p:nvPr>
        </p:nvSpPr>
        <p:spPr>
          <a:xfrm>
            <a:off x="1457503" y="6163596"/>
            <a:ext cx="18095135" cy="1396157"/>
          </a:xfrm>
        </p:spPr>
        <p:txBody>
          <a:bodyPr rtlCol="0">
            <a:norm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7034" b="1" i="1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                Děkuji za pozornost</a:t>
            </a:r>
          </a:p>
        </p:txBody>
      </p:sp>
      <p:sp>
        <p:nvSpPr>
          <p:cNvPr id="14339" name="Obdélník 4"/>
          <p:cNvSpPr>
            <a:spLocks noChangeArrowheads="1"/>
          </p:cNvSpPr>
          <p:nvPr/>
        </p:nvSpPr>
        <p:spPr bwMode="auto">
          <a:xfrm>
            <a:off x="551468" y="5462314"/>
            <a:ext cx="19622441" cy="70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957"/>
          </a:p>
        </p:txBody>
      </p:sp>
      <p:sp>
        <p:nvSpPr>
          <p:cNvPr id="14340" name="Obdélník 5"/>
          <p:cNvSpPr>
            <a:spLocks noChangeArrowheads="1"/>
          </p:cNvSpPr>
          <p:nvPr/>
        </p:nvSpPr>
        <p:spPr bwMode="auto">
          <a:xfrm>
            <a:off x="551471" y="7835714"/>
            <a:ext cx="18840614" cy="70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957"/>
          </a:p>
        </p:txBody>
      </p:sp>
      <p:sp>
        <p:nvSpPr>
          <p:cNvPr id="14341" name="Obdélník 6"/>
          <p:cNvSpPr>
            <a:spLocks noChangeArrowheads="1"/>
          </p:cNvSpPr>
          <p:nvPr/>
        </p:nvSpPr>
        <p:spPr bwMode="auto">
          <a:xfrm>
            <a:off x="551470" y="10844349"/>
            <a:ext cx="19001168" cy="70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957">
              <a:latin typeface="Arial" panose="020B0604020202020204" pitchFamily="34" charset="0"/>
            </a:endParaRPr>
          </a:p>
        </p:txBody>
      </p:sp>
      <p:sp>
        <p:nvSpPr>
          <p:cNvPr id="14342" name="Obdélník 8"/>
          <p:cNvSpPr>
            <a:spLocks noChangeArrowheads="1"/>
          </p:cNvSpPr>
          <p:nvPr/>
        </p:nvSpPr>
        <p:spPr bwMode="auto">
          <a:xfrm>
            <a:off x="14217585" y="18170031"/>
            <a:ext cx="5328703" cy="76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397" b="1" i="1" dirty="0">
                <a:solidFill>
                  <a:srgbClr val="000000"/>
                </a:solidFill>
                <a:latin typeface="Arial" panose="020B0604020202020204" pitchFamily="34" charset="0"/>
              </a:rPr>
              <a:t>Ing. Michal Pochop</a:t>
            </a:r>
          </a:p>
        </p:txBody>
      </p:sp>
      <p:pic>
        <p:nvPicPr>
          <p:cNvPr id="14343" name="Picture 3" descr="O:\2200\pro Marka\postery na výstavu_podklady\logo VUMOP\VUMOP s textem na pra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2" y="17672050"/>
            <a:ext cx="6764191" cy="126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4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780" y="2337101"/>
            <a:ext cx="452342" cy="1683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50" y="4121340"/>
            <a:ext cx="477472" cy="27140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5205" y="1583197"/>
            <a:ext cx="19073764" cy="13067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053839" y="7589297"/>
            <a:ext cx="0" cy="402590"/>
          </a:xfrm>
          <a:custGeom>
            <a:avLst/>
            <a:gdLst/>
            <a:ahLst/>
            <a:cxnLst/>
            <a:rect l="l" t="t" r="r" b="b"/>
            <a:pathLst>
              <a:path h="402590">
                <a:moveTo>
                  <a:pt x="0" y="402081"/>
                </a:moveTo>
                <a:lnTo>
                  <a:pt x="0" y="0"/>
                </a:lnTo>
              </a:path>
            </a:pathLst>
          </a:custGeom>
          <a:ln w="12565">
            <a:solidFill>
              <a:srgbClr val="9CBC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053839" y="11760898"/>
            <a:ext cx="0" cy="565785"/>
          </a:xfrm>
          <a:custGeom>
            <a:avLst/>
            <a:gdLst/>
            <a:ahLst/>
            <a:cxnLst/>
            <a:rect l="l" t="t" r="r" b="b"/>
            <a:pathLst>
              <a:path h="565784">
                <a:moveTo>
                  <a:pt x="0" y="565427"/>
                </a:moveTo>
                <a:lnTo>
                  <a:pt x="0" y="0"/>
                </a:lnTo>
              </a:path>
            </a:pathLst>
          </a:custGeom>
          <a:ln w="87955">
            <a:solidFill>
              <a:srgbClr val="6080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066404" y="9750488"/>
            <a:ext cx="0" cy="1118870"/>
          </a:xfrm>
          <a:custGeom>
            <a:avLst/>
            <a:gdLst/>
            <a:ahLst/>
            <a:cxnLst/>
            <a:rect l="l" t="t" r="r" b="b"/>
            <a:pathLst>
              <a:path h="1118870">
                <a:moveTo>
                  <a:pt x="0" y="1118290"/>
                </a:moveTo>
                <a:lnTo>
                  <a:pt x="0" y="0"/>
                </a:lnTo>
              </a:path>
            </a:pathLst>
          </a:custGeom>
          <a:ln w="62825">
            <a:solidFill>
              <a:srgbClr val="6B8C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715130"/>
            <a:ext cx="1056005" cy="0"/>
          </a:xfrm>
          <a:custGeom>
            <a:avLst/>
            <a:gdLst/>
            <a:ahLst/>
            <a:cxnLst/>
            <a:rect l="l" t="t" r="r" b="b"/>
            <a:pathLst>
              <a:path w="1056005">
                <a:moveTo>
                  <a:pt x="0" y="0"/>
                </a:moveTo>
                <a:lnTo>
                  <a:pt x="1055465" y="0"/>
                </a:lnTo>
              </a:path>
            </a:pathLst>
          </a:custGeom>
          <a:ln w="87955">
            <a:solidFill>
              <a:srgbClr val="E88C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4556624"/>
            <a:ext cx="1056005" cy="0"/>
          </a:xfrm>
          <a:custGeom>
            <a:avLst/>
            <a:gdLst/>
            <a:ahLst/>
            <a:cxnLst/>
            <a:rect l="l" t="t" r="r" b="b"/>
            <a:pathLst>
              <a:path w="1056005">
                <a:moveTo>
                  <a:pt x="0" y="0"/>
                </a:moveTo>
                <a:lnTo>
                  <a:pt x="1055465" y="0"/>
                </a:lnTo>
              </a:path>
            </a:pathLst>
          </a:custGeom>
          <a:ln w="62825">
            <a:solidFill>
              <a:srgbClr val="E490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52171" y="518759"/>
            <a:ext cx="7212965" cy="587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b="1" spc="185" dirty="0">
                <a:solidFill>
                  <a:srgbClr val="EB8E3B"/>
                </a:solidFill>
                <a:latin typeface="Arial"/>
                <a:cs typeface="Arial"/>
              </a:rPr>
              <a:t>POLNÍ </a:t>
            </a:r>
            <a:r>
              <a:rPr sz="3800" b="1" spc="-135" dirty="0">
                <a:solidFill>
                  <a:srgbClr val="EB8E3B"/>
                </a:solidFill>
                <a:latin typeface="Arial"/>
                <a:cs typeface="Arial"/>
              </a:rPr>
              <a:t>CESTY </a:t>
            </a:r>
            <a:r>
              <a:rPr sz="3800" b="1" spc="175" dirty="0">
                <a:solidFill>
                  <a:srgbClr val="EB8E3B"/>
                </a:solidFill>
                <a:latin typeface="Arial"/>
                <a:cs typeface="Arial"/>
              </a:rPr>
              <a:t>V </a:t>
            </a:r>
            <a:r>
              <a:rPr sz="3800" b="1" dirty="0">
                <a:solidFill>
                  <a:srgbClr val="EB8E3B"/>
                </a:solidFill>
                <a:latin typeface="Arial"/>
                <a:cs typeface="Arial"/>
              </a:rPr>
              <a:t>OBCI</a:t>
            </a:r>
            <a:r>
              <a:rPr sz="3800" b="1" spc="50" dirty="0">
                <a:solidFill>
                  <a:srgbClr val="EB8E3B"/>
                </a:solidFill>
                <a:latin typeface="Arial"/>
                <a:cs typeface="Arial"/>
              </a:rPr>
              <a:t> </a:t>
            </a:r>
            <a:r>
              <a:rPr sz="3800" b="1" spc="145" dirty="0">
                <a:solidFill>
                  <a:srgbClr val="EB8E3B"/>
                </a:solidFill>
                <a:latin typeface="Arial"/>
                <a:cs typeface="Arial"/>
              </a:rPr>
              <a:t>LUBNÍK</a:t>
            </a:r>
            <a:endParaRPr sz="3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11544" y="13699028"/>
            <a:ext cx="542925" cy="466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01955" algn="l"/>
              </a:tabLst>
            </a:pPr>
            <a:r>
              <a:rPr sz="2300" spc="-100" dirty="0">
                <a:solidFill>
                  <a:srgbClr val="AA9E9A"/>
                </a:solidFill>
                <a:latin typeface="Times New Roman"/>
                <a:cs typeface="Times New Roman"/>
              </a:rPr>
              <a:t>.,.	</a:t>
            </a:r>
            <a:r>
              <a:rPr sz="3375" spc="-944" baseline="-19753" dirty="0">
                <a:solidFill>
                  <a:srgbClr val="998E85"/>
                </a:solidFill>
                <a:latin typeface="Arial"/>
                <a:cs typeface="Arial"/>
              </a:rPr>
              <a:t>.</a:t>
            </a:r>
            <a:r>
              <a:rPr sz="2350" spc="155" dirty="0">
                <a:solidFill>
                  <a:srgbClr val="998E85"/>
                </a:solidFill>
                <a:latin typeface="Arial"/>
                <a:cs typeface="Arial"/>
              </a:rPr>
              <a:t>.</a:t>
            </a:r>
            <a:endParaRPr sz="23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299160" y="14009014"/>
            <a:ext cx="196850" cy="234315"/>
          </a:xfrm>
          <a:custGeom>
            <a:avLst/>
            <a:gdLst/>
            <a:ahLst/>
            <a:cxnLst/>
            <a:rect l="l" t="t" r="r" b="b"/>
            <a:pathLst>
              <a:path w="196850" h="234315">
                <a:moveTo>
                  <a:pt x="0" y="0"/>
                </a:moveTo>
                <a:lnTo>
                  <a:pt x="196858" y="0"/>
                </a:lnTo>
                <a:lnTo>
                  <a:pt x="196858" y="234061"/>
                </a:lnTo>
                <a:lnTo>
                  <a:pt x="0" y="234061"/>
                </a:lnTo>
                <a:lnTo>
                  <a:pt x="0" y="0"/>
                </a:lnTo>
                <a:close/>
              </a:path>
            </a:pathLst>
          </a:custGeom>
          <a:solidFill>
            <a:srgbClr val="DBD8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301061" y="14014505"/>
            <a:ext cx="221615" cy="21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165" dirty="0">
                <a:solidFill>
                  <a:srgbClr val="BFB6AF"/>
                </a:solidFill>
                <a:latin typeface="Arial"/>
                <a:cs typeface="Arial"/>
              </a:rPr>
              <a:t>,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269648" y="14114636"/>
            <a:ext cx="84455" cy="125730"/>
          </a:xfrm>
          <a:custGeom>
            <a:avLst/>
            <a:gdLst/>
            <a:ahLst/>
            <a:cxnLst/>
            <a:rect l="l" t="t" r="r" b="b"/>
            <a:pathLst>
              <a:path w="84455" h="125730">
                <a:moveTo>
                  <a:pt x="0" y="0"/>
                </a:moveTo>
                <a:lnTo>
                  <a:pt x="84305" y="0"/>
                </a:lnTo>
                <a:lnTo>
                  <a:pt x="84305" y="125343"/>
                </a:lnTo>
                <a:lnTo>
                  <a:pt x="0" y="125343"/>
                </a:lnTo>
                <a:lnTo>
                  <a:pt x="0" y="0"/>
                </a:lnTo>
                <a:close/>
              </a:path>
            </a:pathLst>
          </a:custGeom>
          <a:solidFill>
            <a:srgbClr val="DBD8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247586" y="13569736"/>
            <a:ext cx="723900" cy="967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375" spc="-307" baseline="-19607" dirty="0">
                <a:solidFill>
                  <a:srgbClr val="998E85"/>
                </a:solidFill>
                <a:latin typeface="Times New Roman"/>
                <a:cs typeface="Times New Roman"/>
              </a:rPr>
              <a:t>.</a:t>
            </a:r>
            <a:r>
              <a:rPr sz="750" i="1" spc="-204" dirty="0">
                <a:solidFill>
                  <a:srgbClr val="BFB6AF"/>
                </a:solidFill>
                <a:latin typeface="Times New Roman"/>
                <a:cs typeface="Times New Roman"/>
              </a:rPr>
              <a:t>,r</a:t>
            </a:r>
            <a:r>
              <a:rPr sz="750" i="1" spc="655" dirty="0">
                <a:solidFill>
                  <a:srgbClr val="BFB6AF"/>
                </a:solidFill>
                <a:latin typeface="Times New Roman"/>
                <a:cs typeface="Times New Roman"/>
              </a:rPr>
              <a:t> </a:t>
            </a:r>
            <a:r>
              <a:rPr sz="750" spc="5" dirty="0">
                <a:solidFill>
                  <a:srgbClr val="AA9E9A"/>
                </a:solidFill>
                <a:latin typeface="Times New Roman"/>
                <a:cs typeface="Times New Roman"/>
              </a:rPr>
              <a:t>_...</a:t>
            </a:r>
            <a:r>
              <a:rPr sz="7575" spc="7" baseline="-16501" dirty="0">
                <a:solidFill>
                  <a:srgbClr val="AA9E9A"/>
                </a:solidFill>
                <a:latin typeface="Times New Roman"/>
                <a:cs typeface="Times New Roman"/>
              </a:rPr>
              <a:t>-</a:t>
            </a:r>
            <a:r>
              <a:rPr sz="750" spc="5" dirty="0">
                <a:solidFill>
                  <a:srgbClr val="AA9E9A"/>
                </a:solidFill>
                <a:latin typeface="Times New Roman"/>
                <a:cs typeface="Times New Roman"/>
              </a:rPr>
              <a:t>..</a:t>
            </a:r>
            <a:r>
              <a:rPr sz="750" spc="5" dirty="0">
                <a:solidFill>
                  <a:srgbClr val="837779"/>
                </a:solidFill>
                <a:latin typeface="Times New Roman"/>
                <a:cs typeface="Times New Roman"/>
              </a:rPr>
              <a:t>-</a:t>
            </a:r>
            <a:r>
              <a:rPr sz="750" spc="5" dirty="0">
                <a:solidFill>
                  <a:srgbClr val="AA9E9A"/>
                </a:solidFill>
                <a:latin typeface="Times New Roman"/>
                <a:cs typeface="Times New Roman"/>
              </a:rPr>
              <a:t>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286447" y="14215006"/>
            <a:ext cx="212725" cy="278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210" dirty="0">
                <a:solidFill>
                  <a:srgbClr val="AA9E9A"/>
                </a:solidFill>
                <a:latin typeface="Arial"/>
                <a:cs typeface="Arial"/>
              </a:rPr>
              <a:t>.</a:t>
            </a:r>
            <a:r>
              <a:rPr sz="1750" spc="275" dirty="0">
                <a:solidFill>
                  <a:srgbClr val="AA9E9A"/>
                </a:solidFill>
                <a:latin typeface="Arial"/>
                <a:cs typeface="Arial"/>
              </a:rPr>
              <a:t>,</a:t>
            </a:r>
            <a:endParaRPr sz="17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552362" y="14523862"/>
            <a:ext cx="71755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40" dirty="0">
                <a:solidFill>
                  <a:srgbClr val="D4CFCA"/>
                </a:solidFill>
                <a:latin typeface="Times New Roman"/>
                <a:cs typeface="Times New Roman"/>
              </a:rPr>
              <a:t>--"'-'&lt; </a:t>
            </a:r>
            <a:r>
              <a:rPr sz="1000" spc="100" dirty="0">
                <a:solidFill>
                  <a:srgbClr val="AA9E9A"/>
                </a:solidFill>
                <a:latin typeface="Times New Roman"/>
                <a:cs typeface="Times New Roman"/>
              </a:rPr>
              <a:t>'!' </a:t>
            </a:r>
            <a:r>
              <a:rPr sz="1000" spc="145" dirty="0">
                <a:solidFill>
                  <a:srgbClr val="AA9E9A"/>
                </a:solidFill>
                <a:latin typeface="Times New Roman"/>
                <a:cs typeface="Times New Roman"/>
              </a:rPr>
              <a:t> </a:t>
            </a:r>
            <a:r>
              <a:rPr sz="1000" spc="345" dirty="0">
                <a:solidFill>
                  <a:srgbClr val="998E85"/>
                </a:solidFill>
                <a:latin typeface="Times New Roman"/>
                <a:cs typeface="Times New Roman"/>
              </a:rPr>
              <a:t>•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636804" y="14518025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5">
                <a:moveTo>
                  <a:pt x="0" y="0"/>
                </a:moveTo>
                <a:lnTo>
                  <a:pt x="0" y="173291"/>
                </a:lnTo>
              </a:path>
            </a:pathLst>
          </a:custGeom>
          <a:ln w="32950">
            <a:solidFill>
              <a:srgbClr val="DBD8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4085299" y="13986811"/>
            <a:ext cx="943610" cy="702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50" spc="-415" dirty="0">
                <a:solidFill>
                  <a:srgbClr val="837779"/>
                </a:solidFill>
                <a:latin typeface="Arial"/>
                <a:cs typeface="Arial"/>
              </a:rPr>
              <a:t>..</a:t>
            </a:r>
            <a:endParaRPr sz="3250">
              <a:latin typeface="Arial"/>
              <a:cs typeface="Arial"/>
            </a:endParaRPr>
          </a:p>
          <a:p>
            <a:pPr marL="100330">
              <a:lnSpc>
                <a:spcPct val="100000"/>
              </a:lnSpc>
              <a:spcBef>
                <a:spcPts val="325"/>
              </a:spcBef>
              <a:tabLst>
                <a:tab pos="351790" algn="l"/>
                <a:tab pos="716280" algn="l"/>
              </a:tabLst>
            </a:pPr>
            <a:r>
              <a:rPr sz="1000" spc="310" dirty="0">
                <a:solidFill>
                  <a:srgbClr val="AA9E9A"/>
                </a:solidFill>
                <a:latin typeface="Times New Roman"/>
                <a:cs typeface="Times New Roman"/>
              </a:rPr>
              <a:t>-	</a:t>
            </a:r>
            <a:r>
              <a:rPr sz="1000" spc="65" dirty="0">
                <a:solidFill>
                  <a:srgbClr val="AA9E9A"/>
                </a:solidFill>
                <a:latin typeface="Times New Roman"/>
                <a:cs typeface="Times New Roman"/>
              </a:rPr>
              <a:t>.- </a:t>
            </a:r>
            <a:r>
              <a:rPr sz="1000" spc="-35" dirty="0">
                <a:solidFill>
                  <a:srgbClr val="AA9E9A"/>
                </a:solidFill>
                <a:latin typeface="Times New Roman"/>
                <a:cs typeface="Times New Roman"/>
              </a:rPr>
              <a:t> </a:t>
            </a:r>
            <a:r>
              <a:rPr sz="1000" spc="-45" dirty="0">
                <a:solidFill>
                  <a:srgbClr val="E8E4E6"/>
                </a:solidFill>
                <a:latin typeface="Times New Roman"/>
                <a:cs typeface="Times New Roman"/>
              </a:rPr>
              <a:t>-</a:t>
            </a:r>
            <a:r>
              <a:rPr sz="1000" spc="-85" dirty="0">
                <a:solidFill>
                  <a:srgbClr val="D4CFCA"/>
                </a:solidFill>
                <a:latin typeface="Times New Roman"/>
                <a:cs typeface="Times New Roman"/>
              </a:rPr>
              <a:t>-</a:t>
            </a:r>
            <a:r>
              <a:rPr sz="1000" dirty="0">
                <a:solidFill>
                  <a:srgbClr val="D4CFCA"/>
                </a:solidFill>
                <a:latin typeface="Times New Roman"/>
                <a:cs typeface="Times New Roman"/>
              </a:rPr>
              <a:t>	</a:t>
            </a:r>
            <a:r>
              <a:rPr sz="1000" spc="1350" dirty="0">
                <a:solidFill>
                  <a:srgbClr val="D4CFCA"/>
                </a:solidFill>
                <a:latin typeface="Times New Roman"/>
                <a:cs typeface="Times New Roman"/>
              </a:rPr>
              <a:t>-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203591" y="14523862"/>
            <a:ext cx="266700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80" dirty="0">
                <a:solidFill>
                  <a:srgbClr val="AA9E9A"/>
                </a:solidFill>
                <a:latin typeface="Times New Roman"/>
                <a:cs typeface="Times New Roman"/>
              </a:rPr>
              <a:t>"</a:t>
            </a:r>
            <a:r>
              <a:rPr sz="1000" spc="215" dirty="0">
                <a:solidFill>
                  <a:srgbClr val="AA9E9A"/>
                </a:solidFill>
                <a:latin typeface="Times New Roman"/>
                <a:cs typeface="Times New Roman"/>
              </a:rPr>
              <a:t>..,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668497" y="14523862"/>
            <a:ext cx="137795" cy="16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30" dirty="0">
                <a:solidFill>
                  <a:srgbClr val="837779"/>
                </a:solidFill>
                <a:latin typeface="Times New Roman"/>
                <a:cs typeface="Times New Roman"/>
              </a:rPr>
              <a:t>..,,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907233" y="14272426"/>
            <a:ext cx="2778125" cy="35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7685">
              <a:lnSpc>
                <a:spcPct val="100000"/>
              </a:lnSpc>
            </a:pPr>
            <a:r>
              <a:rPr sz="1100" spc="160" dirty="0">
                <a:solidFill>
                  <a:srgbClr val="AA9E9A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  <a:tabLst>
                <a:tab pos="829310" algn="l"/>
                <a:tab pos="2764790" algn="l"/>
              </a:tabLst>
            </a:pPr>
            <a:r>
              <a:rPr sz="1100" u="heavy" spc="5" dirty="0">
                <a:solidFill>
                  <a:srgbClr val="AA9E9A"/>
                </a:solidFill>
                <a:latin typeface="Arial"/>
                <a:cs typeface="Arial"/>
              </a:rPr>
              <a:t> 	</a:t>
            </a:r>
            <a:r>
              <a:rPr sz="1100" u="heavy" spc="300" dirty="0">
                <a:solidFill>
                  <a:srgbClr val="AA9E9A"/>
                </a:solidFill>
                <a:latin typeface="Arial"/>
                <a:cs typeface="Arial"/>
              </a:rPr>
              <a:t>•	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79939" y="14817489"/>
            <a:ext cx="17762855" cy="3748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7630" marR="10215880" indent="-12700">
              <a:lnSpc>
                <a:spcPct val="107800"/>
              </a:lnSpc>
            </a:pPr>
            <a:r>
              <a:rPr sz="2600" b="1" spc="229" dirty="0">
                <a:solidFill>
                  <a:srgbClr val="2A2F2D"/>
                </a:solidFill>
                <a:latin typeface="Arial"/>
                <a:cs typeface="Arial"/>
              </a:rPr>
              <a:t>1. </a:t>
            </a:r>
            <a:r>
              <a:rPr sz="2600" b="1" spc="75" dirty="0">
                <a:solidFill>
                  <a:srgbClr val="2A2F2D"/>
                </a:solidFill>
                <a:latin typeface="Arial"/>
                <a:cs typeface="Arial"/>
              </a:rPr>
              <a:t>místo </a:t>
            </a:r>
            <a:r>
              <a:rPr sz="2600" b="1" spc="55" dirty="0">
                <a:solidFill>
                  <a:srgbClr val="2A2F2D"/>
                </a:solidFill>
                <a:latin typeface="Arial"/>
                <a:cs typeface="Arial"/>
              </a:rPr>
              <a:t>v </a:t>
            </a:r>
            <a:r>
              <a:rPr sz="2600" b="1" spc="125" dirty="0">
                <a:solidFill>
                  <a:srgbClr val="2A2F2D"/>
                </a:solidFill>
                <a:latin typeface="Arial"/>
                <a:cs typeface="Arial"/>
              </a:rPr>
              <a:t>kategorii </a:t>
            </a:r>
            <a:r>
              <a:rPr sz="2600" b="1" spc="90" dirty="0">
                <a:solidFill>
                  <a:srgbClr val="2A2F2D"/>
                </a:solidFill>
                <a:latin typeface="Arial"/>
                <a:cs typeface="Arial"/>
              </a:rPr>
              <a:t>Zpřístupnění </a:t>
            </a:r>
            <a:r>
              <a:rPr sz="2600" b="1" spc="105" dirty="0">
                <a:solidFill>
                  <a:srgbClr val="2A2F2D"/>
                </a:solidFill>
                <a:latin typeface="Arial"/>
                <a:cs typeface="Arial"/>
              </a:rPr>
              <a:t>pozemků  </a:t>
            </a:r>
            <a:r>
              <a:rPr sz="2600" b="1" spc="35" dirty="0">
                <a:solidFill>
                  <a:srgbClr val="2A2F2D"/>
                </a:solidFill>
                <a:latin typeface="Arial"/>
                <a:cs typeface="Arial"/>
              </a:rPr>
              <a:t>Ročník </a:t>
            </a:r>
            <a:r>
              <a:rPr sz="2600" b="1" spc="155" dirty="0">
                <a:solidFill>
                  <a:srgbClr val="2A2F2D"/>
                </a:solidFill>
                <a:latin typeface="Arial"/>
                <a:cs typeface="Arial"/>
              </a:rPr>
              <a:t>2007, </a:t>
            </a:r>
            <a:r>
              <a:rPr sz="2600" b="1" spc="60" dirty="0">
                <a:solidFill>
                  <a:srgbClr val="2A2F2D"/>
                </a:solidFill>
                <a:latin typeface="Arial"/>
                <a:cs typeface="Arial"/>
              </a:rPr>
              <a:t>Pozemkový </a:t>
            </a:r>
            <a:r>
              <a:rPr sz="2600" b="1" spc="95" dirty="0">
                <a:solidFill>
                  <a:srgbClr val="2A2F2D"/>
                </a:solidFill>
                <a:latin typeface="Arial"/>
                <a:cs typeface="Arial"/>
              </a:rPr>
              <a:t>úřad </a:t>
            </a:r>
            <a:r>
              <a:rPr sz="2600" b="1" spc="65" dirty="0">
                <a:solidFill>
                  <a:srgbClr val="2A2F2D"/>
                </a:solidFill>
                <a:latin typeface="Arial"/>
                <a:cs typeface="Arial"/>
              </a:rPr>
              <a:t>Ustí </a:t>
            </a:r>
            <a:r>
              <a:rPr sz="2600" b="1" spc="95" dirty="0">
                <a:solidFill>
                  <a:srgbClr val="2A2F2D"/>
                </a:solidFill>
                <a:latin typeface="Arial"/>
                <a:cs typeface="Arial"/>
              </a:rPr>
              <a:t>nad</a:t>
            </a:r>
            <a:r>
              <a:rPr sz="2600" b="1" spc="-385" dirty="0">
                <a:solidFill>
                  <a:srgbClr val="2A2F2D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2A2F2D"/>
                </a:solidFill>
                <a:latin typeface="Arial"/>
                <a:cs typeface="Arial"/>
              </a:rPr>
              <a:t>Orlicí</a:t>
            </a:r>
            <a:endParaRPr sz="2600" dirty="0">
              <a:latin typeface="Arial"/>
              <a:cs typeface="Arial"/>
            </a:endParaRPr>
          </a:p>
          <a:p>
            <a:pPr marL="50165" marR="5080" indent="-38100" algn="just">
              <a:lnSpc>
                <a:spcPct val="124200"/>
              </a:lnSpc>
              <a:spcBef>
                <a:spcPts val="1689"/>
              </a:spcBef>
            </a:pPr>
            <a:r>
              <a:rPr sz="2350" spc="40" dirty="0">
                <a:solidFill>
                  <a:srgbClr val="444B48"/>
                </a:solidFill>
                <a:latin typeface="Arial"/>
                <a:cs typeface="Arial"/>
              </a:rPr>
              <a:t>Jedná</a:t>
            </a:r>
            <a:r>
              <a:rPr sz="2350" spc="-14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-50" dirty="0">
                <a:solidFill>
                  <a:srgbClr val="444B48"/>
                </a:solidFill>
                <a:latin typeface="Arial"/>
                <a:cs typeface="Arial"/>
              </a:rPr>
              <a:t>se</a:t>
            </a:r>
            <a:r>
              <a:rPr sz="2350" spc="2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130" dirty="0">
                <a:solidFill>
                  <a:srgbClr val="444B48"/>
                </a:solidFill>
                <a:latin typeface="Arial"/>
                <a:cs typeface="Arial"/>
              </a:rPr>
              <a:t>o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95" dirty="0">
                <a:solidFill>
                  <a:srgbClr val="444B48"/>
                </a:solidFill>
                <a:latin typeface="Arial"/>
                <a:cs typeface="Arial"/>
              </a:rPr>
              <a:t>rekontrukci</a:t>
            </a:r>
            <a:r>
              <a:rPr sz="2350" spc="6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dvou</a:t>
            </a:r>
            <a:r>
              <a:rPr sz="2350" spc="9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páteřních</a:t>
            </a:r>
            <a:r>
              <a:rPr sz="2350" spc="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80" dirty="0">
                <a:solidFill>
                  <a:srgbClr val="444B48"/>
                </a:solidFill>
                <a:latin typeface="Arial"/>
                <a:cs typeface="Arial"/>
              </a:rPr>
              <a:t>polních</a:t>
            </a:r>
            <a:r>
              <a:rPr sz="2350" spc="-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44B48"/>
                </a:solidFill>
                <a:latin typeface="Arial"/>
                <a:cs typeface="Arial"/>
              </a:rPr>
              <a:t>cest</a:t>
            </a:r>
            <a:r>
              <a:rPr sz="2350" spc="1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20" dirty="0">
                <a:solidFill>
                  <a:srgbClr val="444B48"/>
                </a:solidFill>
                <a:latin typeface="Arial"/>
                <a:cs typeface="Arial"/>
              </a:rPr>
              <a:t>šířky </a:t>
            </a:r>
            <a:r>
              <a:rPr sz="2350" spc="190" dirty="0">
                <a:solidFill>
                  <a:srgbClr val="444B48"/>
                </a:solidFill>
                <a:latin typeface="Arial"/>
                <a:cs typeface="Arial"/>
              </a:rPr>
              <a:t>3,5</a:t>
            </a:r>
            <a:r>
              <a:rPr sz="2350" spc="190" dirty="0">
                <a:solidFill>
                  <a:srgbClr val="2A2F2D"/>
                </a:solidFill>
                <a:latin typeface="Arial"/>
                <a:cs typeface="Arial"/>
              </a:rPr>
              <a:t>0</a:t>
            </a:r>
            <a:r>
              <a:rPr sz="2350" spc="10" dirty="0">
                <a:solidFill>
                  <a:srgbClr val="2A2F2D"/>
                </a:solidFill>
                <a:latin typeface="Arial"/>
                <a:cs typeface="Arial"/>
              </a:rPr>
              <a:t> </a:t>
            </a:r>
            <a:r>
              <a:rPr sz="2350" spc="335" dirty="0">
                <a:solidFill>
                  <a:srgbClr val="444B48"/>
                </a:solidFill>
                <a:latin typeface="Arial"/>
                <a:cs typeface="Arial"/>
              </a:rPr>
              <a:t>m</a:t>
            </a:r>
            <a:r>
              <a:rPr sz="2350" spc="-8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-50" dirty="0">
                <a:solidFill>
                  <a:srgbClr val="444B48"/>
                </a:solidFill>
                <a:latin typeface="Arial"/>
                <a:cs typeface="Arial"/>
              </a:rPr>
              <a:t>s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70" dirty="0">
                <a:solidFill>
                  <a:srgbClr val="444B48"/>
                </a:solidFill>
                <a:latin typeface="Arial"/>
                <a:cs typeface="Arial"/>
              </a:rPr>
              <a:t>krajnicemi</a:t>
            </a:r>
            <a:r>
              <a:rPr sz="2350" spc="34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25" dirty="0">
                <a:solidFill>
                  <a:srgbClr val="444B48"/>
                </a:solidFill>
                <a:latin typeface="Arial"/>
                <a:cs typeface="Arial"/>
              </a:rPr>
              <a:t>o</a:t>
            </a:r>
            <a:r>
              <a:rPr sz="2350" spc="-1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444B48"/>
                </a:solidFill>
                <a:latin typeface="Arial"/>
                <a:cs typeface="Arial"/>
              </a:rPr>
              <a:t>celkové </a:t>
            </a:r>
            <a:r>
              <a:rPr sz="2350" spc="30" dirty="0">
                <a:solidFill>
                  <a:srgbClr val="444B48"/>
                </a:solidFill>
                <a:latin typeface="Arial"/>
                <a:cs typeface="Arial"/>
              </a:rPr>
              <a:t>délce</a:t>
            </a:r>
            <a:r>
              <a:rPr sz="2350" spc="28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130" dirty="0">
                <a:solidFill>
                  <a:srgbClr val="444B48"/>
                </a:solidFill>
                <a:latin typeface="Arial"/>
                <a:cs typeface="Arial"/>
              </a:rPr>
              <a:t>1,425</a:t>
            </a:r>
            <a:r>
              <a:rPr sz="2350" spc="26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155" dirty="0">
                <a:solidFill>
                  <a:srgbClr val="444B48"/>
                </a:solidFill>
                <a:latin typeface="Arial"/>
                <a:cs typeface="Arial"/>
              </a:rPr>
              <a:t>km</a:t>
            </a:r>
            <a:r>
              <a:rPr sz="2350" spc="-5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a</a:t>
            </a:r>
            <a:r>
              <a:rPr sz="2350" spc="6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204" dirty="0">
                <a:solidFill>
                  <a:srgbClr val="444B48"/>
                </a:solidFill>
                <a:latin typeface="Arial"/>
                <a:cs typeface="Arial"/>
              </a:rPr>
              <a:t>1,944</a:t>
            </a:r>
            <a:r>
              <a:rPr sz="2350" spc="-13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204" dirty="0">
                <a:solidFill>
                  <a:srgbClr val="444B48"/>
                </a:solidFill>
                <a:latin typeface="Arial"/>
                <a:cs typeface="Arial"/>
              </a:rPr>
              <a:t>km</a:t>
            </a:r>
            <a:r>
              <a:rPr sz="2350" spc="-15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25" dirty="0" err="1">
                <a:solidFill>
                  <a:srgbClr val="444B48"/>
                </a:solidFill>
                <a:latin typeface="Arial"/>
                <a:cs typeface="Arial"/>
              </a:rPr>
              <a:t>zpevněné</a:t>
            </a:r>
            <a:r>
              <a:rPr sz="2350" spc="25" dirty="0">
                <a:solidFill>
                  <a:srgbClr val="444B48"/>
                </a:solidFill>
                <a:latin typeface="Arial"/>
                <a:cs typeface="Arial"/>
              </a:rPr>
              <a:t>  </a:t>
            </a:r>
            <a:r>
              <a:rPr sz="2350" spc="70" dirty="0" err="1" smtClean="0">
                <a:solidFill>
                  <a:srgbClr val="444B48"/>
                </a:solidFill>
                <a:latin typeface="Arial"/>
                <a:cs typeface="Arial"/>
              </a:rPr>
              <a:t>asfaltobeto</a:t>
            </a:r>
            <a:r>
              <a:rPr sz="2350" spc="120" dirty="0" err="1" smtClean="0">
                <a:solidFill>
                  <a:srgbClr val="2A2F2D"/>
                </a:solidFill>
                <a:latin typeface="Arial"/>
                <a:cs typeface="Arial"/>
              </a:rPr>
              <a:t>n</a:t>
            </a:r>
            <a:r>
              <a:rPr sz="2350" spc="120" dirty="0" err="1" smtClean="0">
                <a:solidFill>
                  <a:srgbClr val="444B48"/>
                </a:solidFill>
                <a:latin typeface="Arial"/>
                <a:cs typeface="Arial"/>
              </a:rPr>
              <a:t>em</a:t>
            </a:r>
            <a:r>
              <a:rPr sz="2350" spc="120" dirty="0">
                <a:solidFill>
                  <a:srgbClr val="444B48"/>
                </a:solidFill>
                <a:latin typeface="Arial"/>
                <a:cs typeface="Arial"/>
              </a:rPr>
              <a:t>, </a:t>
            </a:r>
            <a:r>
              <a:rPr sz="2350" spc="45" dirty="0">
                <a:solidFill>
                  <a:srgbClr val="444B48"/>
                </a:solidFill>
                <a:latin typeface="Arial"/>
                <a:cs typeface="Arial"/>
              </a:rPr>
              <a:t>v </a:t>
            </a:r>
            <a:r>
              <a:rPr sz="2350" spc="100" dirty="0">
                <a:solidFill>
                  <a:srgbClr val="444B48"/>
                </a:solidFill>
                <a:latin typeface="Arial"/>
                <a:cs typeface="Arial"/>
              </a:rPr>
              <a:t>lesním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úseku </a:t>
            </a:r>
            <a:r>
              <a:rPr sz="2350" spc="45" dirty="0">
                <a:solidFill>
                  <a:srgbClr val="444B48"/>
                </a:solidFill>
                <a:latin typeface="Arial"/>
                <a:cs typeface="Arial"/>
              </a:rPr>
              <a:t>ště</a:t>
            </a:r>
            <a:r>
              <a:rPr sz="2350" spc="45" dirty="0">
                <a:solidFill>
                  <a:srgbClr val="2A2F2D"/>
                </a:solidFill>
                <a:latin typeface="Arial"/>
                <a:cs typeface="Arial"/>
              </a:rPr>
              <a:t>r</a:t>
            </a:r>
            <a:r>
              <a:rPr sz="2350" spc="45" dirty="0">
                <a:solidFill>
                  <a:srgbClr val="444B48"/>
                </a:solidFill>
                <a:latin typeface="Arial"/>
                <a:cs typeface="Arial"/>
              </a:rPr>
              <a:t>kové. </a:t>
            </a:r>
            <a:r>
              <a:rPr sz="2350" spc="95" dirty="0">
                <a:solidFill>
                  <a:srgbClr val="2A2F2D"/>
                </a:solidFill>
                <a:latin typeface="Arial"/>
                <a:cs typeface="Arial"/>
              </a:rPr>
              <a:t>N</a:t>
            </a:r>
            <a:r>
              <a:rPr sz="2350" spc="95" dirty="0">
                <a:solidFill>
                  <a:srgbClr val="444B48"/>
                </a:solidFill>
                <a:latin typeface="Arial"/>
                <a:cs typeface="Arial"/>
              </a:rPr>
              <a:t>áv</a:t>
            </a:r>
            <a:r>
              <a:rPr sz="2350" spc="95" dirty="0">
                <a:solidFill>
                  <a:srgbClr val="2A2F2D"/>
                </a:solidFill>
                <a:latin typeface="Arial"/>
                <a:cs typeface="Arial"/>
              </a:rPr>
              <a:t>r</a:t>
            </a:r>
            <a:r>
              <a:rPr sz="2350" spc="95" dirty="0">
                <a:solidFill>
                  <a:srgbClr val="444B48"/>
                </a:solidFill>
                <a:latin typeface="Arial"/>
                <a:cs typeface="Arial"/>
              </a:rPr>
              <a:t>hem </a:t>
            </a:r>
            <a:r>
              <a:rPr sz="2350" spc="45" dirty="0">
                <a:solidFill>
                  <a:srgbClr val="444B48"/>
                </a:solidFill>
                <a:latin typeface="Arial"/>
                <a:cs typeface="Arial"/>
              </a:rPr>
              <a:t>v </a:t>
            </a:r>
            <a:r>
              <a:rPr sz="2350" spc="80" dirty="0">
                <a:solidFill>
                  <a:srgbClr val="444B48"/>
                </a:solidFill>
                <a:latin typeface="Arial"/>
                <a:cs typeface="Arial"/>
              </a:rPr>
              <a:t>plánu </a:t>
            </a:r>
            <a:r>
              <a:rPr sz="2350" spc="60" dirty="0">
                <a:solidFill>
                  <a:srgbClr val="444B48"/>
                </a:solidFill>
                <a:latin typeface="Arial"/>
                <a:cs typeface="Arial"/>
              </a:rPr>
              <a:t>spo</a:t>
            </a:r>
            <a:r>
              <a:rPr sz="2350" spc="60" dirty="0">
                <a:solidFill>
                  <a:srgbClr val="2A2F2D"/>
                </a:solidFill>
                <a:latin typeface="Arial"/>
                <a:cs typeface="Arial"/>
              </a:rPr>
              <a:t>l</a:t>
            </a:r>
            <a:r>
              <a:rPr sz="2350" spc="60" dirty="0">
                <a:solidFill>
                  <a:srgbClr val="444B48"/>
                </a:solidFill>
                <a:latin typeface="Arial"/>
                <a:cs typeface="Arial"/>
              </a:rPr>
              <a:t>ečných </a:t>
            </a:r>
            <a:r>
              <a:rPr sz="2350" spc="55" dirty="0">
                <a:solidFill>
                  <a:srgbClr val="444B48"/>
                </a:solidFill>
                <a:latin typeface="Arial"/>
                <a:cs typeface="Arial"/>
              </a:rPr>
              <a:t>zařízení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pozemkových </a:t>
            </a:r>
            <a:r>
              <a:rPr sz="2350" spc="100" dirty="0">
                <a:solidFill>
                  <a:srgbClr val="444B48"/>
                </a:solidFill>
                <a:latin typeface="Arial"/>
                <a:cs typeface="Arial"/>
              </a:rPr>
              <a:t>úprav, </a:t>
            </a:r>
            <a:r>
              <a:rPr sz="2350" spc="65" dirty="0">
                <a:solidFill>
                  <a:srgbClr val="444B48"/>
                </a:solidFill>
                <a:latin typeface="Arial"/>
                <a:cs typeface="Arial"/>
              </a:rPr>
              <a:t>realizačním 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projektem 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a </a:t>
            </a:r>
            <a:r>
              <a:rPr sz="2350" spc="114" dirty="0">
                <a:solidFill>
                  <a:srgbClr val="444B48"/>
                </a:solidFill>
                <a:latin typeface="Arial"/>
                <a:cs typeface="Arial"/>
              </a:rPr>
              <a:t>vlastním </a:t>
            </a:r>
            <a:r>
              <a:rPr sz="2350" spc="85" dirty="0">
                <a:solidFill>
                  <a:srgbClr val="444B48"/>
                </a:solidFill>
                <a:latin typeface="Arial"/>
                <a:cs typeface="Arial"/>
              </a:rPr>
              <a:t>provede</a:t>
            </a:r>
            <a:r>
              <a:rPr sz="2350" spc="85" dirty="0">
                <a:solidFill>
                  <a:srgbClr val="2A2F2D"/>
                </a:solidFill>
                <a:latin typeface="Arial"/>
                <a:cs typeface="Arial"/>
              </a:rPr>
              <a:t>n</a:t>
            </a:r>
            <a:r>
              <a:rPr sz="2350" spc="85" dirty="0">
                <a:solidFill>
                  <a:srgbClr val="444B48"/>
                </a:solidFill>
                <a:latin typeface="Arial"/>
                <a:cs typeface="Arial"/>
              </a:rPr>
              <a:t>ím </a:t>
            </a:r>
            <a:r>
              <a:rPr sz="2350" spc="45" dirty="0">
                <a:solidFill>
                  <a:srgbClr val="444B48"/>
                </a:solidFill>
                <a:latin typeface="Arial"/>
                <a:cs typeface="Arial"/>
              </a:rPr>
              <a:t>stavby </a:t>
            </a:r>
            <a:r>
              <a:rPr sz="2350" spc="40" dirty="0">
                <a:solidFill>
                  <a:srgbClr val="444B48"/>
                </a:solidFill>
                <a:latin typeface="Arial"/>
                <a:cs typeface="Arial"/>
              </a:rPr>
              <a:t>dvou </a:t>
            </a:r>
            <a:r>
              <a:rPr sz="2350" spc="80" dirty="0">
                <a:solidFill>
                  <a:srgbClr val="444B48"/>
                </a:solidFill>
                <a:latin typeface="Arial"/>
                <a:cs typeface="Arial"/>
              </a:rPr>
              <a:t>polních </a:t>
            </a:r>
            <a:r>
              <a:rPr sz="2350" spc="65" dirty="0">
                <a:solidFill>
                  <a:srgbClr val="444B48"/>
                </a:solidFill>
                <a:latin typeface="Arial"/>
                <a:cs typeface="Arial"/>
              </a:rPr>
              <a:t>cest </a:t>
            </a:r>
            <a:r>
              <a:rPr sz="2350" spc="30" dirty="0">
                <a:solidFill>
                  <a:srgbClr val="444B48"/>
                </a:solidFill>
                <a:latin typeface="Arial"/>
                <a:cs typeface="Arial"/>
              </a:rPr>
              <a:t>byla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z</a:t>
            </a:r>
            <a:r>
              <a:rPr sz="2350" spc="50" dirty="0">
                <a:solidFill>
                  <a:srgbClr val="2A2F2D"/>
                </a:solidFill>
                <a:latin typeface="Arial"/>
                <a:cs typeface="Arial"/>
              </a:rPr>
              <a:t>a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jištěn </a:t>
            </a:r>
            <a:r>
              <a:rPr sz="2350" spc="155" dirty="0">
                <a:solidFill>
                  <a:srgbClr val="2A2F2D"/>
                </a:solidFill>
                <a:latin typeface="Arial"/>
                <a:cs typeface="Arial"/>
              </a:rPr>
              <a:t>a 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přístupnost 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pro 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vlastníky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a uživatele 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země</a:t>
            </a:r>
            <a:r>
              <a:rPr sz="2350" spc="75" dirty="0">
                <a:solidFill>
                  <a:srgbClr val="2A2F2D"/>
                </a:solidFill>
                <a:latin typeface="Arial"/>
                <a:cs typeface="Arial"/>
              </a:rPr>
              <a:t>d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ělských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a </a:t>
            </a:r>
            <a:r>
              <a:rPr sz="2350" spc="50" dirty="0">
                <a:solidFill>
                  <a:srgbClr val="2A2F2D"/>
                </a:solidFill>
                <a:latin typeface="Arial"/>
                <a:cs typeface="Arial"/>
              </a:rPr>
              <a:t>l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esních  </a:t>
            </a:r>
            <a:r>
              <a:rPr sz="2350" spc="65" dirty="0">
                <a:solidFill>
                  <a:srgbClr val="2A2F2D"/>
                </a:solidFill>
                <a:latin typeface="Arial"/>
                <a:cs typeface="Arial"/>
              </a:rPr>
              <a:t>p</a:t>
            </a:r>
            <a:r>
              <a:rPr sz="2350" spc="65" dirty="0">
                <a:solidFill>
                  <a:srgbClr val="444B48"/>
                </a:solidFill>
                <a:latin typeface="Arial"/>
                <a:cs typeface="Arial"/>
              </a:rPr>
              <a:t>ozemků</a:t>
            </a:r>
            <a:r>
              <a:rPr sz="2350" spc="12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a</a:t>
            </a:r>
            <a:r>
              <a:rPr sz="2350" spc="-13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55" dirty="0">
                <a:solidFill>
                  <a:srgbClr val="444B48"/>
                </a:solidFill>
                <a:latin typeface="Arial"/>
                <a:cs typeface="Arial"/>
              </a:rPr>
              <a:t>celého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125" dirty="0">
                <a:solidFill>
                  <a:srgbClr val="444B48"/>
                </a:solidFill>
                <a:latin typeface="Arial"/>
                <a:cs typeface="Arial"/>
              </a:rPr>
              <a:t>území</a:t>
            </a:r>
            <a:r>
              <a:rPr sz="2350" spc="-18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pro</a:t>
            </a:r>
            <a:r>
              <a:rPr sz="2350" spc="-27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60" dirty="0">
                <a:solidFill>
                  <a:srgbClr val="444B48"/>
                </a:solidFill>
                <a:latin typeface="Arial"/>
                <a:cs typeface="Arial"/>
              </a:rPr>
              <a:t>veřejnost.</a:t>
            </a:r>
            <a:r>
              <a:rPr sz="2350" spc="12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80" dirty="0" err="1">
                <a:solidFill>
                  <a:srgbClr val="444B48"/>
                </a:solidFill>
                <a:latin typeface="Arial"/>
                <a:cs typeface="Arial"/>
              </a:rPr>
              <a:t>Zdařilou</a:t>
            </a:r>
            <a:r>
              <a:rPr sz="2350" spc="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75" dirty="0" err="1" smtClean="0">
                <a:solidFill>
                  <a:srgbClr val="444B48"/>
                </a:solidFill>
                <a:latin typeface="Arial"/>
                <a:cs typeface="Arial"/>
              </a:rPr>
              <a:t>součás</a:t>
            </a:r>
            <a:r>
              <a:rPr sz="2350" spc="75" dirty="0" err="1" smtClean="0">
                <a:solidFill>
                  <a:srgbClr val="2A2F2D"/>
                </a:solidFill>
                <a:latin typeface="Arial"/>
                <a:cs typeface="Arial"/>
              </a:rPr>
              <a:t>t</a:t>
            </a:r>
            <a:r>
              <a:rPr sz="2350" spc="75" dirty="0" err="1" smtClean="0">
                <a:solidFill>
                  <a:srgbClr val="444B48"/>
                </a:solidFill>
                <a:latin typeface="Arial"/>
                <a:cs typeface="Arial"/>
              </a:rPr>
              <a:t>í</a:t>
            </a:r>
            <a:r>
              <a:rPr lang="cs-CZ" sz="2350" spc="75" dirty="0" smtClean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75" dirty="0" err="1" smtClean="0">
                <a:solidFill>
                  <a:srgbClr val="444B48"/>
                </a:solidFill>
                <a:latin typeface="Arial"/>
                <a:cs typeface="Arial"/>
              </a:rPr>
              <a:t>r</a:t>
            </a:r>
            <a:r>
              <a:rPr sz="2350" spc="75" dirty="0" err="1" smtClean="0">
                <a:solidFill>
                  <a:srgbClr val="2A2F2D"/>
                </a:solidFill>
                <a:latin typeface="Arial"/>
                <a:cs typeface="Arial"/>
              </a:rPr>
              <a:t>e</a:t>
            </a:r>
            <a:r>
              <a:rPr sz="2350" spc="75" dirty="0" err="1" smtClean="0">
                <a:solidFill>
                  <a:srgbClr val="444B48"/>
                </a:solidFill>
                <a:latin typeface="Arial"/>
                <a:cs typeface="Arial"/>
              </a:rPr>
              <a:t>a</a:t>
            </a:r>
            <a:r>
              <a:rPr sz="2350" spc="75" dirty="0" err="1" smtClean="0">
                <a:solidFill>
                  <a:srgbClr val="2A2F2D"/>
                </a:solidFill>
                <a:latin typeface="Arial"/>
                <a:cs typeface="Arial"/>
              </a:rPr>
              <a:t>l</a:t>
            </a:r>
            <a:r>
              <a:rPr sz="2350" spc="75" dirty="0" err="1" smtClean="0">
                <a:solidFill>
                  <a:srgbClr val="444B48"/>
                </a:solidFill>
                <a:latin typeface="Arial"/>
                <a:cs typeface="Arial"/>
              </a:rPr>
              <a:t>i</a:t>
            </a:r>
            <a:r>
              <a:rPr sz="2350" spc="75" dirty="0" err="1" smtClean="0">
                <a:solidFill>
                  <a:srgbClr val="2A2F2D"/>
                </a:solidFill>
                <a:latin typeface="Arial"/>
                <a:cs typeface="Arial"/>
              </a:rPr>
              <a:t>z</a:t>
            </a:r>
            <a:r>
              <a:rPr sz="2350" spc="75" dirty="0" err="1" smtClean="0">
                <a:solidFill>
                  <a:srgbClr val="444B48"/>
                </a:solidFill>
                <a:latin typeface="Arial"/>
                <a:cs typeface="Arial"/>
              </a:rPr>
              <a:t>ovaných</a:t>
            </a:r>
            <a:r>
              <a:rPr sz="2350" spc="80" dirty="0" smtClean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40" dirty="0">
                <a:solidFill>
                  <a:srgbClr val="444B48"/>
                </a:solidFill>
                <a:latin typeface="Arial"/>
                <a:cs typeface="Arial"/>
              </a:rPr>
              <a:t>cest</a:t>
            </a:r>
            <a:r>
              <a:rPr sz="2350" spc="-19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jsou</a:t>
            </a:r>
            <a:r>
              <a:rPr sz="2350" spc="27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95" dirty="0">
                <a:solidFill>
                  <a:srgbClr val="444B48"/>
                </a:solidFill>
                <a:latin typeface="Arial"/>
                <a:cs typeface="Arial"/>
              </a:rPr>
              <a:t>kamenný</a:t>
            </a:r>
            <a:r>
              <a:rPr sz="2350" spc="12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70" dirty="0">
                <a:solidFill>
                  <a:srgbClr val="444B48"/>
                </a:solidFill>
                <a:latin typeface="Arial"/>
                <a:cs typeface="Arial"/>
              </a:rPr>
              <a:t>brod</a:t>
            </a:r>
            <a:r>
              <a:rPr sz="2350" spc="-10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-50" dirty="0">
                <a:solidFill>
                  <a:srgbClr val="444B48"/>
                </a:solidFill>
                <a:latin typeface="Arial"/>
                <a:cs typeface="Arial"/>
              </a:rPr>
              <a:t>s</a:t>
            </a:r>
            <a:r>
              <a:rPr sz="2350" spc="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44B48"/>
                </a:solidFill>
                <a:latin typeface="Arial"/>
                <a:cs typeface="Arial"/>
              </a:rPr>
              <a:t>dřevěnou</a:t>
            </a:r>
            <a:r>
              <a:rPr sz="2350" spc="18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35" dirty="0">
                <a:solidFill>
                  <a:srgbClr val="2A2F2D"/>
                </a:solidFill>
                <a:latin typeface="Arial"/>
                <a:cs typeface="Arial"/>
              </a:rPr>
              <a:t>l</a:t>
            </a:r>
            <a:r>
              <a:rPr sz="2350" spc="35" dirty="0">
                <a:solidFill>
                  <a:srgbClr val="444B48"/>
                </a:solidFill>
                <a:latin typeface="Arial"/>
                <a:cs typeface="Arial"/>
              </a:rPr>
              <a:t>ávkou</a:t>
            </a:r>
            <a:r>
              <a:rPr sz="2350" spc="21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pro</a:t>
            </a:r>
            <a:r>
              <a:rPr sz="2350" spc="-7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44B48"/>
                </a:solidFill>
                <a:latin typeface="Arial"/>
                <a:cs typeface="Arial"/>
              </a:rPr>
              <a:t>pěší</a:t>
            </a:r>
            <a:r>
              <a:rPr sz="2350" spc="-22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na  </a:t>
            </a:r>
            <a:r>
              <a:rPr sz="2350" spc="114" dirty="0">
                <a:solidFill>
                  <a:srgbClr val="2A2F2D"/>
                </a:solidFill>
                <a:latin typeface="Arial"/>
                <a:cs typeface="Arial"/>
              </a:rPr>
              <a:t>h</a:t>
            </a:r>
            <a:r>
              <a:rPr sz="2350" spc="114" dirty="0">
                <a:solidFill>
                  <a:srgbClr val="444B48"/>
                </a:solidFill>
                <a:latin typeface="Arial"/>
                <a:cs typeface="Arial"/>
              </a:rPr>
              <a:t>ranic</a:t>
            </a:r>
            <a:r>
              <a:rPr sz="2350" spc="114" dirty="0">
                <a:solidFill>
                  <a:srgbClr val="2A2F2D"/>
                </a:solidFill>
                <a:latin typeface="Arial"/>
                <a:cs typeface="Arial"/>
              </a:rPr>
              <a:t>i</a:t>
            </a:r>
            <a:r>
              <a:rPr sz="2350" spc="-200" dirty="0">
                <a:solidFill>
                  <a:srgbClr val="2A2F2D"/>
                </a:solidFill>
                <a:latin typeface="Arial"/>
                <a:cs typeface="Arial"/>
              </a:rPr>
              <a:t> </a:t>
            </a:r>
            <a:r>
              <a:rPr sz="2350" spc="-50" dirty="0">
                <a:solidFill>
                  <a:srgbClr val="444B48"/>
                </a:solidFill>
                <a:latin typeface="Arial"/>
                <a:cs typeface="Arial"/>
              </a:rPr>
              <a:t>s</a:t>
            </a:r>
            <a:r>
              <a:rPr sz="2350" spc="10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k.</a:t>
            </a:r>
            <a:r>
              <a:rPr sz="2350" spc="-1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145" dirty="0">
                <a:solidFill>
                  <a:srgbClr val="444B48"/>
                </a:solidFill>
                <a:latin typeface="Arial"/>
                <a:cs typeface="Arial"/>
              </a:rPr>
              <a:t>ú.</a:t>
            </a:r>
            <a:r>
              <a:rPr sz="2350" spc="-33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44B48"/>
                </a:solidFill>
                <a:latin typeface="Arial"/>
                <a:cs typeface="Arial"/>
              </a:rPr>
              <a:t>Tatenice</a:t>
            </a:r>
            <a:r>
              <a:rPr sz="2350" spc="8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a</a:t>
            </a:r>
            <a:r>
              <a:rPr sz="2350" spc="-13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35" dirty="0">
                <a:solidFill>
                  <a:srgbClr val="444B48"/>
                </a:solidFill>
                <a:latin typeface="Arial"/>
                <a:cs typeface="Arial"/>
              </a:rPr>
              <a:t>výdlažba</a:t>
            </a:r>
            <a:r>
              <a:rPr sz="2350" spc="14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pro</a:t>
            </a:r>
            <a:r>
              <a:rPr sz="2350" spc="3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převedení</a:t>
            </a:r>
            <a:r>
              <a:rPr sz="2350" spc="1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sous</a:t>
            </a:r>
            <a:r>
              <a:rPr sz="2350" spc="75" dirty="0">
                <a:solidFill>
                  <a:srgbClr val="2A2F2D"/>
                </a:solidFill>
                <a:latin typeface="Arial"/>
                <a:cs typeface="Arial"/>
              </a:rPr>
              <a:t>t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ředěného</a:t>
            </a:r>
            <a:r>
              <a:rPr sz="2350" spc="4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114" dirty="0">
                <a:solidFill>
                  <a:srgbClr val="444B48"/>
                </a:solidFill>
                <a:latin typeface="Arial"/>
                <a:cs typeface="Arial"/>
              </a:rPr>
              <a:t>odtoku</a:t>
            </a:r>
            <a:r>
              <a:rPr sz="2350" spc="29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60" dirty="0">
                <a:solidFill>
                  <a:srgbClr val="444B48"/>
                </a:solidFill>
                <a:latin typeface="Arial"/>
                <a:cs typeface="Arial"/>
              </a:rPr>
              <a:t>povrchových</a:t>
            </a:r>
            <a:r>
              <a:rPr sz="2350" spc="1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35" dirty="0">
                <a:solidFill>
                  <a:srgbClr val="444B48"/>
                </a:solidFill>
                <a:latin typeface="Arial"/>
                <a:cs typeface="Arial"/>
              </a:rPr>
              <a:t>vod</a:t>
            </a:r>
            <a:r>
              <a:rPr sz="2350" spc="30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10" dirty="0">
                <a:solidFill>
                  <a:srgbClr val="444B48"/>
                </a:solidFill>
                <a:latin typeface="Arial"/>
                <a:cs typeface="Arial"/>
              </a:rPr>
              <a:t>přes</a:t>
            </a:r>
            <a:r>
              <a:rPr sz="2350" spc="8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cestu</a:t>
            </a:r>
            <a:r>
              <a:rPr sz="2350" spc="-3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444B48"/>
                </a:solidFill>
                <a:latin typeface="Arial"/>
                <a:cs typeface="Arial"/>
              </a:rPr>
              <a:t>v</a:t>
            </a:r>
            <a:r>
              <a:rPr sz="2350" spc="210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2A2F2D"/>
                </a:solidFill>
                <a:latin typeface="Arial"/>
                <a:cs typeface="Arial"/>
              </a:rPr>
              <a:t>l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esním</a:t>
            </a:r>
            <a:r>
              <a:rPr sz="2350" spc="14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130" dirty="0">
                <a:solidFill>
                  <a:srgbClr val="444B48"/>
                </a:solidFill>
                <a:latin typeface="Arial"/>
                <a:cs typeface="Arial"/>
              </a:rPr>
              <a:t>úseku.</a:t>
            </a:r>
            <a:r>
              <a:rPr sz="2350" spc="-35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20" dirty="0">
                <a:solidFill>
                  <a:srgbClr val="444B48"/>
                </a:solidFill>
                <a:latin typeface="Arial"/>
                <a:cs typeface="Arial"/>
              </a:rPr>
              <a:t>Realizací  </a:t>
            </a:r>
            <a:r>
              <a:rPr sz="2350" spc="35" dirty="0">
                <a:solidFill>
                  <a:srgbClr val="444B48"/>
                </a:solidFill>
                <a:latin typeface="Arial"/>
                <a:cs typeface="Arial"/>
              </a:rPr>
              <a:t>stavby 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bylo </a:t>
            </a:r>
            <a:r>
              <a:rPr sz="2350" spc="90" dirty="0">
                <a:solidFill>
                  <a:srgbClr val="2A2F2D"/>
                </a:solidFill>
                <a:latin typeface="Arial"/>
                <a:cs typeface="Arial"/>
              </a:rPr>
              <a:t>p</a:t>
            </a:r>
            <a:r>
              <a:rPr sz="2350" spc="90" dirty="0">
                <a:solidFill>
                  <a:srgbClr val="444B48"/>
                </a:solidFill>
                <a:latin typeface="Arial"/>
                <a:cs typeface="Arial"/>
              </a:rPr>
              <a:t>ro </a:t>
            </a:r>
            <a:r>
              <a:rPr sz="2350" spc="60" dirty="0">
                <a:solidFill>
                  <a:srgbClr val="444B48"/>
                </a:solidFill>
                <a:latin typeface="Arial"/>
                <a:cs typeface="Arial"/>
              </a:rPr>
              <a:t>veřejnost </a:t>
            </a:r>
            <a:r>
              <a:rPr sz="2350" spc="85" dirty="0">
                <a:solidFill>
                  <a:srgbClr val="444B48"/>
                </a:solidFill>
                <a:latin typeface="Arial"/>
                <a:cs typeface="Arial"/>
              </a:rPr>
              <a:t>o</a:t>
            </a:r>
            <a:r>
              <a:rPr sz="2350" spc="85" dirty="0">
                <a:solidFill>
                  <a:srgbClr val="2A2F2D"/>
                </a:solidFill>
                <a:latin typeface="Arial"/>
                <a:cs typeface="Arial"/>
              </a:rPr>
              <a:t>t</a:t>
            </a:r>
            <a:r>
              <a:rPr sz="2350" spc="85" dirty="0">
                <a:solidFill>
                  <a:srgbClr val="444B48"/>
                </a:solidFill>
                <a:latin typeface="Arial"/>
                <a:cs typeface="Arial"/>
              </a:rPr>
              <a:t>evřeno 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dosud ob</a:t>
            </a:r>
            <a:r>
              <a:rPr sz="2350" spc="75" dirty="0">
                <a:solidFill>
                  <a:srgbClr val="2A2F2D"/>
                </a:solidFill>
                <a:latin typeface="Arial"/>
                <a:cs typeface="Arial"/>
              </a:rPr>
              <a:t>t</a:t>
            </a:r>
            <a:r>
              <a:rPr sz="2350" spc="75" dirty="0">
                <a:solidFill>
                  <a:srgbClr val="444B48"/>
                </a:solidFill>
                <a:latin typeface="Arial"/>
                <a:cs typeface="Arial"/>
              </a:rPr>
              <a:t>ížně </a:t>
            </a:r>
            <a:r>
              <a:rPr sz="2350" spc="85" dirty="0">
                <a:solidFill>
                  <a:srgbClr val="444B48"/>
                </a:solidFill>
                <a:latin typeface="Arial"/>
                <a:cs typeface="Arial"/>
              </a:rPr>
              <a:t>příst</a:t>
            </a:r>
            <a:r>
              <a:rPr sz="2350" spc="85" dirty="0">
                <a:solidFill>
                  <a:srgbClr val="2A2F2D"/>
                </a:solidFill>
                <a:latin typeface="Arial"/>
                <a:cs typeface="Arial"/>
              </a:rPr>
              <a:t>u</a:t>
            </a:r>
            <a:r>
              <a:rPr sz="2350" spc="85" dirty="0">
                <a:solidFill>
                  <a:srgbClr val="444B48"/>
                </a:solidFill>
                <a:latin typeface="Arial"/>
                <a:cs typeface="Arial"/>
              </a:rPr>
              <a:t>pné 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kraji</a:t>
            </a:r>
            <a:r>
              <a:rPr sz="2350" spc="50" dirty="0">
                <a:solidFill>
                  <a:srgbClr val="2A2F2D"/>
                </a:solidFill>
                <a:latin typeface="Arial"/>
                <a:cs typeface="Arial"/>
              </a:rPr>
              <a:t>nář</a:t>
            </a:r>
            <a:r>
              <a:rPr sz="2350" spc="50" dirty="0">
                <a:solidFill>
                  <a:srgbClr val="444B48"/>
                </a:solidFill>
                <a:latin typeface="Arial"/>
                <a:cs typeface="Arial"/>
              </a:rPr>
              <a:t>sky </a:t>
            </a:r>
            <a:r>
              <a:rPr sz="2350" spc="120" dirty="0">
                <a:solidFill>
                  <a:srgbClr val="444B48"/>
                </a:solidFill>
                <a:latin typeface="Arial"/>
                <a:cs typeface="Arial"/>
              </a:rPr>
              <a:t>hodnotné</a:t>
            </a:r>
            <a:r>
              <a:rPr sz="2350" spc="315" dirty="0">
                <a:solidFill>
                  <a:srgbClr val="444B48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44B48"/>
                </a:solidFill>
                <a:latin typeface="Arial"/>
                <a:cs typeface="Arial"/>
              </a:rPr>
              <a:t>ú</a:t>
            </a:r>
            <a:r>
              <a:rPr sz="2350" spc="65" dirty="0">
                <a:solidFill>
                  <a:srgbClr val="2A2F2D"/>
                </a:solidFill>
                <a:latin typeface="Arial"/>
                <a:cs typeface="Arial"/>
              </a:rPr>
              <a:t>z</a:t>
            </a:r>
            <a:r>
              <a:rPr sz="2350" spc="65" dirty="0">
                <a:solidFill>
                  <a:srgbClr val="444B48"/>
                </a:solidFill>
                <a:latin typeface="Arial"/>
                <a:cs typeface="Arial"/>
              </a:rPr>
              <a:t>emí.</a:t>
            </a:r>
            <a:endParaRPr sz="23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05725"/>
            <a:ext cx="18973244" cy="132184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25586" y="1884759"/>
            <a:ext cx="452342" cy="1683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425586" y="3668998"/>
            <a:ext cx="452342" cy="2688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992091" y="1256507"/>
            <a:ext cx="0" cy="1809750"/>
          </a:xfrm>
          <a:custGeom>
            <a:avLst/>
            <a:gdLst/>
            <a:ahLst/>
            <a:cxnLst/>
            <a:rect l="l" t="t" r="r" b="b"/>
            <a:pathLst>
              <a:path h="1809750">
                <a:moveTo>
                  <a:pt x="0" y="1809368"/>
                </a:moveTo>
                <a:lnTo>
                  <a:pt x="0" y="0"/>
                </a:lnTo>
              </a:path>
            </a:pathLst>
          </a:custGeom>
          <a:ln w="87955">
            <a:solidFill>
              <a:srgbClr val="EF87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948114" y="1218811"/>
            <a:ext cx="1156335" cy="0"/>
          </a:xfrm>
          <a:custGeom>
            <a:avLst/>
            <a:gdLst/>
            <a:ahLst/>
            <a:cxnLst/>
            <a:rect l="l" t="t" r="r" b="b"/>
            <a:pathLst>
              <a:path w="1156334">
                <a:moveTo>
                  <a:pt x="0" y="0"/>
                </a:moveTo>
                <a:lnTo>
                  <a:pt x="1155985" y="0"/>
                </a:lnTo>
              </a:path>
            </a:pathLst>
          </a:custGeom>
          <a:ln w="75390">
            <a:solidFill>
              <a:srgbClr val="EF9C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922984" y="14255063"/>
            <a:ext cx="1181735" cy="0"/>
          </a:xfrm>
          <a:custGeom>
            <a:avLst/>
            <a:gdLst/>
            <a:ahLst/>
            <a:cxnLst/>
            <a:rect l="l" t="t" r="r" b="b"/>
            <a:pathLst>
              <a:path w="1181734">
                <a:moveTo>
                  <a:pt x="0" y="0"/>
                </a:moveTo>
                <a:lnTo>
                  <a:pt x="1181115" y="0"/>
                </a:lnTo>
              </a:path>
            </a:pathLst>
          </a:custGeom>
          <a:ln w="62825">
            <a:solidFill>
              <a:srgbClr val="EF83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76622" y="147065"/>
            <a:ext cx="7620000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50" b="1" spc="-10" dirty="0">
                <a:solidFill>
                  <a:srgbClr val="F08E21"/>
                </a:solidFill>
                <a:latin typeface="Arial"/>
                <a:cs typeface="Arial"/>
              </a:rPr>
              <a:t>POLNÍ </a:t>
            </a:r>
            <a:r>
              <a:rPr sz="4150" b="1" spc="-415" dirty="0">
                <a:solidFill>
                  <a:srgbClr val="F08E21"/>
                </a:solidFill>
                <a:latin typeface="Arial"/>
                <a:cs typeface="Arial"/>
              </a:rPr>
              <a:t>CESTA </a:t>
            </a:r>
            <a:r>
              <a:rPr sz="4150" b="1" spc="50" dirty="0">
                <a:solidFill>
                  <a:srgbClr val="F08E21"/>
                </a:solidFill>
                <a:latin typeface="Arial"/>
                <a:cs typeface="Arial"/>
              </a:rPr>
              <a:t>V </a:t>
            </a:r>
            <a:r>
              <a:rPr sz="4150" b="1" spc="-155" dirty="0">
                <a:solidFill>
                  <a:srgbClr val="F08E21"/>
                </a:solidFill>
                <a:latin typeface="Arial"/>
                <a:cs typeface="Arial"/>
              </a:rPr>
              <a:t>OBCI</a:t>
            </a:r>
            <a:r>
              <a:rPr sz="4150" b="1" spc="20" dirty="0">
                <a:solidFill>
                  <a:srgbClr val="F08E21"/>
                </a:solidFill>
                <a:latin typeface="Arial"/>
                <a:cs typeface="Arial"/>
              </a:rPr>
              <a:t> </a:t>
            </a:r>
            <a:r>
              <a:rPr sz="4150" b="1" spc="-65" dirty="0">
                <a:solidFill>
                  <a:srgbClr val="F08E21"/>
                </a:solidFill>
                <a:latin typeface="Arial"/>
                <a:cs typeface="Arial"/>
              </a:rPr>
              <a:t>LUDÍKOV</a:t>
            </a:r>
            <a:endParaRPr sz="41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61950" y="787145"/>
            <a:ext cx="750570" cy="69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75"/>
              </a:lnSpc>
              <a:tabLst>
                <a:tab pos="452120" algn="l"/>
              </a:tabLst>
            </a:pPr>
            <a:r>
              <a:rPr sz="2850" spc="-60" dirty="0">
                <a:solidFill>
                  <a:srgbClr val="BCBAC1"/>
                </a:solidFill>
                <a:latin typeface="Arial"/>
                <a:cs typeface="Arial"/>
              </a:rPr>
              <a:t>.</a:t>
            </a:r>
            <a:r>
              <a:rPr sz="3300" spc="-60" dirty="0">
                <a:solidFill>
                  <a:srgbClr val="9C9999"/>
                </a:solidFill>
                <a:latin typeface="Arial"/>
                <a:cs typeface="Arial"/>
              </a:rPr>
              <a:t>.	</a:t>
            </a:r>
            <a:r>
              <a:rPr sz="2350" spc="155" dirty="0">
                <a:solidFill>
                  <a:srgbClr val="D6D4D6"/>
                </a:solidFill>
                <a:latin typeface="Arial"/>
                <a:cs typeface="Arial"/>
              </a:rPr>
              <a:t>.</a:t>
            </a:r>
            <a:r>
              <a:rPr sz="2350" spc="-80" dirty="0">
                <a:solidFill>
                  <a:srgbClr val="D6D4D6"/>
                </a:solidFill>
                <a:latin typeface="Arial"/>
                <a:cs typeface="Arial"/>
              </a:rPr>
              <a:t> </a:t>
            </a:r>
            <a:r>
              <a:rPr sz="2350" spc="110" dirty="0">
                <a:solidFill>
                  <a:srgbClr val="BCBAC1"/>
                </a:solidFill>
                <a:latin typeface="Arial"/>
                <a:cs typeface="Arial"/>
              </a:rPr>
              <a:t>,</a:t>
            </a:r>
            <a:endParaRPr sz="2350">
              <a:latin typeface="Arial"/>
              <a:cs typeface="Arial"/>
            </a:endParaRPr>
          </a:p>
          <a:p>
            <a:pPr marL="43815">
              <a:lnSpc>
                <a:spcPts val="1355"/>
              </a:lnSpc>
              <a:tabLst>
                <a:tab pos="590550" algn="l"/>
              </a:tabLst>
            </a:pPr>
            <a:r>
              <a:rPr sz="700" spc="350" dirty="0">
                <a:solidFill>
                  <a:srgbClr val="BCBAC1"/>
                </a:solidFill>
                <a:latin typeface="Arial"/>
                <a:cs typeface="Arial"/>
              </a:rPr>
              <a:t>'.</a:t>
            </a:r>
            <a:r>
              <a:rPr sz="700" spc="160" dirty="0">
                <a:solidFill>
                  <a:srgbClr val="BCBAC1"/>
                </a:solidFill>
                <a:latin typeface="Arial"/>
                <a:cs typeface="Arial"/>
              </a:rPr>
              <a:t> </a:t>
            </a:r>
            <a:r>
              <a:rPr sz="2550" spc="-284" baseline="-26143" dirty="0">
                <a:solidFill>
                  <a:srgbClr val="BCBAC1"/>
                </a:solidFill>
                <a:latin typeface="Arial"/>
                <a:cs typeface="Arial"/>
              </a:rPr>
              <a:t>•</a:t>
            </a:r>
            <a:r>
              <a:rPr sz="700" spc="-190" dirty="0">
                <a:solidFill>
                  <a:srgbClr val="BCBAC1"/>
                </a:solidFill>
                <a:latin typeface="Arial"/>
                <a:cs typeface="Arial"/>
              </a:rPr>
              <a:t>•	</a:t>
            </a:r>
            <a:r>
              <a:rPr sz="700" i="1" spc="70" dirty="0">
                <a:solidFill>
                  <a:srgbClr val="BCBAC1"/>
                </a:solidFill>
                <a:latin typeface="Arial"/>
                <a:cs typeface="Arial"/>
              </a:rPr>
              <a:t>I'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3248" y="14477197"/>
            <a:ext cx="18269736" cy="4646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930" marR="10668635" indent="-12700">
              <a:lnSpc>
                <a:spcPct val="102699"/>
              </a:lnSpc>
            </a:pPr>
            <a:r>
              <a:rPr sz="2650" b="1" spc="310" dirty="0">
                <a:solidFill>
                  <a:srgbClr val="080A08"/>
                </a:solidFill>
                <a:latin typeface="Arial"/>
                <a:cs typeface="Arial"/>
              </a:rPr>
              <a:t>1</a:t>
            </a:r>
            <a:r>
              <a:rPr sz="2650" b="1" spc="310" dirty="0">
                <a:solidFill>
                  <a:srgbClr val="2F312F"/>
                </a:solidFill>
                <a:latin typeface="Arial"/>
                <a:cs typeface="Arial"/>
              </a:rPr>
              <a:t>.</a:t>
            </a:r>
            <a:r>
              <a:rPr sz="2650" b="1" spc="-45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650" b="1" spc="65" dirty="0">
                <a:solidFill>
                  <a:srgbClr val="080A08"/>
                </a:solidFill>
                <a:latin typeface="Arial"/>
                <a:cs typeface="Arial"/>
              </a:rPr>
              <a:t>místo</a:t>
            </a:r>
            <a:r>
              <a:rPr sz="2650" b="1" spc="-160" dirty="0">
                <a:solidFill>
                  <a:srgbClr val="080A08"/>
                </a:solidFill>
                <a:latin typeface="Arial"/>
                <a:cs typeface="Arial"/>
              </a:rPr>
              <a:t> </a:t>
            </a:r>
            <a:r>
              <a:rPr sz="2650" b="1" spc="25" dirty="0">
                <a:solidFill>
                  <a:srgbClr val="080A08"/>
                </a:solidFill>
                <a:latin typeface="Arial"/>
                <a:cs typeface="Arial"/>
              </a:rPr>
              <a:t>v</a:t>
            </a:r>
            <a:r>
              <a:rPr sz="2650" b="1" spc="-5" dirty="0">
                <a:solidFill>
                  <a:srgbClr val="080A08"/>
                </a:solidFill>
                <a:latin typeface="Arial"/>
                <a:cs typeface="Arial"/>
              </a:rPr>
              <a:t> </a:t>
            </a:r>
            <a:r>
              <a:rPr sz="2650" b="1" spc="114" dirty="0">
                <a:solidFill>
                  <a:srgbClr val="080A08"/>
                </a:solidFill>
                <a:latin typeface="Arial"/>
                <a:cs typeface="Arial"/>
              </a:rPr>
              <a:t>kategorii</a:t>
            </a:r>
            <a:r>
              <a:rPr sz="2650" b="1" spc="-360" dirty="0">
                <a:solidFill>
                  <a:srgbClr val="080A08"/>
                </a:solidFill>
                <a:latin typeface="Arial"/>
                <a:cs typeface="Arial"/>
              </a:rPr>
              <a:t> </a:t>
            </a:r>
            <a:r>
              <a:rPr sz="2650" b="1" spc="85" dirty="0">
                <a:solidFill>
                  <a:srgbClr val="080A08"/>
                </a:solidFill>
                <a:latin typeface="Arial"/>
                <a:cs typeface="Arial"/>
              </a:rPr>
              <a:t>Zpřístupnění</a:t>
            </a:r>
            <a:r>
              <a:rPr sz="2650" b="1" spc="-165" dirty="0">
                <a:solidFill>
                  <a:srgbClr val="080A08"/>
                </a:solidFill>
                <a:latin typeface="Arial"/>
                <a:cs typeface="Arial"/>
              </a:rPr>
              <a:t> </a:t>
            </a:r>
            <a:r>
              <a:rPr sz="2650" b="1" spc="75" dirty="0">
                <a:solidFill>
                  <a:srgbClr val="080A08"/>
                </a:solidFill>
                <a:latin typeface="Arial"/>
                <a:cs typeface="Arial"/>
              </a:rPr>
              <a:t>pozemků  </a:t>
            </a:r>
            <a:r>
              <a:rPr sz="2650" b="1" spc="25" dirty="0">
                <a:solidFill>
                  <a:srgbClr val="080A08"/>
                </a:solidFill>
                <a:latin typeface="Arial"/>
                <a:cs typeface="Arial"/>
              </a:rPr>
              <a:t>Ročník </a:t>
            </a:r>
            <a:r>
              <a:rPr sz="2650" b="1" spc="145" dirty="0">
                <a:solidFill>
                  <a:srgbClr val="080A08"/>
                </a:solidFill>
                <a:latin typeface="Arial"/>
                <a:cs typeface="Arial"/>
              </a:rPr>
              <a:t>2008</a:t>
            </a:r>
            <a:r>
              <a:rPr sz="2650" b="1" spc="145" dirty="0">
                <a:solidFill>
                  <a:srgbClr val="2F312F"/>
                </a:solidFill>
                <a:latin typeface="Arial"/>
                <a:cs typeface="Arial"/>
              </a:rPr>
              <a:t>, </a:t>
            </a:r>
            <a:r>
              <a:rPr sz="2650" b="1" spc="35" dirty="0">
                <a:solidFill>
                  <a:srgbClr val="080A08"/>
                </a:solidFill>
                <a:latin typeface="Arial"/>
                <a:cs typeface="Arial"/>
              </a:rPr>
              <a:t>Pozemkový </a:t>
            </a:r>
            <a:r>
              <a:rPr sz="2650" b="1" spc="95" dirty="0">
                <a:solidFill>
                  <a:srgbClr val="080A08"/>
                </a:solidFill>
                <a:latin typeface="Arial"/>
                <a:cs typeface="Arial"/>
              </a:rPr>
              <a:t>úřad</a:t>
            </a:r>
            <a:r>
              <a:rPr sz="2650" b="1" spc="-360" dirty="0">
                <a:solidFill>
                  <a:srgbClr val="080A08"/>
                </a:solidFill>
                <a:latin typeface="Arial"/>
                <a:cs typeface="Arial"/>
              </a:rPr>
              <a:t> </a:t>
            </a:r>
            <a:r>
              <a:rPr sz="2650" b="1" spc="5" dirty="0">
                <a:solidFill>
                  <a:srgbClr val="080A08"/>
                </a:solidFill>
                <a:latin typeface="Arial"/>
                <a:cs typeface="Arial"/>
              </a:rPr>
              <a:t>Blansko</a:t>
            </a:r>
            <a:endParaRPr sz="2650" dirty="0">
              <a:latin typeface="Arial"/>
              <a:cs typeface="Arial"/>
            </a:endParaRPr>
          </a:p>
          <a:p>
            <a:pPr marL="12700" marR="5080" indent="12065" algn="just">
              <a:lnSpc>
                <a:spcPct val="112599"/>
              </a:lnSpc>
              <a:spcBef>
                <a:spcPts val="2005"/>
              </a:spcBef>
            </a:pPr>
            <a:r>
              <a:rPr sz="2350" spc="25" dirty="0">
                <a:solidFill>
                  <a:srgbClr val="2F312F"/>
                </a:solidFill>
                <a:latin typeface="Arial"/>
                <a:cs typeface="Arial"/>
              </a:rPr>
              <a:t>Stavba </a:t>
            </a:r>
            <a:r>
              <a:rPr sz="2350" spc="55" dirty="0">
                <a:solidFill>
                  <a:srgbClr val="2F312F"/>
                </a:solidFill>
                <a:latin typeface="Arial"/>
                <a:cs typeface="Arial"/>
              </a:rPr>
              <a:t>je rozdělena </a:t>
            </a:r>
            <a:r>
              <a:rPr sz="2350" spc="90" dirty="0">
                <a:solidFill>
                  <a:srgbClr val="2F312F"/>
                </a:solidFill>
                <a:latin typeface="Arial"/>
                <a:cs typeface="Arial"/>
              </a:rPr>
              <a:t>na </a:t>
            </a:r>
            <a:r>
              <a:rPr sz="2350" spc="60" dirty="0">
                <a:solidFill>
                  <a:srgbClr val="2F312F"/>
                </a:solidFill>
                <a:latin typeface="Arial"/>
                <a:cs typeface="Arial"/>
              </a:rPr>
              <a:t>dva </a:t>
            </a:r>
            <a:r>
              <a:rPr sz="2350" spc="80" dirty="0">
                <a:solidFill>
                  <a:srgbClr val="2F312F"/>
                </a:solidFill>
                <a:latin typeface="Arial"/>
                <a:cs typeface="Arial"/>
              </a:rPr>
              <a:t>objekty: </a:t>
            </a:r>
            <a:r>
              <a:rPr sz="2350" spc="120" dirty="0">
                <a:solidFill>
                  <a:srgbClr val="1A1C1A"/>
                </a:solidFill>
                <a:latin typeface="Arial"/>
                <a:cs typeface="Arial"/>
              </a:rPr>
              <a:t>polní </a:t>
            </a:r>
            <a:r>
              <a:rPr sz="2350" spc="75" dirty="0">
                <a:solidFill>
                  <a:srgbClr val="2F312F"/>
                </a:solidFill>
                <a:latin typeface="Arial"/>
                <a:cs typeface="Arial"/>
              </a:rPr>
              <a:t>cestu </a:t>
            </a:r>
            <a:r>
              <a:rPr sz="2350" spc="50" dirty="0">
                <a:solidFill>
                  <a:srgbClr val="2F312F"/>
                </a:solidFill>
                <a:latin typeface="Arial"/>
                <a:cs typeface="Arial"/>
              </a:rPr>
              <a:t>a </a:t>
            </a:r>
            <a:r>
              <a:rPr sz="2350" spc="110" dirty="0">
                <a:solidFill>
                  <a:srgbClr val="2F312F"/>
                </a:solidFill>
                <a:latin typeface="Arial"/>
                <a:cs typeface="Arial"/>
              </a:rPr>
              <a:t>interakční </a:t>
            </a:r>
            <a:r>
              <a:rPr sz="2350" spc="35" dirty="0">
                <a:solidFill>
                  <a:srgbClr val="2F312F"/>
                </a:solidFill>
                <a:latin typeface="Arial"/>
                <a:cs typeface="Arial"/>
              </a:rPr>
              <a:t>prvek </a:t>
            </a:r>
            <a:r>
              <a:rPr sz="2350" spc="-50" dirty="0">
                <a:solidFill>
                  <a:srgbClr val="2F312F"/>
                </a:solidFill>
                <a:latin typeface="Arial"/>
                <a:cs typeface="Arial"/>
              </a:rPr>
              <a:t>s </a:t>
            </a:r>
            <a:r>
              <a:rPr sz="2350" spc="105" dirty="0">
                <a:solidFill>
                  <a:srgbClr val="2F312F"/>
                </a:solidFill>
                <a:latin typeface="Arial"/>
                <a:cs typeface="Arial"/>
              </a:rPr>
              <a:t>průlehem.Vozovka </a:t>
            </a:r>
            <a:r>
              <a:rPr sz="2350" spc="55" dirty="0">
                <a:solidFill>
                  <a:srgbClr val="2F312F"/>
                </a:solidFill>
                <a:latin typeface="Arial"/>
                <a:cs typeface="Arial"/>
              </a:rPr>
              <a:t>je </a:t>
            </a:r>
            <a:r>
              <a:rPr sz="2350" spc="-15" dirty="0">
                <a:solidFill>
                  <a:srgbClr val="2F312F"/>
                </a:solidFill>
                <a:latin typeface="Arial"/>
                <a:cs typeface="Arial"/>
              </a:rPr>
              <a:t>navržena </a:t>
            </a:r>
            <a:r>
              <a:rPr sz="2350" spc="-50" dirty="0">
                <a:solidFill>
                  <a:srgbClr val="2F312F"/>
                </a:solidFill>
                <a:latin typeface="Arial"/>
                <a:cs typeface="Arial"/>
              </a:rPr>
              <a:t>s </a:t>
            </a:r>
            <a:r>
              <a:rPr sz="2350" spc="95" dirty="0">
                <a:solidFill>
                  <a:srgbClr val="2F312F"/>
                </a:solidFill>
                <a:latin typeface="Arial"/>
                <a:cs typeface="Arial"/>
              </a:rPr>
              <a:t>krytem </a:t>
            </a:r>
            <a:r>
              <a:rPr sz="2350" spc="-120" dirty="0">
                <a:solidFill>
                  <a:srgbClr val="2F312F"/>
                </a:solidFill>
                <a:latin typeface="Arial"/>
                <a:cs typeface="Arial"/>
              </a:rPr>
              <a:t>z </a:t>
            </a:r>
            <a:r>
              <a:rPr sz="2350" spc="95" dirty="0">
                <a:solidFill>
                  <a:srgbClr val="2F312F"/>
                </a:solidFill>
                <a:latin typeface="Arial"/>
                <a:cs typeface="Arial"/>
              </a:rPr>
              <a:t>pene</a:t>
            </a:r>
            <a:r>
              <a:rPr sz="2350" spc="95" dirty="0">
                <a:solidFill>
                  <a:srgbClr val="080A08"/>
                </a:solidFill>
                <a:latin typeface="Arial"/>
                <a:cs typeface="Arial"/>
              </a:rPr>
              <a:t>t</a:t>
            </a:r>
            <a:r>
              <a:rPr sz="2350" spc="95" dirty="0">
                <a:solidFill>
                  <a:srgbClr val="2F312F"/>
                </a:solidFill>
                <a:latin typeface="Arial"/>
                <a:cs typeface="Arial"/>
              </a:rPr>
              <a:t>račního  </a:t>
            </a:r>
            <a:r>
              <a:rPr sz="2350" spc="110" dirty="0">
                <a:solidFill>
                  <a:srgbClr val="2F312F"/>
                </a:solidFill>
                <a:latin typeface="Arial"/>
                <a:cs typeface="Arial"/>
              </a:rPr>
              <a:t>makadamu,</a:t>
            </a:r>
            <a:r>
              <a:rPr sz="2350" spc="-7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2F312F"/>
                </a:solidFill>
                <a:latin typeface="Arial"/>
                <a:cs typeface="Arial"/>
              </a:rPr>
              <a:t>v</a:t>
            </a:r>
            <a:r>
              <a:rPr sz="2350" spc="-9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30" dirty="0">
                <a:solidFill>
                  <a:srgbClr val="2F312F"/>
                </a:solidFill>
                <a:latin typeface="Arial"/>
                <a:cs typeface="Arial"/>
              </a:rPr>
              <a:t>délce</a:t>
            </a:r>
            <a:r>
              <a:rPr sz="2350" spc="18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750" spc="160" dirty="0">
                <a:solidFill>
                  <a:srgbClr val="2F312F"/>
                </a:solidFill>
                <a:latin typeface="Times New Roman"/>
                <a:cs typeface="Times New Roman"/>
              </a:rPr>
              <a:t>955</a:t>
            </a:r>
            <a:r>
              <a:rPr sz="2750" spc="-60" dirty="0">
                <a:solidFill>
                  <a:srgbClr val="2F312F"/>
                </a:solidFill>
                <a:latin typeface="Times New Roman"/>
                <a:cs typeface="Times New Roman"/>
              </a:rPr>
              <a:t> </a:t>
            </a:r>
            <a:r>
              <a:rPr sz="2350" spc="95" dirty="0">
                <a:solidFill>
                  <a:srgbClr val="2F312F"/>
                </a:solidFill>
                <a:latin typeface="Arial"/>
                <a:cs typeface="Arial"/>
              </a:rPr>
              <a:t>m</a:t>
            </a:r>
            <a:r>
              <a:rPr sz="2350" spc="95" dirty="0">
                <a:solidFill>
                  <a:srgbClr val="464B4B"/>
                </a:solidFill>
                <a:latin typeface="Arial"/>
                <a:cs typeface="Arial"/>
              </a:rPr>
              <a:t>.</a:t>
            </a:r>
            <a:r>
              <a:rPr sz="2350" spc="95" dirty="0">
                <a:solidFill>
                  <a:srgbClr val="2F312F"/>
                </a:solidFill>
                <a:latin typeface="Arial"/>
                <a:cs typeface="Arial"/>
              </a:rPr>
              <a:t>Vozovku</a:t>
            </a:r>
            <a:r>
              <a:rPr sz="2350" spc="14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10" dirty="0">
                <a:solidFill>
                  <a:srgbClr val="2F312F"/>
                </a:solidFill>
                <a:latin typeface="Arial"/>
                <a:cs typeface="Arial"/>
              </a:rPr>
              <a:t>ohraničují</a:t>
            </a:r>
            <a:r>
              <a:rPr sz="2350" spc="1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2F312F"/>
                </a:solidFill>
                <a:latin typeface="Arial"/>
                <a:cs typeface="Arial"/>
              </a:rPr>
              <a:t>k</a:t>
            </a:r>
            <a:r>
              <a:rPr sz="2350" spc="65" dirty="0">
                <a:solidFill>
                  <a:srgbClr val="080A08"/>
                </a:solidFill>
                <a:latin typeface="Arial"/>
                <a:cs typeface="Arial"/>
              </a:rPr>
              <a:t>r</a:t>
            </a:r>
            <a:r>
              <a:rPr sz="2350" spc="65" dirty="0">
                <a:solidFill>
                  <a:srgbClr val="2F312F"/>
                </a:solidFill>
                <a:latin typeface="Arial"/>
                <a:cs typeface="Arial"/>
              </a:rPr>
              <a:t>ajnice</a:t>
            </a:r>
            <a:r>
              <a:rPr sz="2350" spc="-2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20" dirty="0">
                <a:solidFill>
                  <a:srgbClr val="2F312F"/>
                </a:solidFill>
                <a:latin typeface="Arial"/>
                <a:cs typeface="Arial"/>
              </a:rPr>
              <a:t>šířky</a:t>
            </a:r>
            <a:r>
              <a:rPr sz="2350" spc="2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750" spc="80" dirty="0">
                <a:solidFill>
                  <a:srgbClr val="2F312F"/>
                </a:solidFill>
                <a:latin typeface="Times New Roman"/>
                <a:cs typeface="Times New Roman"/>
              </a:rPr>
              <a:t>0</a:t>
            </a:r>
            <a:r>
              <a:rPr sz="2750" spc="80" dirty="0">
                <a:solidFill>
                  <a:srgbClr val="464B4B"/>
                </a:solidFill>
                <a:latin typeface="Times New Roman"/>
                <a:cs typeface="Times New Roman"/>
              </a:rPr>
              <a:t>,</a:t>
            </a:r>
            <a:r>
              <a:rPr sz="2750" spc="80" dirty="0">
                <a:solidFill>
                  <a:srgbClr val="2F312F"/>
                </a:solidFill>
                <a:latin typeface="Times New Roman"/>
                <a:cs typeface="Times New Roman"/>
              </a:rPr>
              <a:t>5</a:t>
            </a:r>
            <a:r>
              <a:rPr sz="2750" spc="-25" dirty="0">
                <a:solidFill>
                  <a:srgbClr val="2F312F"/>
                </a:solidFill>
                <a:latin typeface="Times New Roman"/>
                <a:cs typeface="Times New Roman"/>
              </a:rPr>
              <a:t> </a:t>
            </a:r>
            <a:r>
              <a:rPr sz="2350" spc="220" dirty="0">
                <a:solidFill>
                  <a:srgbClr val="2F312F"/>
                </a:solidFill>
                <a:latin typeface="Arial"/>
                <a:cs typeface="Arial"/>
              </a:rPr>
              <a:t>m,</a:t>
            </a:r>
            <a:r>
              <a:rPr sz="2350" spc="-15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70" dirty="0">
                <a:solidFill>
                  <a:srgbClr val="2F312F"/>
                </a:solidFill>
                <a:latin typeface="Arial"/>
                <a:cs typeface="Arial"/>
              </a:rPr>
              <a:t>příčný</a:t>
            </a:r>
            <a:r>
              <a:rPr sz="2350" spc="-12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2F312F"/>
                </a:solidFill>
                <a:latin typeface="Arial"/>
                <a:cs typeface="Arial"/>
              </a:rPr>
              <a:t>sklon</a:t>
            </a:r>
            <a:r>
              <a:rPr sz="2350" spc="-29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00" dirty="0">
                <a:solidFill>
                  <a:srgbClr val="2F312F"/>
                </a:solidFill>
                <a:latin typeface="Arial"/>
                <a:cs typeface="Arial"/>
              </a:rPr>
              <a:t>je</a:t>
            </a:r>
            <a:r>
              <a:rPr sz="2350" spc="-114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2F312F"/>
                </a:solidFill>
                <a:latin typeface="Arial"/>
                <a:cs typeface="Arial"/>
              </a:rPr>
              <a:t>jednostranný</a:t>
            </a:r>
            <a:r>
              <a:rPr sz="2350" spc="47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750" spc="45" dirty="0">
                <a:solidFill>
                  <a:srgbClr val="2F312F"/>
                </a:solidFill>
                <a:latin typeface="Times New Roman"/>
                <a:cs typeface="Times New Roman"/>
              </a:rPr>
              <a:t>2</a:t>
            </a:r>
            <a:r>
              <a:rPr sz="2750" spc="45" dirty="0">
                <a:solidFill>
                  <a:srgbClr val="464B4B"/>
                </a:solidFill>
                <a:latin typeface="Times New Roman"/>
                <a:cs typeface="Times New Roman"/>
              </a:rPr>
              <a:t>,</a:t>
            </a:r>
            <a:r>
              <a:rPr sz="2750" spc="45" dirty="0">
                <a:solidFill>
                  <a:srgbClr val="2F312F"/>
                </a:solidFill>
                <a:latin typeface="Times New Roman"/>
                <a:cs typeface="Times New Roman"/>
              </a:rPr>
              <a:t>5</a:t>
            </a:r>
            <a:r>
              <a:rPr sz="2750" spc="-220" dirty="0">
                <a:solidFill>
                  <a:srgbClr val="2F312F"/>
                </a:solidFill>
                <a:latin typeface="Times New Roman"/>
                <a:cs typeface="Times New Roman"/>
              </a:rPr>
              <a:t> </a:t>
            </a:r>
            <a:r>
              <a:rPr sz="2600" spc="-270" dirty="0">
                <a:solidFill>
                  <a:srgbClr val="2F312F"/>
                </a:solidFill>
                <a:latin typeface="Times New Roman"/>
                <a:cs typeface="Times New Roman"/>
              </a:rPr>
              <a:t>o/o.</a:t>
            </a:r>
            <a:r>
              <a:rPr sz="2600" spc="10" dirty="0">
                <a:solidFill>
                  <a:srgbClr val="2F312F"/>
                </a:solidFill>
                <a:latin typeface="Times New Roman"/>
                <a:cs typeface="Times New Roman"/>
              </a:rPr>
              <a:t> </a:t>
            </a:r>
            <a:r>
              <a:rPr sz="2350" spc="85" dirty="0">
                <a:solidFill>
                  <a:srgbClr val="2F312F"/>
                </a:solidFill>
                <a:latin typeface="Arial"/>
                <a:cs typeface="Arial"/>
              </a:rPr>
              <a:t>Prů</a:t>
            </a:r>
            <a:r>
              <a:rPr sz="2350" spc="85" dirty="0">
                <a:solidFill>
                  <a:srgbClr val="080A08"/>
                </a:solidFill>
                <a:latin typeface="Arial"/>
                <a:cs typeface="Arial"/>
              </a:rPr>
              <a:t>l</a:t>
            </a:r>
            <a:r>
              <a:rPr sz="2350" spc="85" dirty="0">
                <a:solidFill>
                  <a:srgbClr val="2F312F"/>
                </a:solidFill>
                <a:latin typeface="Arial"/>
                <a:cs typeface="Arial"/>
              </a:rPr>
              <a:t>eh</a:t>
            </a:r>
            <a:r>
              <a:rPr sz="2350" spc="-39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00" dirty="0">
                <a:solidFill>
                  <a:srgbClr val="2F312F"/>
                </a:solidFill>
                <a:latin typeface="Arial"/>
                <a:cs typeface="Arial"/>
              </a:rPr>
              <a:t>je</a:t>
            </a:r>
            <a:r>
              <a:rPr sz="2350" spc="28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20" dirty="0">
                <a:solidFill>
                  <a:srgbClr val="1A1C1A"/>
                </a:solidFill>
                <a:latin typeface="Arial"/>
                <a:cs typeface="Arial"/>
              </a:rPr>
              <a:t>navržen</a:t>
            </a:r>
            <a:r>
              <a:rPr sz="2350" spc="-145" dirty="0">
                <a:solidFill>
                  <a:srgbClr val="1A1C1A"/>
                </a:solidFill>
                <a:latin typeface="Arial"/>
                <a:cs typeface="Arial"/>
              </a:rPr>
              <a:t> </a:t>
            </a:r>
            <a:r>
              <a:rPr sz="2350" spc="85" dirty="0">
                <a:solidFill>
                  <a:srgbClr val="1A1C1A"/>
                </a:solidFill>
                <a:latin typeface="Arial"/>
                <a:cs typeface="Arial"/>
              </a:rPr>
              <a:t>jako  </a:t>
            </a:r>
            <a:r>
              <a:rPr sz="2350" spc="110" dirty="0">
                <a:solidFill>
                  <a:srgbClr val="2F312F"/>
                </a:solidFill>
                <a:latin typeface="Arial"/>
                <a:cs typeface="Arial"/>
              </a:rPr>
              <a:t>mělký </a:t>
            </a:r>
            <a:r>
              <a:rPr sz="2350" spc="60" dirty="0">
                <a:solidFill>
                  <a:srgbClr val="2F312F"/>
                </a:solidFill>
                <a:latin typeface="Arial"/>
                <a:cs typeface="Arial"/>
              </a:rPr>
              <a:t>příkop </a:t>
            </a:r>
            <a:r>
              <a:rPr sz="2350" spc="85" dirty="0">
                <a:solidFill>
                  <a:srgbClr val="2F312F"/>
                </a:solidFill>
                <a:latin typeface="Arial"/>
                <a:cs typeface="Arial"/>
              </a:rPr>
              <a:t>hloubky </a:t>
            </a:r>
            <a:r>
              <a:rPr sz="2750" spc="220" dirty="0">
                <a:solidFill>
                  <a:srgbClr val="2F312F"/>
                </a:solidFill>
                <a:latin typeface="Times New Roman"/>
                <a:cs typeface="Times New Roman"/>
              </a:rPr>
              <a:t>20-30 </a:t>
            </a:r>
            <a:r>
              <a:rPr sz="2350" spc="265" dirty="0">
                <a:solidFill>
                  <a:srgbClr val="2F312F"/>
                </a:solidFill>
                <a:latin typeface="Arial"/>
                <a:cs typeface="Arial"/>
              </a:rPr>
              <a:t>cm </a:t>
            </a:r>
            <a:r>
              <a:rPr sz="2350" spc="50" dirty="0">
                <a:solidFill>
                  <a:srgbClr val="2F312F"/>
                </a:solidFill>
                <a:latin typeface="Arial"/>
                <a:cs typeface="Arial"/>
              </a:rPr>
              <a:t>a </a:t>
            </a:r>
            <a:r>
              <a:rPr sz="2350" spc="25" dirty="0">
                <a:solidFill>
                  <a:srgbClr val="2F312F"/>
                </a:solidFill>
                <a:latin typeface="Arial"/>
                <a:cs typeface="Arial"/>
              </a:rPr>
              <a:t>šířky </a:t>
            </a:r>
            <a:r>
              <a:rPr sz="2350" spc="50" dirty="0">
                <a:solidFill>
                  <a:srgbClr val="2F312F"/>
                </a:solidFill>
                <a:latin typeface="Arial"/>
                <a:cs typeface="Arial"/>
              </a:rPr>
              <a:t>5 </a:t>
            </a:r>
            <a:r>
              <a:rPr sz="2350" spc="155" dirty="0">
                <a:solidFill>
                  <a:srgbClr val="2F312F"/>
                </a:solidFill>
                <a:latin typeface="Arial"/>
                <a:cs typeface="Arial"/>
              </a:rPr>
              <a:t>m. </a:t>
            </a:r>
            <a:r>
              <a:rPr sz="2350" spc="75" dirty="0">
                <a:solidFill>
                  <a:srgbClr val="2F312F"/>
                </a:solidFill>
                <a:latin typeface="Arial"/>
                <a:cs typeface="Arial"/>
              </a:rPr>
              <a:t>Průleh </a:t>
            </a:r>
            <a:r>
              <a:rPr sz="2350" spc="70" dirty="0">
                <a:solidFill>
                  <a:srgbClr val="2F312F"/>
                </a:solidFill>
                <a:latin typeface="Arial"/>
                <a:cs typeface="Arial"/>
              </a:rPr>
              <a:t>slouží </a:t>
            </a:r>
            <a:r>
              <a:rPr sz="2350" spc="85" dirty="0">
                <a:solidFill>
                  <a:srgbClr val="2F312F"/>
                </a:solidFill>
                <a:latin typeface="Arial"/>
                <a:cs typeface="Arial"/>
              </a:rPr>
              <a:t>zejména </a:t>
            </a:r>
            <a:r>
              <a:rPr sz="2350" spc="-50" dirty="0">
                <a:solidFill>
                  <a:srgbClr val="2F312F"/>
                </a:solidFill>
                <a:latin typeface="Arial"/>
                <a:cs typeface="Arial"/>
              </a:rPr>
              <a:t>k </a:t>
            </a:r>
            <a:r>
              <a:rPr sz="2350" spc="100" dirty="0">
                <a:solidFill>
                  <a:srgbClr val="2F312F"/>
                </a:solidFill>
                <a:latin typeface="Arial"/>
                <a:cs typeface="Arial"/>
              </a:rPr>
              <a:t>odvodu </a:t>
            </a:r>
            <a:r>
              <a:rPr sz="2350" spc="10" dirty="0">
                <a:solidFill>
                  <a:srgbClr val="1A1C1A"/>
                </a:solidFill>
                <a:latin typeface="Arial"/>
                <a:cs typeface="Arial"/>
              </a:rPr>
              <a:t>dešťové </a:t>
            </a:r>
            <a:r>
              <a:rPr sz="2350" spc="55" dirty="0">
                <a:solidFill>
                  <a:srgbClr val="2F312F"/>
                </a:solidFill>
                <a:latin typeface="Arial"/>
                <a:cs typeface="Arial"/>
              </a:rPr>
              <a:t>vody </a:t>
            </a:r>
            <a:r>
              <a:rPr sz="2350" spc="-15" dirty="0">
                <a:solidFill>
                  <a:srgbClr val="2F312F"/>
                </a:solidFill>
                <a:latin typeface="Arial"/>
                <a:cs typeface="Arial"/>
              </a:rPr>
              <a:t>z </a:t>
            </a:r>
            <a:r>
              <a:rPr sz="2350" spc="50" dirty="0">
                <a:solidFill>
                  <a:srgbClr val="2F312F"/>
                </a:solidFill>
                <a:latin typeface="Arial"/>
                <a:cs typeface="Arial"/>
              </a:rPr>
              <a:t>př</a:t>
            </a:r>
            <a:r>
              <a:rPr sz="2350" spc="50" dirty="0">
                <a:solidFill>
                  <a:srgbClr val="753B49"/>
                </a:solidFill>
                <a:latin typeface="Arial"/>
                <a:cs typeface="Arial"/>
              </a:rPr>
              <a:t>i</a:t>
            </a:r>
            <a:r>
              <a:rPr sz="2350" spc="50" dirty="0">
                <a:solidFill>
                  <a:srgbClr val="1A3F90"/>
                </a:solidFill>
                <a:latin typeface="Arial"/>
                <a:cs typeface="Arial"/>
              </a:rPr>
              <a:t>l</a:t>
            </a:r>
            <a:r>
              <a:rPr sz="2350" spc="50" dirty="0">
                <a:solidFill>
                  <a:srgbClr val="2F312F"/>
                </a:solidFill>
                <a:latin typeface="Arial"/>
                <a:cs typeface="Arial"/>
              </a:rPr>
              <a:t>ehlého </a:t>
            </a:r>
            <a:r>
              <a:rPr sz="2350" spc="125" dirty="0">
                <a:solidFill>
                  <a:srgbClr val="2F312F"/>
                </a:solidFill>
                <a:latin typeface="Arial"/>
                <a:cs typeface="Arial"/>
              </a:rPr>
              <a:t>území </a:t>
            </a:r>
            <a:r>
              <a:rPr sz="2350" spc="215" dirty="0">
                <a:solidFill>
                  <a:srgbClr val="2F312F"/>
                </a:solidFill>
                <a:latin typeface="Arial"/>
                <a:cs typeface="Arial"/>
              </a:rPr>
              <a:t>i </a:t>
            </a:r>
            <a:r>
              <a:rPr sz="2350" spc="-15" dirty="0">
                <a:solidFill>
                  <a:srgbClr val="2F312F"/>
                </a:solidFill>
                <a:latin typeface="Arial"/>
                <a:cs typeface="Arial"/>
              </a:rPr>
              <a:t>z </a:t>
            </a:r>
            <a:r>
              <a:rPr sz="2350" spc="185" dirty="0">
                <a:solidFill>
                  <a:srgbClr val="2F312F"/>
                </a:solidFill>
                <a:latin typeface="Arial"/>
                <a:cs typeface="Arial"/>
              </a:rPr>
              <a:t>po</a:t>
            </a:r>
            <a:r>
              <a:rPr sz="2350" spc="185" dirty="0">
                <a:solidFill>
                  <a:srgbClr val="080A08"/>
                </a:solidFill>
                <a:latin typeface="Arial"/>
                <a:cs typeface="Arial"/>
              </a:rPr>
              <a:t>l</a:t>
            </a:r>
            <a:r>
              <a:rPr sz="2350" spc="185" dirty="0">
                <a:solidFill>
                  <a:srgbClr val="2F312F"/>
                </a:solidFill>
                <a:latin typeface="Arial"/>
                <a:cs typeface="Arial"/>
              </a:rPr>
              <a:t>n</a:t>
            </a:r>
            <a:r>
              <a:rPr sz="2350" spc="185" dirty="0">
                <a:solidFill>
                  <a:srgbClr val="080A08"/>
                </a:solidFill>
                <a:latin typeface="Arial"/>
                <a:cs typeface="Arial"/>
              </a:rPr>
              <a:t>í </a:t>
            </a:r>
            <a:r>
              <a:rPr sz="2350" spc="65" dirty="0">
                <a:solidFill>
                  <a:srgbClr val="2F312F"/>
                </a:solidFill>
                <a:latin typeface="Arial"/>
                <a:cs typeface="Arial"/>
              </a:rPr>
              <a:t>ces­  </a:t>
            </a:r>
            <a:r>
              <a:rPr sz="2350" spc="160" dirty="0">
                <a:solidFill>
                  <a:srgbClr val="2F312F"/>
                </a:solidFill>
                <a:latin typeface="Arial"/>
                <a:cs typeface="Arial"/>
              </a:rPr>
              <a:t>ty.</a:t>
            </a:r>
            <a:r>
              <a:rPr sz="2350" spc="61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20" dirty="0">
                <a:solidFill>
                  <a:srgbClr val="2F312F"/>
                </a:solidFill>
                <a:latin typeface="Arial"/>
                <a:cs typeface="Arial"/>
              </a:rPr>
              <a:t>Realizací</a:t>
            </a:r>
            <a:r>
              <a:rPr sz="2350" spc="-12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40" dirty="0">
                <a:solidFill>
                  <a:srgbClr val="2F312F"/>
                </a:solidFill>
                <a:latin typeface="Arial"/>
                <a:cs typeface="Arial"/>
              </a:rPr>
              <a:t>polní</a:t>
            </a:r>
            <a:r>
              <a:rPr sz="2350" spc="-23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55" dirty="0">
                <a:solidFill>
                  <a:srgbClr val="2F312F"/>
                </a:solidFill>
                <a:latin typeface="Arial"/>
                <a:cs typeface="Arial"/>
              </a:rPr>
              <a:t>cesty</a:t>
            </a:r>
            <a:r>
              <a:rPr sz="2350" spc="1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2F312F"/>
                </a:solidFill>
                <a:latin typeface="Arial"/>
                <a:cs typeface="Arial"/>
              </a:rPr>
              <a:t>v</a:t>
            </a:r>
            <a:r>
              <a:rPr sz="2350" spc="10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25" dirty="0">
                <a:solidFill>
                  <a:srgbClr val="2F312F"/>
                </a:solidFill>
                <a:latin typeface="Arial"/>
                <a:cs typeface="Arial"/>
              </a:rPr>
              <a:t>k</a:t>
            </a:r>
            <a:r>
              <a:rPr sz="2350" spc="125" dirty="0">
                <a:solidFill>
                  <a:srgbClr val="464B4B"/>
                </a:solidFill>
                <a:latin typeface="Arial"/>
                <a:cs typeface="Arial"/>
              </a:rPr>
              <a:t>.</a:t>
            </a:r>
            <a:r>
              <a:rPr sz="2350" spc="-180" dirty="0">
                <a:solidFill>
                  <a:srgbClr val="464B4B"/>
                </a:solidFill>
                <a:latin typeface="Arial"/>
                <a:cs typeface="Arial"/>
              </a:rPr>
              <a:t> </a:t>
            </a:r>
            <a:r>
              <a:rPr sz="2350" spc="204" dirty="0">
                <a:solidFill>
                  <a:srgbClr val="2F312F"/>
                </a:solidFill>
                <a:latin typeface="Arial"/>
                <a:cs typeface="Arial"/>
              </a:rPr>
              <a:t>ú</a:t>
            </a:r>
            <a:r>
              <a:rPr sz="2350" spc="204" dirty="0">
                <a:solidFill>
                  <a:srgbClr val="464B4B"/>
                </a:solidFill>
                <a:latin typeface="Arial"/>
                <a:cs typeface="Arial"/>
              </a:rPr>
              <a:t>.</a:t>
            </a:r>
            <a:r>
              <a:rPr sz="2350" spc="-80" dirty="0">
                <a:solidFill>
                  <a:srgbClr val="464B4B"/>
                </a:solidFill>
                <a:latin typeface="Arial"/>
                <a:cs typeface="Arial"/>
              </a:rPr>
              <a:t> </a:t>
            </a:r>
            <a:r>
              <a:rPr sz="2350" spc="40" dirty="0">
                <a:solidFill>
                  <a:srgbClr val="1A1C1A"/>
                </a:solidFill>
                <a:latin typeface="Arial"/>
                <a:cs typeface="Arial"/>
              </a:rPr>
              <a:t>Ludíkov</a:t>
            </a:r>
            <a:r>
              <a:rPr sz="2350" spc="-70" dirty="0">
                <a:solidFill>
                  <a:srgbClr val="1A1C1A"/>
                </a:solidFill>
                <a:latin typeface="Arial"/>
                <a:cs typeface="Arial"/>
              </a:rPr>
              <a:t> </a:t>
            </a:r>
            <a:r>
              <a:rPr sz="2350" spc="105" dirty="0">
                <a:solidFill>
                  <a:srgbClr val="2F312F"/>
                </a:solidFill>
                <a:latin typeface="Arial"/>
                <a:cs typeface="Arial"/>
              </a:rPr>
              <a:t>doš</a:t>
            </a:r>
            <a:r>
              <a:rPr sz="2350" spc="105" dirty="0">
                <a:solidFill>
                  <a:srgbClr val="080A08"/>
                </a:solidFill>
                <a:latin typeface="Arial"/>
                <a:cs typeface="Arial"/>
              </a:rPr>
              <a:t>l</a:t>
            </a:r>
            <a:r>
              <a:rPr sz="2350" spc="105" dirty="0">
                <a:solidFill>
                  <a:srgbClr val="2F312F"/>
                </a:solidFill>
                <a:latin typeface="Arial"/>
                <a:cs typeface="Arial"/>
              </a:rPr>
              <a:t>o</a:t>
            </a:r>
            <a:r>
              <a:rPr sz="2350" spc="8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dirty="0">
                <a:solidFill>
                  <a:srgbClr val="2F312F"/>
                </a:solidFill>
                <a:latin typeface="Arial"/>
                <a:cs typeface="Arial"/>
              </a:rPr>
              <a:t>ke</a:t>
            </a:r>
            <a:r>
              <a:rPr sz="2350" spc="-7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10" dirty="0">
                <a:solidFill>
                  <a:srgbClr val="2F312F"/>
                </a:solidFill>
                <a:latin typeface="Arial"/>
                <a:cs typeface="Arial"/>
              </a:rPr>
              <a:t>zpřístupnění</a:t>
            </a:r>
            <a:r>
              <a:rPr sz="2350" spc="2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85" dirty="0">
                <a:solidFill>
                  <a:srgbClr val="1A1C1A"/>
                </a:solidFill>
                <a:latin typeface="Arial"/>
                <a:cs typeface="Arial"/>
              </a:rPr>
              <a:t>pozemků</a:t>
            </a:r>
            <a:r>
              <a:rPr sz="2350" spc="105" dirty="0">
                <a:solidFill>
                  <a:srgbClr val="1A1C1A"/>
                </a:solidFill>
                <a:latin typeface="Arial"/>
                <a:cs typeface="Arial"/>
              </a:rPr>
              <a:t> </a:t>
            </a:r>
            <a:r>
              <a:rPr sz="2350" spc="105" dirty="0">
                <a:solidFill>
                  <a:srgbClr val="2F312F"/>
                </a:solidFill>
                <a:latin typeface="Arial"/>
                <a:cs typeface="Arial"/>
              </a:rPr>
              <a:t>(polní</a:t>
            </a:r>
            <a:r>
              <a:rPr sz="2350" spc="-16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2F312F"/>
                </a:solidFill>
                <a:latin typeface="Arial"/>
                <a:cs typeface="Arial"/>
              </a:rPr>
              <a:t>cesta</a:t>
            </a:r>
            <a:r>
              <a:rPr sz="2350" spc="-8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2F312F"/>
                </a:solidFill>
                <a:latin typeface="Arial"/>
                <a:cs typeface="Arial"/>
              </a:rPr>
              <a:t>zajišťuje</a:t>
            </a:r>
            <a:r>
              <a:rPr sz="2350" spc="7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2F312F"/>
                </a:solidFill>
                <a:latin typeface="Arial"/>
                <a:cs typeface="Arial"/>
              </a:rPr>
              <a:t>zpřís</a:t>
            </a:r>
            <a:r>
              <a:rPr sz="2350" spc="65" dirty="0">
                <a:solidFill>
                  <a:srgbClr val="31386B"/>
                </a:solidFill>
                <a:latin typeface="Arial"/>
                <a:cs typeface="Arial"/>
              </a:rPr>
              <a:t>t</a:t>
            </a:r>
            <a:r>
              <a:rPr sz="2350" spc="65" dirty="0">
                <a:solidFill>
                  <a:srgbClr val="2F312F"/>
                </a:solidFill>
                <a:latin typeface="Arial"/>
                <a:cs typeface="Arial"/>
              </a:rPr>
              <a:t>upnění</a:t>
            </a:r>
            <a:r>
              <a:rPr sz="2350" spc="6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2F312F"/>
                </a:solidFill>
                <a:latin typeface="Arial"/>
                <a:cs typeface="Arial"/>
              </a:rPr>
              <a:t>na</a:t>
            </a:r>
            <a:r>
              <a:rPr sz="2350" spc="1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2F312F"/>
                </a:solidFill>
                <a:latin typeface="Arial"/>
                <a:cs typeface="Arial"/>
              </a:rPr>
              <a:t>pastviny</a:t>
            </a:r>
            <a:r>
              <a:rPr sz="235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2F312F"/>
                </a:solidFill>
                <a:latin typeface="Arial"/>
                <a:cs typeface="Arial"/>
              </a:rPr>
              <a:t>a</a:t>
            </a:r>
            <a:r>
              <a:rPr sz="2350" spc="-3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05" dirty="0">
                <a:solidFill>
                  <a:srgbClr val="2F312F"/>
                </a:solidFill>
                <a:latin typeface="Arial"/>
                <a:cs typeface="Arial"/>
              </a:rPr>
              <a:t>ornou  </a:t>
            </a:r>
            <a:r>
              <a:rPr sz="2350" spc="110" dirty="0" err="1">
                <a:solidFill>
                  <a:srgbClr val="1A1C1A"/>
                </a:solidFill>
                <a:latin typeface="Arial"/>
                <a:cs typeface="Arial"/>
              </a:rPr>
              <a:t>půdu</a:t>
            </a:r>
            <a:r>
              <a:rPr sz="2350" spc="110" dirty="0">
                <a:solidFill>
                  <a:srgbClr val="1A1C1A"/>
                </a:solidFill>
                <a:latin typeface="Arial"/>
                <a:cs typeface="Arial"/>
              </a:rPr>
              <a:t> </a:t>
            </a:r>
            <a:r>
              <a:rPr sz="2350" spc="535" dirty="0" smtClean="0">
                <a:solidFill>
                  <a:srgbClr val="464B4B"/>
                </a:solidFill>
                <a:latin typeface="Arial"/>
                <a:cs typeface="Arial"/>
              </a:rPr>
              <a:t> </a:t>
            </a:r>
            <a:r>
              <a:rPr sz="2750" spc="215" dirty="0">
                <a:solidFill>
                  <a:srgbClr val="2F312F"/>
                </a:solidFill>
                <a:latin typeface="Times New Roman"/>
                <a:cs typeface="Times New Roman"/>
              </a:rPr>
              <a:t>32 </a:t>
            </a:r>
            <a:r>
              <a:rPr sz="2350" spc="80" dirty="0">
                <a:solidFill>
                  <a:srgbClr val="2F312F"/>
                </a:solidFill>
                <a:latin typeface="Arial"/>
                <a:cs typeface="Arial"/>
              </a:rPr>
              <a:t>pozemků), </a:t>
            </a:r>
            <a:r>
              <a:rPr sz="2350" spc="70" dirty="0">
                <a:solidFill>
                  <a:srgbClr val="2F312F"/>
                </a:solidFill>
                <a:latin typeface="Arial"/>
                <a:cs typeface="Arial"/>
              </a:rPr>
              <a:t>k posílení </a:t>
            </a:r>
            <a:r>
              <a:rPr sz="2350" spc="105" dirty="0">
                <a:solidFill>
                  <a:srgbClr val="2F312F"/>
                </a:solidFill>
                <a:latin typeface="Arial"/>
                <a:cs typeface="Arial"/>
              </a:rPr>
              <a:t>protierozní </a:t>
            </a:r>
            <a:r>
              <a:rPr sz="2350" spc="90" dirty="0">
                <a:solidFill>
                  <a:srgbClr val="2F312F"/>
                </a:solidFill>
                <a:latin typeface="Arial"/>
                <a:cs typeface="Arial"/>
              </a:rPr>
              <a:t>funkce </a:t>
            </a:r>
            <a:r>
              <a:rPr sz="2350" spc="95" dirty="0">
                <a:solidFill>
                  <a:srgbClr val="2F312F"/>
                </a:solidFill>
                <a:latin typeface="Arial"/>
                <a:cs typeface="Arial"/>
              </a:rPr>
              <a:t>(prů</a:t>
            </a:r>
            <a:r>
              <a:rPr sz="2350" spc="95" dirty="0">
                <a:solidFill>
                  <a:srgbClr val="080A08"/>
                </a:solidFill>
                <a:latin typeface="Arial"/>
                <a:cs typeface="Arial"/>
              </a:rPr>
              <a:t>l</a:t>
            </a:r>
            <a:r>
              <a:rPr sz="2350" spc="95" dirty="0">
                <a:solidFill>
                  <a:srgbClr val="2F312F"/>
                </a:solidFill>
                <a:latin typeface="Arial"/>
                <a:cs typeface="Arial"/>
              </a:rPr>
              <a:t>eh </a:t>
            </a:r>
            <a:r>
              <a:rPr sz="2350" spc="80" dirty="0">
                <a:solidFill>
                  <a:srgbClr val="2F312F"/>
                </a:solidFill>
                <a:latin typeface="Arial"/>
                <a:cs typeface="Arial"/>
              </a:rPr>
              <a:t>odvádí </a:t>
            </a:r>
            <a:r>
              <a:rPr sz="2350" spc="90" dirty="0">
                <a:solidFill>
                  <a:srgbClr val="2F312F"/>
                </a:solidFill>
                <a:latin typeface="Arial"/>
                <a:cs typeface="Arial"/>
              </a:rPr>
              <a:t>vodu </a:t>
            </a:r>
            <a:r>
              <a:rPr sz="2350" spc="-15" dirty="0">
                <a:solidFill>
                  <a:srgbClr val="2F312F"/>
                </a:solidFill>
                <a:latin typeface="Arial"/>
                <a:cs typeface="Arial"/>
              </a:rPr>
              <a:t>z </a:t>
            </a:r>
            <a:r>
              <a:rPr sz="2350" spc="95" dirty="0">
                <a:solidFill>
                  <a:srgbClr val="2F312F"/>
                </a:solidFill>
                <a:latin typeface="Arial"/>
                <a:cs typeface="Arial"/>
              </a:rPr>
              <a:t>př</a:t>
            </a:r>
            <a:r>
              <a:rPr sz="2350" spc="95" dirty="0">
                <a:solidFill>
                  <a:srgbClr val="080A08"/>
                </a:solidFill>
                <a:latin typeface="Arial"/>
                <a:cs typeface="Arial"/>
              </a:rPr>
              <a:t>il</a:t>
            </a:r>
            <a:r>
              <a:rPr sz="2350" spc="95" dirty="0">
                <a:solidFill>
                  <a:srgbClr val="2F312F"/>
                </a:solidFill>
                <a:latin typeface="Arial"/>
                <a:cs typeface="Arial"/>
              </a:rPr>
              <a:t>ehlých </a:t>
            </a:r>
            <a:r>
              <a:rPr sz="2350" spc="65" dirty="0">
                <a:solidFill>
                  <a:srgbClr val="2F312F"/>
                </a:solidFill>
                <a:latin typeface="Arial"/>
                <a:cs typeface="Arial"/>
              </a:rPr>
              <a:t>pozemků </a:t>
            </a:r>
            <a:r>
              <a:rPr sz="2350" spc="90" dirty="0">
                <a:solidFill>
                  <a:srgbClr val="2F312F"/>
                </a:solidFill>
                <a:latin typeface="Arial"/>
                <a:cs typeface="Arial"/>
              </a:rPr>
              <a:t>do </a:t>
            </a:r>
            <a:r>
              <a:rPr sz="2350" spc="-25" dirty="0">
                <a:solidFill>
                  <a:srgbClr val="2F312F"/>
                </a:solidFill>
                <a:latin typeface="Arial"/>
                <a:cs typeface="Arial"/>
              </a:rPr>
              <a:t>dešťové </a:t>
            </a:r>
            <a:r>
              <a:rPr sz="2350" spc="35" dirty="0">
                <a:solidFill>
                  <a:srgbClr val="2F312F"/>
                </a:solidFill>
                <a:latin typeface="Arial"/>
                <a:cs typeface="Arial"/>
              </a:rPr>
              <a:t>kanalizace), </a:t>
            </a:r>
            <a:r>
              <a:rPr sz="2350" spc="60" dirty="0" err="1">
                <a:solidFill>
                  <a:srgbClr val="2F312F"/>
                </a:solidFill>
                <a:latin typeface="Arial"/>
                <a:cs typeface="Arial"/>
              </a:rPr>
              <a:t>ke</a:t>
            </a:r>
            <a:r>
              <a:rPr sz="2350" spc="6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00" dirty="0" err="1" smtClean="0">
                <a:solidFill>
                  <a:srgbClr val="2F312F"/>
                </a:solidFill>
                <a:latin typeface="Arial"/>
                <a:cs typeface="Arial"/>
              </a:rPr>
              <a:t>sní</a:t>
            </a:r>
            <a:r>
              <a:rPr sz="2350" spc="85" dirty="0" err="1" smtClean="0">
                <a:solidFill>
                  <a:srgbClr val="2F312F"/>
                </a:solidFill>
                <a:latin typeface="Arial"/>
                <a:cs typeface="Arial"/>
              </a:rPr>
              <a:t>žení</a:t>
            </a:r>
            <a:r>
              <a:rPr sz="2350" spc="-110" dirty="0" smtClean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2F312F"/>
                </a:solidFill>
                <a:latin typeface="Arial"/>
                <a:cs typeface="Arial"/>
              </a:rPr>
              <a:t>potřeby</a:t>
            </a:r>
            <a:r>
              <a:rPr sz="2350" spc="7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60" dirty="0">
                <a:solidFill>
                  <a:srgbClr val="2F312F"/>
                </a:solidFill>
                <a:latin typeface="Arial"/>
                <a:cs typeface="Arial"/>
              </a:rPr>
              <a:t>průjezdů</a:t>
            </a:r>
            <a:r>
              <a:rPr sz="2350" spc="15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2F312F"/>
                </a:solidFill>
                <a:latin typeface="Arial"/>
                <a:cs typeface="Arial"/>
              </a:rPr>
              <a:t>zastavěnou</a:t>
            </a:r>
            <a:r>
              <a:rPr sz="2350" spc="17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85" dirty="0">
                <a:solidFill>
                  <a:srgbClr val="2F312F"/>
                </a:solidFill>
                <a:latin typeface="Arial"/>
                <a:cs typeface="Arial"/>
              </a:rPr>
              <a:t>částí</a:t>
            </a:r>
            <a:r>
              <a:rPr sz="2350" spc="-229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60" dirty="0">
                <a:solidFill>
                  <a:srgbClr val="2F312F"/>
                </a:solidFill>
                <a:latin typeface="Arial"/>
                <a:cs typeface="Arial"/>
              </a:rPr>
              <a:t>obce</a:t>
            </a:r>
            <a:r>
              <a:rPr sz="2350" spc="2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2F312F"/>
                </a:solidFill>
                <a:latin typeface="Arial"/>
                <a:cs typeface="Arial"/>
              </a:rPr>
              <a:t>(konstrukce</a:t>
            </a:r>
            <a:r>
              <a:rPr sz="2350" spc="9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2F312F"/>
                </a:solidFill>
                <a:latin typeface="Arial"/>
                <a:cs typeface="Arial"/>
              </a:rPr>
              <a:t>a</a:t>
            </a:r>
            <a:r>
              <a:rPr sz="2350" spc="-13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40" dirty="0">
                <a:solidFill>
                  <a:srgbClr val="2F312F"/>
                </a:solidFill>
                <a:latin typeface="Arial"/>
                <a:cs typeface="Arial"/>
              </a:rPr>
              <a:t>šířka</a:t>
            </a:r>
            <a:r>
              <a:rPr sz="2350" spc="-13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25" dirty="0">
                <a:solidFill>
                  <a:srgbClr val="2F312F"/>
                </a:solidFill>
                <a:latin typeface="Arial"/>
                <a:cs typeface="Arial"/>
              </a:rPr>
              <a:t>vozovky</a:t>
            </a:r>
            <a:r>
              <a:rPr sz="2350" spc="16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05" dirty="0">
                <a:solidFill>
                  <a:srgbClr val="2F312F"/>
                </a:solidFill>
                <a:latin typeface="Arial"/>
                <a:cs typeface="Arial"/>
              </a:rPr>
              <a:t>umožňuje</a:t>
            </a:r>
            <a:r>
              <a:rPr sz="2350" spc="28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55" dirty="0">
                <a:solidFill>
                  <a:srgbClr val="1A1C1A"/>
                </a:solidFill>
                <a:latin typeface="Arial"/>
                <a:cs typeface="Arial"/>
              </a:rPr>
              <a:t>průjezd </a:t>
            </a:r>
            <a:r>
              <a:rPr sz="2350" spc="459" dirty="0">
                <a:solidFill>
                  <a:srgbClr val="2F312F"/>
                </a:solidFill>
                <a:latin typeface="Arial"/>
                <a:cs typeface="Arial"/>
              </a:rPr>
              <a:t>i</a:t>
            </a:r>
            <a:r>
              <a:rPr sz="2350" spc="-35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70" dirty="0" err="1">
                <a:solidFill>
                  <a:srgbClr val="1A1C1A"/>
                </a:solidFill>
                <a:latin typeface="Arial"/>
                <a:cs typeface="Arial"/>
              </a:rPr>
              <a:t>nadměrné</a:t>
            </a:r>
            <a:r>
              <a:rPr sz="2350" spc="-135" dirty="0">
                <a:solidFill>
                  <a:srgbClr val="1A1C1A"/>
                </a:solidFill>
                <a:latin typeface="Arial"/>
                <a:cs typeface="Arial"/>
              </a:rPr>
              <a:t> </a:t>
            </a:r>
            <a:r>
              <a:rPr sz="2350" spc="55" dirty="0" err="1" smtClean="0">
                <a:solidFill>
                  <a:srgbClr val="2F312F"/>
                </a:solidFill>
                <a:latin typeface="Arial"/>
                <a:cs typeface="Arial"/>
              </a:rPr>
              <a:t>zemědě</a:t>
            </a:r>
            <a:r>
              <a:rPr sz="2350" spc="10" dirty="0" err="1" smtClean="0">
                <a:solidFill>
                  <a:srgbClr val="080A08"/>
                </a:solidFill>
                <a:latin typeface="Arial"/>
                <a:cs typeface="Arial"/>
              </a:rPr>
              <a:t>l</a:t>
            </a:r>
            <a:r>
              <a:rPr sz="2350" spc="10" dirty="0" err="1" smtClean="0">
                <a:solidFill>
                  <a:srgbClr val="2F312F"/>
                </a:solidFill>
                <a:latin typeface="Arial"/>
                <a:cs typeface="Arial"/>
              </a:rPr>
              <a:t>ské</a:t>
            </a:r>
            <a:r>
              <a:rPr sz="2350" spc="-60" dirty="0" smtClean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30" dirty="0">
                <a:solidFill>
                  <a:srgbClr val="2F312F"/>
                </a:solidFill>
                <a:latin typeface="Arial"/>
                <a:cs typeface="Arial"/>
              </a:rPr>
              <a:t>techniky)</a:t>
            </a:r>
            <a:r>
              <a:rPr sz="2350" spc="130" dirty="0">
                <a:solidFill>
                  <a:srgbClr val="464B4B"/>
                </a:solidFill>
                <a:latin typeface="Arial"/>
                <a:cs typeface="Arial"/>
              </a:rPr>
              <a:t>,</a:t>
            </a:r>
            <a:endParaRPr sz="2350" dirty="0">
              <a:latin typeface="Arial"/>
              <a:cs typeface="Arial"/>
            </a:endParaRPr>
          </a:p>
          <a:p>
            <a:pPr marL="12700" marR="62865" indent="24765" algn="just">
              <a:lnSpc>
                <a:spcPct val="122800"/>
              </a:lnSpc>
            </a:pPr>
            <a:r>
              <a:rPr sz="2350" dirty="0">
                <a:solidFill>
                  <a:srgbClr val="1A1C1A"/>
                </a:solidFill>
                <a:latin typeface="Arial"/>
                <a:cs typeface="Arial"/>
              </a:rPr>
              <a:t>ke</a:t>
            </a:r>
            <a:r>
              <a:rPr sz="2350" spc="-185" dirty="0">
                <a:solidFill>
                  <a:srgbClr val="1A1C1A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2F312F"/>
                </a:solidFill>
                <a:latin typeface="Arial"/>
                <a:cs typeface="Arial"/>
              </a:rPr>
              <a:t>zvýšení</a:t>
            </a:r>
            <a:r>
              <a:rPr sz="2350" spc="4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05" dirty="0">
                <a:solidFill>
                  <a:srgbClr val="2F312F"/>
                </a:solidFill>
                <a:latin typeface="Arial"/>
                <a:cs typeface="Arial"/>
              </a:rPr>
              <a:t>prostupnosti</a:t>
            </a:r>
            <a:r>
              <a:rPr sz="2350" spc="16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70" dirty="0">
                <a:solidFill>
                  <a:srgbClr val="2F312F"/>
                </a:solidFill>
                <a:latin typeface="Arial"/>
                <a:cs typeface="Arial"/>
              </a:rPr>
              <a:t>krajiny</a:t>
            </a:r>
            <a:r>
              <a:rPr sz="2350" spc="-114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35" dirty="0">
                <a:solidFill>
                  <a:srgbClr val="464B4B"/>
                </a:solidFill>
                <a:latin typeface="Arial"/>
                <a:cs typeface="Arial"/>
              </a:rPr>
              <a:t>(</a:t>
            </a:r>
            <a:r>
              <a:rPr sz="2350" spc="135" dirty="0">
                <a:solidFill>
                  <a:srgbClr val="2F312F"/>
                </a:solidFill>
                <a:latin typeface="Arial"/>
                <a:cs typeface="Arial"/>
              </a:rPr>
              <a:t>po</a:t>
            </a:r>
            <a:r>
              <a:rPr sz="2350" spc="135" dirty="0">
                <a:solidFill>
                  <a:srgbClr val="080A08"/>
                </a:solidFill>
                <a:latin typeface="Arial"/>
                <a:cs typeface="Arial"/>
              </a:rPr>
              <a:t>l</a:t>
            </a:r>
            <a:r>
              <a:rPr sz="2350" spc="135" dirty="0">
                <a:solidFill>
                  <a:srgbClr val="2F312F"/>
                </a:solidFill>
                <a:latin typeface="Arial"/>
                <a:cs typeface="Arial"/>
              </a:rPr>
              <a:t>ní</a:t>
            </a:r>
            <a:r>
              <a:rPr sz="2350" spc="-40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2F312F"/>
                </a:solidFill>
                <a:latin typeface="Arial"/>
                <a:cs typeface="Arial"/>
              </a:rPr>
              <a:t>cesta</a:t>
            </a:r>
            <a:r>
              <a:rPr sz="2350" spc="-9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80" dirty="0">
                <a:solidFill>
                  <a:srgbClr val="2F312F"/>
                </a:solidFill>
                <a:latin typeface="Arial"/>
                <a:cs typeface="Arial"/>
              </a:rPr>
              <a:t>(vytváří</a:t>
            </a:r>
            <a:r>
              <a:rPr sz="2350" spc="-6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-170" dirty="0">
                <a:solidFill>
                  <a:srgbClr val="2F312F"/>
                </a:solidFill>
                <a:latin typeface="Arial"/>
                <a:cs typeface="Arial"/>
              </a:rPr>
              <a:t>s</a:t>
            </a:r>
            <a:r>
              <a:rPr sz="2350" spc="9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40" dirty="0">
                <a:solidFill>
                  <a:srgbClr val="2F312F"/>
                </a:solidFill>
                <a:latin typeface="Arial"/>
                <a:cs typeface="Arial"/>
              </a:rPr>
              <a:t>ostatními</a:t>
            </a:r>
            <a:r>
              <a:rPr sz="2350" spc="-114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2F312F"/>
                </a:solidFill>
                <a:latin typeface="Arial"/>
                <a:cs typeface="Arial"/>
              </a:rPr>
              <a:t>cestami</a:t>
            </a:r>
            <a:r>
              <a:rPr sz="2350" spc="7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-40" dirty="0">
                <a:solidFill>
                  <a:srgbClr val="2F312F"/>
                </a:solidFill>
                <a:latin typeface="Arial"/>
                <a:cs typeface="Arial"/>
              </a:rPr>
              <a:t>síť</a:t>
            </a:r>
            <a:r>
              <a:rPr sz="2350" spc="19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95" dirty="0">
                <a:solidFill>
                  <a:srgbClr val="1A1C1A"/>
                </a:solidFill>
                <a:latin typeface="Arial"/>
                <a:cs typeface="Arial"/>
              </a:rPr>
              <a:t>polních</a:t>
            </a:r>
            <a:r>
              <a:rPr sz="2350" spc="-114" dirty="0">
                <a:solidFill>
                  <a:srgbClr val="1A1C1A"/>
                </a:solidFill>
                <a:latin typeface="Arial"/>
                <a:cs typeface="Arial"/>
              </a:rPr>
              <a:t> </a:t>
            </a:r>
            <a:r>
              <a:rPr sz="2350" spc="140" dirty="0">
                <a:solidFill>
                  <a:srgbClr val="2F312F"/>
                </a:solidFill>
                <a:latin typeface="Arial"/>
                <a:cs typeface="Arial"/>
              </a:rPr>
              <a:t>cest</a:t>
            </a:r>
            <a:r>
              <a:rPr sz="2350" spc="140" dirty="0">
                <a:solidFill>
                  <a:srgbClr val="464B4B"/>
                </a:solidFill>
                <a:latin typeface="Arial"/>
                <a:cs typeface="Arial"/>
              </a:rPr>
              <a:t>,</a:t>
            </a:r>
            <a:r>
              <a:rPr sz="2350" spc="-300" dirty="0">
                <a:solidFill>
                  <a:srgbClr val="464B4B"/>
                </a:solidFill>
                <a:latin typeface="Arial"/>
                <a:cs typeface="Arial"/>
              </a:rPr>
              <a:t> </a:t>
            </a:r>
            <a:r>
              <a:rPr sz="2350" spc="5" dirty="0">
                <a:solidFill>
                  <a:srgbClr val="2F312F"/>
                </a:solidFill>
                <a:latin typeface="Arial"/>
                <a:cs typeface="Arial"/>
              </a:rPr>
              <a:t>navazuje</a:t>
            </a:r>
            <a:r>
              <a:rPr sz="2350" spc="15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35" dirty="0">
                <a:solidFill>
                  <a:srgbClr val="2F312F"/>
                </a:solidFill>
                <a:latin typeface="Arial"/>
                <a:cs typeface="Arial"/>
              </a:rPr>
              <a:t>na</a:t>
            </a:r>
            <a:r>
              <a:rPr sz="2350" spc="-20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45" dirty="0">
                <a:solidFill>
                  <a:srgbClr val="2F312F"/>
                </a:solidFill>
                <a:latin typeface="Arial"/>
                <a:cs typeface="Arial"/>
              </a:rPr>
              <a:t>s</a:t>
            </a:r>
            <a:r>
              <a:rPr sz="2350" spc="145" dirty="0">
                <a:solidFill>
                  <a:srgbClr val="464B4B"/>
                </a:solidFill>
                <a:latin typeface="Arial"/>
                <a:cs typeface="Arial"/>
              </a:rPr>
              <a:t>i</a:t>
            </a:r>
            <a:r>
              <a:rPr sz="2350" spc="145" dirty="0">
                <a:solidFill>
                  <a:srgbClr val="2F312F"/>
                </a:solidFill>
                <a:latin typeface="Arial"/>
                <a:cs typeface="Arial"/>
              </a:rPr>
              <a:t>lnici</a:t>
            </a:r>
            <a:r>
              <a:rPr sz="2350" spc="145" dirty="0">
                <a:solidFill>
                  <a:srgbClr val="464B4B"/>
                </a:solidFill>
                <a:latin typeface="Arial"/>
                <a:cs typeface="Arial"/>
              </a:rPr>
              <a:t>,</a:t>
            </a:r>
            <a:r>
              <a:rPr sz="2350" spc="-400" dirty="0">
                <a:solidFill>
                  <a:srgbClr val="464B4B"/>
                </a:solidFill>
                <a:latin typeface="Arial"/>
                <a:cs typeface="Arial"/>
              </a:rPr>
              <a:t> </a:t>
            </a:r>
            <a:r>
              <a:rPr sz="2350" spc="145" dirty="0">
                <a:solidFill>
                  <a:srgbClr val="2F312F"/>
                </a:solidFill>
                <a:latin typeface="Arial"/>
                <a:cs typeface="Arial"/>
              </a:rPr>
              <a:t>ostatn</a:t>
            </a:r>
            <a:r>
              <a:rPr sz="2350" spc="145" dirty="0">
                <a:solidFill>
                  <a:srgbClr val="464B4B"/>
                </a:solidFill>
                <a:latin typeface="Arial"/>
                <a:cs typeface="Arial"/>
              </a:rPr>
              <a:t>í</a:t>
            </a:r>
            <a:r>
              <a:rPr sz="2350" spc="-280" dirty="0">
                <a:solidFill>
                  <a:srgbClr val="464B4B"/>
                </a:solidFill>
                <a:latin typeface="Arial"/>
                <a:cs typeface="Arial"/>
              </a:rPr>
              <a:t> </a:t>
            </a:r>
            <a:r>
              <a:rPr sz="2350" spc="160" dirty="0" err="1">
                <a:solidFill>
                  <a:srgbClr val="2F312F"/>
                </a:solidFill>
                <a:latin typeface="Arial"/>
                <a:cs typeface="Arial"/>
              </a:rPr>
              <a:t>po</a:t>
            </a:r>
            <a:r>
              <a:rPr sz="2350" spc="160" dirty="0" err="1">
                <a:solidFill>
                  <a:srgbClr val="080A08"/>
                </a:solidFill>
                <a:latin typeface="Arial"/>
                <a:cs typeface="Arial"/>
              </a:rPr>
              <a:t>l</a:t>
            </a:r>
            <a:r>
              <a:rPr sz="2350" spc="160" dirty="0" err="1">
                <a:solidFill>
                  <a:srgbClr val="2F312F"/>
                </a:solidFill>
                <a:latin typeface="Arial"/>
                <a:cs typeface="Arial"/>
              </a:rPr>
              <a:t>ní</a:t>
            </a:r>
            <a:r>
              <a:rPr sz="2350" spc="-405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65" dirty="0" err="1" smtClean="0">
                <a:solidFill>
                  <a:srgbClr val="2F312F"/>
                </a:solidFill>
                <a:latin typeface="Arial"/>
                <a:cs typeface="Arial"/>
              </a:rPr>
              <a:t>ces</a:t>
            </a:r>
            <a:r>
              <a:rPr lang="cs-CZ" sz="2350" spc="65" dirty="0" smtClean="0">
                <a:solidFill>
                  <a:srgbClr val="2F312F"/>
                </a:solidFill>
                <a:latin typeface="Arial"/>
                <a:cs typeface="Arial"/>
              </a:rPr>
              <a:t>-</a:t>
            </a:r>
            <a:r>
              <a:rPr sz="2350" spc="65" dirty="0" smtClean="0">
                <a:solidFill>
                  <a:srgbClr val="464B4B"/>
                </a:solidFill>
                <a:latin typeface="Arial"/>
                <a:cs typeface="Arial"/>
              </a:rPr>
              <a:t>­  </a:t>
            </a:r>
            <a:r>
              <a:rPr sz="2350" spc="85" dirty="0">
                <a:solidFill>
                  <a:srgbClr val="2F312F"/>
                </a:solidFill>
                <a:latin typeface="Arial"/>
                <a:cs typeface="Arial"/>
              </a:rPr>
              <a:t>ty), </a:t>
            </a:r>
            <a:r>
              <a:rPr sz="2350" dirty="0">
                <a:solidFill>
                  <a:srgbClr val="2F312F"/>
                </a:solidFill>
                <a:latin typeface="Arial"/>
                <a:cs typeface="Arial"/>
              </a:rPr>
              <a:t>ke </a:t>
            </a:r>
            <a:r>
              <a:rPr sz="2350" spc="90" dirty="0">
                <a:solidFill>
                  <a:srgbClr val="2F312F"/>
                </a:solidFill>
                <a:latin typeface="Arial"/>
                <a:cs typeface="Arial"/>
              </a:rPr>
              <a:t>zvýšen</a:t>
            </a:r>
            <a:r>
              <a:rPr sz="2350" spc="90" dirty="0">
                <a:solidFill>
                  <a:srgbClr val="464B4B"/>
                </a:solidFill>
                <a:latin typeface="Arial"/>
                <a:cs typeface="Arial"/>
              </a:rPr>
              <a:t>í</a:t>
            </a:r>
            <a:r>
              <a:rPr sz="2350" spc="90" dirty="0">
                <a:solidFill>
                  <a:srgbClr val="2F312F"/>
                </a:solidFill>
                <a:latin typeface="Arial"/>
                <a:cs typeface="Arial"/>
              </a:rPr>
              <a:t>ekologické </a:t>
            </a:r>
            <a:r>
              <a:rPr sz="2350" spc="105" dirty="0">
                <a:solidFill>
                  <a:srgbClr val="2F312F"/>
                </a:solidFill>
                <a:latin typeface="Arial"/>
                <a:cs typeface="Arial"/>
              </a:rPr>
              <a:t>stability </a:t>
            </a:r>
            <a:r>
              <a:rPr sz="2350" spc="100" dirty="0">
                <a:solidFill>
                  <a:srgbClr val="2F312F"/>
                </a:solidFill>
                <a:latin typeface="Arial"/>
                <a:cs typeface="Arial"/>
              </a:rPr>
              <a:t>území </a:t>
            </a:r>
            <a:r>
              <a:rPr sz="2350" spc="65" dirty="0">
                <a:solidFill>
                  <a:srgbClr val="2F312F"/>
                </a:solidFill>
                <a:latin typeface="Arial"/>
                <a:cs typeface="Arial"/>
              </a:rPr>
              <a:t>(podél </a:t>
            </a:r>
            <a:r>
              <a:rPr sz="2350" spc="130" dirty="0">
                <a:solidFill>
                  <a:srgbClr val="2F312F"/>
                </a:solidFill>
                <a:latin typeface="Arial"/>
                <a:cs typeface="Arial"/>
              </a:rPr>
              <a:t>poln</a:t>
            </a:r>
            <a:r>
              <a:rPr sz="2350" spc="130" dirty="0">
                <a:solidFill>
                  <a:srgbClr val="464B4B"/>
                </a:solidFill>
                <a:latin typeface="Arial"/>
                <a:cs typeface="Arial"/>
              </a:rPr>
              <a:t>í</a:t>
            </a:r>
            <a:r>
              <a:rPr sz="2350" spc="130" dirty="0">
                <a:solidFill>
                  <a:srgbClr val="2F312F"/>
                </a:solidFill>
                <a:latin typeface="Arial"/>
                <a:cs typeface="Arial"/>
              </a:rPr>
              <a:t>cesty </a:t>
            </a:r>
            <a:r>
              <a:rPr sz="2350" spc="100" dirty="0">
                <a:solidFill>
                  <a:srgbClr val="2F312F"/>
                </a:solidFill>
                <a:latin typeface="Arial"/>
                <a:cs typeface="Arial"/>
              </a:rPr>
              <a:t>je </a:t>
            </a:r>
            <a:r>
              <a:rPr sz="2350" spc="30" dirty="0">
                <a:solidFill>
                  <a:srgbClr val="2F312F"/>
                </a:solidFill>
                <a:latin typeface="Arial"/>
                <a:cs typeface="Arial"/>
              </a:rPr>
              <a:t>navržena </a:t>
            </a:r>
            <a:r>
              <a:rPr sz="2350" spc="85" dirty="0">
                <a:solidFill>
                  <a:srgbClr val="2F312F"/>
                </a:solidFill>
                <a:latin typeface="Arial"/>
                <a:cs typeface="Arial"/>
              </a:rPr>
              <a:t>doprovodná</a:t>
            </a:r>
            <a:r>
              <a:rPr sz="2350" spc="-240" dirty="0">
                <a:solidFill>
                  <a:srgbClr val="2F312F"/>
                </a:solidFill>
                <a:latin typeface="Arial"/>
                <a:cs typeface="Arial"/>
              </a:rPr>
              <a:t> </a:t>
            </a:r>
            <a:r>
              <a:rPr sz="2350" spc="105" dirty="0">
                <a:solidFill>
                  <a:srgbClr val="2F312F"/>
                </a:solidFill>
                <a:latin typeface="Arial"/>
                <a:cs typeface="Arial"/>
              </a:rPr>
              <a:t>zeleň</a:t>
            </a:r>
            <a:r>
              <a:rPr sz="2350" spc="105" dirty="0">
                <a:solidFill>
                  <a:srgbClr val="464B4B"/>
                </a:solidFill>
                <a:latin typeface="Arial"/>
                <a:cs typeface="Arial"/>
              </a:rPr>
              <a:t>).</a:t>
            </a:r>
            <a:endParaRPr sz="23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431" y="2437622"/>
            <a:ext cx="452342" cy="1708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6431" y="4246991"/>
            <a:ext cx="477472" cy="2688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0855" y="1733978"/>
            <a:ext cx="18948114" cy="12992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65" y="13733612"/>
            <a:ext cx="0" cy="5679440"/>
          </a:xfrm>
          <a:custGeom>
            <a:avLst/>
            <a:gdLst/>
            <a:ahLst/>
            <a:cxnLst/>
            <a:rect l="l" t="t" r="r" b="b"/>
            <a:pathLst>
              <a:path h="5679440">
                <a:moveTo>
                  <a:pt x="0" y="5679408"/>
                </a:moveTo>
                <a:lnTo>
                  <a:pt x="0" y="0"/>
                </a:lnTo>
              </a:path>
            </a:pathLst>
          </a:custGeom>
          <a:ln w="12565">
            <a:solidFill>
              <a:srgbClr val="8C80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796803"/>
            <a:ext cx="1181735" cy="0"/>
          </a:xfrm>
          <a:custGeom>
            <a:avLst/>
            <a:gdLst/>
            <a:ahLst/>
            <a:cxnLst/>
            <a:rect l="l" t="t" r="r" b="b"/>
            <a:pathLst>
              <a:path w="1181735">
                <a:moveTo>
                  <a:pt x="0" y="0"/>
                </a:moveTo>
                <a:lnTo>
                  <a:pt x="1181115" y="0"/>
                </a:lnTo>
              </a:path>
            </a:pathLst>
          </a:custGeom>
          <a:ln w="75390">
            <a:solidFill>
              <a:srgbClr val="EF9C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4663427"/>
            <a:ext cx="1181735" cy="0"/>
          </a:xfrm>
          <a:custGeom>
            <a:avLst/>
            <a:gdLst/>
            <a:ahLst/>
            <a:cxnLst/>
            <a:rect l="l" t="t" r="r" b="b"/>
            <a:pathLst>
              <a:path w="1181735">
                <a:moveTo>
                  <a:pt x="0" y="0"/>
                </a:moveTo>
                <a:lnTo>
                  <a:pt x="1181115" y="0"/>
                </a:lnTo>
              </a:path>
            </a:pathLst>
          </a:custGeom>
          <a:ln w="75390">
            <a:solidFill>
              <a:srgbClr val="E887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87857" y="527050"/>
            <a:ext cx="13834110" cy="579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b="1" spc="200" dirty="0">
                <a:solidFill>
                  <a:srgbClr val="EF972F"/>
                </a:solidFill>
                <a:latin typeface="Arial"/>
                <a:cs typeface="Arial"/>
              </a:rPr>
              <a:t>POLNÍ </a:t>
            </a:r>
            <a:r>
              <a:rPr sz="3750" b="1" spc="-140" dirty="0">
                <a:solidFill>
                  <a:srgbClr val="EF972F"/>
                </a:solidFill>
                <a:latin typeface="Arial"/>
                <a:cs typeface="Arial"/>
              </a:rPr>
              <a:t>CESTA </a:t>
            </a:r>
            <a:r>
              <a:rPr sz="3750" b="1" spc="200" dirty="0">
                <a:solidFill>
                  <a:srgbClr val="EF972F"/>
                </a:solidFill>
                <a:latin typeface="Arial"/>
                <a:cs typeface="Arial"/>
              </a:rPr>
              <a:t>V </a:t>
            </a:r>
            <a:r>
              <a:rPr sz="3750" b="1" spc="70" dirty="0">
                <a:solidFill>
                  <a:srgbClr val="EF972F"/>
                </a:solidFill>
                <a:latin typeface="Arial"/>
                <a:cs typeface="Arial"/>
              </a:rPr>
              <a:t>OBCI </a:t>
            </a:r>
            <a:r>
              <a:rPr sz="3750" b="1" spc="-85" dirty="0">
                <a:solidFill>
                  <a:srgbClr val="EF972F"/>
                </a:solidFill>
                <a:latin typeface="Arial"/>
                <a:cs typeface="Arial"/>
              </a:rPr>
              <a:t>STARÉ </a:t>
            </a:r>
            <a:r>
              <a:rPr sz="3750" b="1" spc="85" dirty="0">
                <a:solidFill>
                  <a:srgbClr val="EF972F"/>
                </a:solidFill>
                <a:latin typeface="Arial"/>
                <a:cs typeface="Arial"/>
              </a:rPr>
              <a:t>MĚSTO </a:t>
            </a:r>
            <a:r>
              <a:rPr sz="3750" b="1" spc="260" dirty="0">
                <a:solidFill>
                  <a:srgbClr val="EF972F"/>
                </a:solidFill>
                <a:latin typeface="Arial"/>
                <a:cs typeface="Arial"/>
              </a:rPr>
              <a:t>POD </a:t>
            </a:r>
            <a:r>
              <a:rPr sz="3750" b="1" spc="-60" dirty="0">
                <a:solidFill>
                  <a:srgbClr val="EF972F"/>
                </a:solidFill>
                <a:latin typeface="Arial"/>
                <a:cs typeface="Arial"/>
              </a:rPr>
              <a:t>LANDŠTEJ</a:t>
            </a:r>
            <a:r>
              <a:rPr sz="3750" b="1" spc="-750" dirty="0">
                <a:solidFill>
                  <a:srgbClr val="EF972F"/>
                </a:solidFill>
                <a:latin typeface="Arial"/>
                <a:cs typeface="Arial"/>
              </a:rPr>
              <a:t> </a:t>
            </a:r>
            <a:r>
              <a:rPr sz="3750" b="1" spc="320" dirty="0">
                <a:solidFill>
                  <a:srgbClr val="EF972F"/>
                </a:solidFill>
                <a:latin typeface="Arial"/>
                <a:cs typeface="Arial"/>
              </a:rPr>
              <a:t>NEM</a:t>
            </a:r>
            <a:endParaRPr sz="37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18676" y="14905443"/>
            <a:ext cx="18586974" cy="3296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65" marR="7736840">
              <a:lnSpc>
                <a:spcPct val="107800"/>
              </a:lnSpc>
            </a:pPr>
            <a:r>
              <a:rPr sz="2600" b="1" spc="204" dirty="0">
                <a:solidFill>
                  <a:srgbClr val="2A2F2A"/>
                </a:solidFill>
                <a:latin typeface="Arial"/>
                <a:cs typeface="Arial"/>
              </a:rPr>
              <a:t>1</a:t>
            </a:r>
            <a:r>
              <a:rPr sz="2600" b="1" spc="204" dirty="0">
                <a:solidFill>
                  <a:srgbClr val="464D49"/>
                </a:solidFill>
                <a:latin typeface="Arial"/>
                <a:cs typeface="Arial"/>
              </a:rPr>
              <a:t>.</a:t>
            </a:r>
            <a:r>
              <a:rPr sz="2600" b="1" spc="-229" dirty="0">
                <a:solidFill>
                  <a:srgbClr val="464D49"/>
                </a:solidFill>
                <a:latin typeface="Arial"/>
                <a:cs typeface="Arial"/>
              </a:rPr>
              <a:t> </a:t>
            </a:r>
            <a:r>
              <a:rPr sz="2600" b="1" spc="55" dirty="0">
                <a:solidFill>
                  <a:srgbClr val="2A2F2A"/>
                </a:solidFill>
                <a:latin typeface="Arial"/>
                <a:cs typeface="Arial"/>
              </a:rPr>
              <a:t>místo</a:t>
            </a:r>
            <a:r>
              <a:rPr sz="2600" b="1" spc="-30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600" b="1" spc="215" dirty="0">
                <a:solidFill>
                  <a:srgbClr val="2A2F2A"/>
                </a:solidFill>
                <a:latin typeface="Arial"/>
                <a:cs typeface="Arial"/>
              </a:rPr>
              <a:t>a</a:t>
            </a:r>
            <a:r>
              <a:rPr sz="2600" b="1" spc="-110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600" b="1" spc="100" dirty="0">
                <a:solidFill>
                  <a:srgbClr val="2A2F2A"/>
                </a:solidFill>
                <a:latin typeface="Arial"/>
                <a:cs typeface="Arial"/>
              </a:rPr>
              <a:t>cena</a:t>
            </a:r>
            <a:r>
              <a:rPr sz="2600" b="1" spc="-130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600" b="1" spc="90" dirty="0">
                <a:solidFill>
                  <a:srgbClr val="2A2F2A"/>
                </a:solidFill>
                <a:latin typeface="Arial"/>
                <a:cs typeface="Arial"/>
              </a:rPr>
              <a:t>veřejnosti</a:t>
            </a:r>
            <a:r>
              <a:rPr sz="2600" b="1" spc="-185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600" b="1" spc="55" dirty="0">
                <a:solidFill>
                  <a:srgbClr val="2A2F2A"/>
                </a:solidFill>
                <a:latin typeface="Arial"/>
                <a:cs typeface="Arial"/>
              </a:rPr>
              <a:t>v</a:t>
            </a:r>
            <a:r>
              <a:rPr sz="2600" b="1" spc="150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600" b="1" spc="125" dirty="0">
                <a:solidFill>
                  <a:srgbClr val="2A2F2A"/>
                </a:solidFill>
                <a:latin typeface="Arial"/>
                <a:cs typeface="Arial"/>
              </a:rPr>
              <a:t>kategorii</a:t>
            </a:r>
            <a:r>
              <a:rPr sz="2600" b="1" spc="-425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600" b="1" spc="100" dirty="0">
                <a:solidFill>
                  <a:srgbClr val="2A2F2A"/>
                </a:solidFill>
                <a:latin typeface="Arial"/>
                <a:cs typeface="Arial"/>
              </a:rPr>
              <a:t>Zpřístupnění</a:t>
            </a:r>
            <a:r>
              <a:rPr sz="2600" b="1" spc="-120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600" b="1" spc="105" dirty="0">
                <a:solidFill>
                  <a:srgbClr val="2A2F2A"/>
                </a:solidFill>
                <a:latin typeface="Arial"/>
                <a:cs typeface="Arial"/>
              </a:rPr>
              <a:t>pozemků  </a:t>
            </a:r>
            <a:r>
              <a:rPr sz="2600" b="1" spc="55" dirty="0">
                <a:solidFill>
                  <a:srgbClr val="2A2F2A"/>
                </a:solidFill>
                <a:latin typeface="Arial"/>
                <a:cs typeface="Arial"/>
              </a:rPr>
              <a:t>Ročník</a:t>
            </a:r>
            <a:r>
              <a:rPr sz="2600" b="1" spc="-180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600" b="1" spc="200" dirty="0">
                <a:solidFill>
                  <a:srgbClr val="2A2F2A"/>
                </a:solidFill>
                <a:latin typeface="Arial"/>
                <a:cs typeface="Arial"/>
              </a:rPr>
              <a:t>2009</a:t>
            </a:r>
            <a:r>
              <a:rPr sz="2600" b="1" spc="200" dirty="0">
                <a:solidFill>
                  <a:srgbClr val="464D49"/>
                </a:solidFill>
                <a:latin typeface="Arial"/>
                <a:cs typeface="Arial"/>
              </a:rPr>
              <a:t>,</a:t>
            </a:r>
            <a:r>
              <a:rPr sz="2600" b="1" spc="-190" dirty="0">
                <a:solidFill>
                  <a:srgbClr val="464D49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2A2F2A"/>
                </a:solidFill>
                <a:latin typeface="Arial"/>
                <a:cs typeface="Arial"/>
              </a:rPr>
              <a:t>Pozemkový</a:t>
            </a:r>
            <a:r>
              <a:rPr sz="2600" b="1" spc="5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600" b="1" spc="85" dirty="0">
                <a:solidFill>
                  <a:srgbClr val="2A2F2A"/>
                </a:solidFill>
                <a:latin typeface="Arial"/>
                <a:cs typeface="Arial"/>
              </a:rPr>
              <a:t>úřad</a:t>
            </a:r>
            <a:r>
              <a:rPr sz="2600" b="1" spc="-310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600" b="1" spc="35" dirty="0">
                <a:solidFill>
                  <a:srgbClr val="2A2F2A"/>
                </a:solidFill>
                <a:latin typeface="Arial"/>
                <a:cs typeface="Arial"/>
              </a:rPr>
              <a:t>Jindřichův</a:t>
            </a:r>
            <a:r>
              <a:rPr sz="2600" b="1" spc="-10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600" b="1" spc="90" dirty="0">
                <a:solidFill>
                  <a:srgbClr val="2A2F2A"/>
                </a:solidFill>
                <a:latin typeface="Arial"/>
                <a:cs typeface="Arial"/>
              </a:rPr>
              <a:t>Hradec</a:t>
            </a:r>
            <a:endParaRPr sz="2600" dirty="0">
              <a:latin typeface="Arial"/>
              <a:cs typeface="Arial"/>
            </a:endParaRPr>
          </a:p>
          <a:p>
            <a:pPr marL="12700" marR="5080" indent="12065" algn="just">
              <a:lnSpc>
                <a:spcPct val="125400"/>
              </a:lnSpc>
              <a:spcBef>
                <a:spcPts val="1460"/>
              </a:spcBef>
            </a:pPr>
            <a:r>
              <a:rPr sz="2350" spc="45" dirty="0">
                <a:solidFill>
                  <a:srgbClr val="464D49"/>
                </a:solidFill>
                <a:latin typeface="Arial"/>
                <a:cs typeface="Arial"/>
              </a:rPr>
              <a:t>Rekonstrukce </a:t>
            </a:r>
            <a:r>
              <a:rPr sz="2350" spc="60" dirty="0">
                <a:solidFill>
                  <a:srgbClr val="464D49"/>
                </a:solidFill>
                <a:latin typeface="Arial"/>
                <a:cs typeface="Arial"/>
              </a:rPr>
              <a:t>stávající </a:t>
            </a:r>
            <a:r>
              <a:rPr sz="2350" spc="120" dirty="0">
                <a:solidFill>
                  <a:srgbClr val="464D49"/>
                </a:solidFill>
                <a:latin typeface="Arial"/>
                <a:cs typeface="Arial"/>
              </a:rPr>
              <a:t>polní </a:t>
            </a:r>
            <a:r>
              <a:rPr sz="2350" spc="35" dirty="0">
                <a:solidFill>
                  <a:srgbClr val="464D49"/>
                </a:solidFill>
                <a:latin typeface="Arial"/>
                <a:cs typeface="Arial"/>
              </a:rPr>
              <a:t>účelové </a:t>
            </a:r>
            <a:r>
              <a:rPr sz="2350" spc="95" dirty="0">
                <a:solidFill>
                  <a:srgbClr val="464D49"/>
                </a:solidFill>
                <a:latin typeface="Arial"/>
                <a:cs typeface="Arial"/>
              </a:rPr>
              <a:t>komunikace </a:t>
            </a:r>
            <a:r>
              <a:rPr sz="2350" spc="55" dirty="0">
                <a:solidFill>
                  <a:srgbClr val="464D49"/>
                </a:solidFill>
                <a:latin typeface="Arial"/>
                <a:cs typeface="Arial"/>
              </a:rPr>
              <a:t>byla </a:t>
            </a:r>
            <a:r>
              <a:rPr sz="2350" spc="40" dirty="0">
                <a:solidFill>
                  <a:srgbClr val="464D49"/>
                </a:solidFill>
                <a:latin typeface="Arial"/>
                <a:cs typeface="Arial"/>
              </a:rPr>
              <a:t>provedena </a:t>
            </a:r>
            <a:r>
              <a:rPr sz="2350" spc="45" dirty="0">
                <a:solidFill>
                  <a:srgbClr val="464D49"/>
                </a:solidFill>
                <a:latin typeface="Arial"/>
                <a:cs typeface="Arial"/>
              </a:rPr>
              <a:t>v </a:t>
            </a:r>
            <a:r>
              <a:rPr sz="2350" spc="50" dirty="0">
                <a:solidFill>
                  <a:srgbClr val="464D49"/>
                </a:solidFill>
                <a:latin typeface="Arial"/>
                <a:cs typeface="Arial"/>
              </a:rPr>
              <a:t>délce </a:t>
            </a:r>
            <a:r>
              <a:rPr sz="2350" spc="170" dirty="0">
                <a:solidFill>
                  <a:srgbClr val="464D49"/>
                </a:solidFill>
                <a:latin typeface="Arial"/>
                <a:cs typeface="Arial"/>
              </a:rPr>
              <a:t>453 </a:t>
            </a:r>
            <a:r>
              <a:rPr sz="2350" spc="155" dirty="0">
                <a:solidFill>
                  <a:srgbClr val="464D49"/>
                </a:solidFill>
                <a:latin typeface="Arial"/>
                <a:cs typeface="Arial"/>
              </a:rPr>
              <a:t>m. </a:t>
            </a:r>
            <a:r>
              <a:rPr sz="2350" spc="25" dirty="0">
                <a:solidFill>
                  <a:srgbClr val="464D49"/>
                </a:solidFill>
                <a:latin typeface="Arial"/>
                <a:cs typeface="Arial"/>
              </a:rPr>
              <a:t>Z </a:t>
            </a:r>
            <a:r>
              <a:rPr sz="2350" spc="55" dirty="0">
                <a:solidFill>
                  <a:srgbClr val="464D49"/>
                </a:solidFill>
                <a:latin typeface="Arial"/>
                <a:cs typeface="Arial"/>
              </a:rPr>
              <a:t>části </a:t>
            </a:r>
            <a:r>
              <a:rPr sz="2350" spc="-50" dirty="0">
                <a:solidFill>
                  <a:srgbClr val="464D49"/>
                </a:solidFill>
                <a:latin typeface="Arial"/>
                <a:cs typeface="Arial"/>
              </a:rPr>
              <a:t>se </a:t>
            </a:r>
            <a:r>
              <a:rPr sz="2350" spc="120" dirty="0">
                <a:solidFill>
                  <a:srgbClr val="464D49"/>
                </a:solidFill>
                <a:latin typeface="Arial"/>
                <a:cs typeface="Arial"/>
              </a:rPr>
              <a:t>jednalo </a:t>
            </a:r>
            <a:r>
              <a:rPr sz="2350" spc="130" dirty="0">
                <a:solidFill>
                  <a:srgbClr val="464D49"/>
                </a:solidFill>
                <a:latin typeface="Arial"/>
                <a:cs typeface="Arial"/>
              </a:rPr>
              <a:t>o </a:t>
            </a:r>
            <a:r>
              <a:rPr sz="2350" spc="65" dirty="0">
                <a:solidFill>
                  <a:srgbClr val="464D49"/>
                </a:solidFill>
                <a:latin typeface="Arial"/>
                <a:cs typeface="Arial"/>
              </a:rPr>
              <a:t>povrchovou úpravu  </a:t>
            </a:r>
            <a:r>
              <a:rPr sz="2350" spc="50" dirty="0">
                <a:solidFill>
                  <a:srgbClr val="464D49"/>
                </a:solidFill>
                <a:latin typeface="Arial"/>
                <a:cs typeface="Arial"/>
              </a:rPr>
              <a:t>a </a:t>
            </a:r>
            <a:r>
              <a:rPr sz="2350" spc="-120" dirty="0">
                <a:solidFill>
                  <a:srgbClr val="464D49"/>
                </a:solidFill>
                <a:latin typeface="Arial"/>
                <a:cs typeface="Arial"/>
              </a:rPr>
              <a:t>z </a:t>
            </a:r>
            <a:r>
              <a:rPr sz="2350" spc="75" dirty="0">
                <a:solidFill>
                  <a:srgbClr val="464D49"/>
                </a:solidFill>
                <a:latin typeface="Arial"/>
                <a:cs typeface="Arial"/>
              </a:rPr>
              <a:t>části </a:t>
            </a:r>
            <a:r>
              <a:rPr sz="2350" spc="130" dirty="0">
                <a:solidFill>
                  <a:srgbClr val="464D49"/>
                </a:solidFill>
                <a:latin typeface="Arial"/>
                <a:cs typeface="Arial"/>
              </a:rPr>
              <a:t>o kompletní </a:t>
            </a:r>
            <a:r>
              <a:rPr sz="2350" spc="125" dirty="0">
                <a:solidFill>
                  <a:srgbClr val="464D49"/>
                </a:solidFill>
                <a:latin typeface="Arial"/>
                <a:cs typeface="Arial"/>
              </a:rPr>
              <a:t>výměnu </a:t>
            </a:r>
            <a:r>
              <a:rPr sz="2350" spc="10" dirty="0">
                <a:solidFill>
                  <a:srgbClr val="464D49"/>
                </a:solidFill>
                <a:latin typeface="Arial"/>
                <a:cs typeface="Arial"/>
              </a:rPr>
              <a:t>vozovky </a:t>
            </a:r>
            <a:r>
              <a:rPr sz="2350" spc="65" dirty="0">
                <a:solidFill>
                  <a:srgbClr val="464D49"/>
                </a:solidFill>
                <a:latin typeface="Arial"/>
                <a:cs typeface="Arial"/>
              </a:rPr>
              <a:t>včetně </a:t>
            </a:r>
            <a:r>
              <a:rPr sz="2350" spc="75" dirty="0">
                <a:solidFill>
                  <a:srgbClr val="464D49"/>
                </a:solidFill>
                <a:latin typeface="Arial"/>
                <a:cs typeface="Arial"/>
              </a:rPr>
              <a:t>rekonstrukce </a:t>
            </a:r>
            <a:r>
              <a:rPr sz="2350" spc="140" dirty="0">
                <a:solidFill>
                  <a:srgbClr val="464D49"/>
                </a:solidFill>
                <a:latin typeface="Arial"/>
                <a:cs typeface="Arial"/>
              </a:rPr>
              <a:t>mostního </a:t>
            </a:r>
            <a:r>
              <a:rPr sz="2350" spc="165" dirty="0">
                <a:solidFill>
                  <a:srgbClr val="464D49"/>
                </a:solidFill>
                <a:latin typeface="Arial"/>
                <a:cs typeface="Arial"/>
              </a:rPr>
              <a:t>objektu. </a:t>
            </a:r>
            <a:r>
              <a:rPr sz="2350" spc="70" dirty="0">
                <a:solidFill>
                  <a:srgbClr val="464D49"/>
                </a:solidFill>
                <a:latin typeface="Arial"/>
                <a:cs typeface="Arial"/>
              </a:rPr>
              <a:t>Vy</a:t>
            </a:r>
            <a:r>
              <a:rPr sz="2350" spc="70" dirty="0">
                <a:solidFill>
                  <a:srgbClr val="2A2F2A"/>
                </a:solidFill>
                <a:latin typeface="Arial"/>
                <a:cs typeface="Arial"/>
              </a:rPr>
              <a:t>b</a:t>
            </a:r>
            <a:r>
              <a:rPr sz="2350" spc="70" dirty="0">
                <a:solidFill>
                  <a:srgbClr val="464D49"/>
                </a:solidFill>
                <a:latin typeface="Arial"/>
                <a:cs typeface="Arial"/>
              </a:rPr>
              <a:t>udováno </a:t>
            </a:r>
            <a:r>
              <a:rPr sz="2350" spc="50" dirty="0">
                <a:solidFill>
                  <a:srgbClr val="464D49"/>
                </a:solidFill>
                <a:latin typeface="Arial"/>
                <a:cs typeface="Arial"/>
              </a:rPr>
              <a:t>bylo </a:t>
            </a:r>
            <a:r>
              <a:rPr sz="2350" spc="35" dirty="0">
                <a:solidFill>
                  <a:srgbClr val="464D49"/>
                </a:solidFill>
                <a:latin typeface="Arial"/>
                <a:cs typeface="Arial"/>
              </a:rPr>
              <a:t>nové </a:t>
            </a:r>
            <a:r>
              <a:rPr sz="2350" spc="100" dirty="0">
                <a:solidFill>
                  <a:srgbClr val="464D49"/>
                </a:solidFill>
                <a:latin typeface="Arial"/>
                <a:cs typeface="Arial"/>
              </a:rPr>
              <a:t>odvo</a:t>
            </a:r>
            <a:r>
              <a:rPr sz="2350" spc="100" dirty="0">
                <a:solidFill>
                  <a:srgbClr val="2A2F2A"/>
                </a:solidFill>
                <a:latin typeface="Arial"/>
                <a:cs typeface="Arial"/>
              </a:rPr>
              <a:t>d</a:t>
            </a:r>
            <a:r>
              <a:rPr sz="2350" spc="100" dirty="0">
                <a:solidFill>
                  <a:srgbClr val="464D49"/>
                </a:solidFill>
                <a:latin typeface="Arial"/>
                <a:cs typeface="Arial"/>
              </a:rPr>
              <a:t>nění </a:t>
            </a:r>
            <a:r>
              <a:rPr sz="2350" spc="50" dirty="0">
                <a:solidFill>
                  <a:srgbClr val="464D49"/>
                </a:solidFill>
                <a:latin typeface="Arial"/>
                <a:cs typeface="Arial"/>
              </a:rPr>
              <a:t>a </a:t>
            </a:r>
            <a:r>
              <a:rPr sz="2350" spc="105" dirty="0">
                <a:solidFill>
                  <a:srgbClr val="464D49"/>
                </a:solidFill>
                <a:latin typeface="Arial"/>
                <a:cs typeface="Arial"/>
              </a:rPr>
              <a:t>terénní  </a:t>
            </a:r>
            <a:r>
              <a:rPr sz="2350" spc="45" dirty="0">
                <a:solidFill>
                  <a:srgbClr val="464D49"/>
                </a:solidFill>
                <a:latin typeface="Arial"/>
                <a:cs typeface="Arial"/>
              </a:rPr>
              <a:t>úpravy </a:t>
            </a:r>
            <a:r>
              <a:rPr sz="2350" spc="35" dirty="0">
                <a:solidFill>
                  <a:srgbClr val="464D49"/>
                </a:solidFill>
                <a:latin typeface="Arial"/>
                <a:cs typeface="Arial"/>
              </a:rPr>
              <a:t>od </a:t>
            </a:r>
            <a:r>
              <a:rPr sz="2350" spc="90" dirty="0">
                <a:solidFill>
                  <a:srgbClr val="464D49"/>
                </a:solidFill>
                <a:latin typeface="Arial"/>
                <a:cs typeface="Arial"/>
              </a:rPr>
              <a:t>napojení </a:t>
            </a:r>
            <a:r>
              <a:rPr sz="2350" spc="75" dirty="0">
                <a:solidFill>
                  <a:srgbClr val="464D49"/>
                </a:solidFill>
                <a:latin typeface="Arial"/>
                <a:cs typeface="Arial"/>
              </a:rPr>
              <a:t>na </a:t>
            </a:r>
            <a:r>
              <a:rPr sz="2350" spc="90" dirty="0">
                <a:solidFill>
                  <a:srgbClr val="464D49"/>
                </a:solidFill>
                <a:latin typeface="Arial"/>
                <a:cs typeface="Arial"/>
              </a:rPr>
              <a:t>silnici </a:t>
            </a:r>
            <a:r>
              <a:rPr sz="2350" spc="-275" dirty="0">
                <a:solidFill>
                  <a:srgbClr val="464D49"/>
                </a:solidFill>
                <a:latin typeface="Arial"/>
                <a:cs typeface="Arial"/>
              </a:rPr>
              <a:t>1</a:t>
            </a:r>
            <a:r>
              <a:rPr sz="2350" spc="-275" dirty="0">
                <a:solidFill>
                  <a:srgbClr val="2A2F2A"/>
                </a:solidFill>
                <a:latin typeface="Arial"/>
                <a:cs typeface="Arial"/>
              </a:rPr>
              <a:t>1</a:t>
            </a:r>
            <a:r>
              <a:rPr sz="2350" spc="-275" dirty="0">
                <a:solidFill>
                  <a:srgbClr val="575D59"/>
                </a:solidFill>
                <a:latin typeface="Arial"/>
                <a:cs typeface="Arial"/>
              </a:rPr>
              <a:t>/ </a:t>
            </a:r>
            <a:r>
              <a:rPr sz="2350" spc="180" dirty="0">
                <a:solidFill>
                  <a:srgbClr val="2A2F2A"/>
                </a:solidFill>
                <a:latin typeface="Arial"/>
                <a:cs typeface="Arial"/>
              </a:rPr>
              <a:t>1</a:t>
            </a:r>
            <a:r>
              <a:rPr sz="2350" spc="180" dirty="0">
                <a:solidFill>
                  <a:srgbClr val="464D49"/>
                </a:solidFill>
                <a:latin typeface="Arial"/>
                <a:cs typeface="Arial"/>
              </a:rPr>
              <a:t>52 </a:t>
            </a:r>
            <a:r>
              <a:rPr sz="2350" spc="-65" dirty="0">
                <a:solidFill>
                  <a:srgbClr val="464D49"/>
                </a:solidFill>
                <a:latin typeface="Arial"/>
                <a:cs typeface="Arial"/>
              </a:rPr>
              <a:t>až </a:t>
            </a:r>
            <a:r>
              <a:rPr sz="2350" spc="25" dirty="0">
                <a:solidFill>
                  <a:srgbClr val="464D49"/>
                </a:solidFill>
                <a:latin typeface="Arial"/>
                <a:cs typeface="Arial"/>
              </a:rPr>
              <a:t>po </a:t>
            </a:r>
            <a:r>
              <a:rPr sz="2350" spc="95" dirty="0">
                <a:solidFill>
                  <a:srgbClr val="464D49"/>
                </a:solidFill>
                <a:latin typeface="Arial"/>
                <a:cs typeface="Arial"/>
              </a:rPr>
              <a:t>ro</a:t>
            </a:r>
            <a:r>
              <a:rPr sz="2350" spc="95" dirty="0">
                <a:solidFill>
                  <a:srgbClr val="2A2F2A"/>
                </a:solidFill>
                <a:latin typeface="Arial"/>
                <a:cs typeface="Arial"/>
              </a:rPr>
              <a:t>z</a:t>
            </a:r>
            <a:r>
              <a:rPr sz="2350" spc="95" dirty="0">
                <a:solidFill>
                  <a:srgbClr val="464D49"/>
                </a:solidFill>
                <a:latin typeface="Arial"/>
                <a:cs typeface="Arial"/>
              </a:rPr>
              <a:t>hraní </a:t>
            </a:r>
            <a:r>
              <a:rPr sz="2350" spc="65" dirty="0">
                <a:solidFill>
                  <a:srgbClr val="464D49"/>
                </a:solidFill>
                <a:latin typeface="Arial"/>
                <a:cs typeface="Arial"/>
              </a:rPr>
              <a:t>katastrů </a:t>
            </a:r>
            <a:r>
              <a:rPr sz="2350" spc="105" dirty="0">
                <a:solidFill>
                  <a:srgbClr val="464D49"/>
                </a:solidFill>
                <a:latin typeface="Arial"/>
                <a:cs typeface="Arial"/>
              </a:rPr>
              <a:t>u </a:t>
            </a:r>
            <a:r>
              <a:rPr sz="2350" spc="50" dirty="0">
                <a:solidFill>
                  <a:srgbClr val="464D49"/>
                </a:solidFill>
                <a:latin typeface="Arial"/>
                <a:cs typeface="Arial"/>
              </a:rPr>
              <a:t>obce </a:t>
            </a:r>
            <a:r>
              <a:rPr sz="2350" spc="10" dirty="0">
                <a:solidFill>
                  <a:srgbClr val="464D49"/>
                </a:solidFill>
                <a:latin typeface="Arial"/>
                <a:cs typeface="Arial"/>
              </a:rPr>
              <a:t>Sta</a:t>
            </a:r>
            <a:r>
              <a:rPr sz="2350" spc="10" dirty="0">
                <a:solidFill>
                  <a:srgbClr val="2A2F2A"/>
                </a:solidFill>
                <a:latin typeface="Arial"/>
                <a:cs typeface="Arial"/>
              </a:rPr>
              <a:t>r</a:t>
            </a:r>
            <a:r>
              <a:rPr sz="2350" spc="10" dirty="0">
                <a:solidFill>
                  <a:srgbClr val="464D49"/>
                </a:solidFill>
                <a:latin typeface="Arial"/>
                <a:cs typeface="Arial"/>
              </a:rPr>
              <a:t>é </a:t>
            </a:r>
            <a:r>
              <a:rPr sz="2350" spc="90" dirty="0">
                <a:solidFill>
                  <a:srgbClr val="2A2F2A"/>
                </a:solidFill>
                <a:latin typeface="Arial"/>
                <a:cs typeface="Arial"/>
              </a:rPr>
              <a:t>M</a:t>
            </a:r>
            <a:r>
              <a:rPr sz="2350" spc="90" dirty="0">
                <a:solidFill>
                  <a:srgbClr val="464D49"/>
                </a:solidFill>
                <a:latin typeface="Arial"/>
                <a:cs typeface="Arial"/>
              </a:rPr>
              <a:t>ěsto </a:t>
            </a:r>
            <a:r>
              <a:rPr sz="2350" spc="65" dirty="0">
                <a:solidFill>
                  <a:srgbClr val="464D49"/>
                </a:solidFill>
                <a:latin typeface="Arial"/>
                <a:cs typeface="Arial"/>
              </a:rPr>
              <a:t>pod </a:t>
            </a:r>
            <a:r>
              <a:rPr sz="2350" spc="85" dirty="0">
                <a:solidFill>
                  <a:srgbClr val="2A2F2A"/>
                </a:solidFill>
                <a:latin typeface="Arial"/>
                <a:cs typeface="Arial"/>
              </a:rPr>
              <a:t>L</a:t>
            </a:r>
            <a:r>
              <a:rPr sz="2350" spc="85" dirty="0">
                <a:solidFill>
                  <a:srgbClr val="464D49"/>
                </a:solidFill>
                <a:latin typeface="Arial"/>
                <a:cs typeface="Arial"/>
              </a:rPr>
              <a:t>an</a:t>
            </a:r>
            <a:r>
              <a:rPr sz="2350" spc="85" dirty="0">
                <a:solidFill>
                  <a:srgbClr val="2A2F2A"/>
                </a:solidFill>
                <a:latin typeface="Arial"/>
                <a:cs typeface="Arial"/>
              </a:rPr>
              <a:t>d</a:t>
            </a:r>
            <a:r>
              <a:rPr sz="2350" spc="85" dirty="0">
                <a:solidFill>
                  <a:srgbClr val="464D49"/>
                </a:solidFill>
                <a:latin typeface="Arial"/>
                <a:cs typeface="Arial"/>
              </a:rPr>
              <a:t>štejnem.Stávající </a:t>
            </a:r>
            <a:r>
              <a:rPr sz="2350" spc="80" dirty="0">
                <a:solidFill>
                  <a:srgbClr val="464D49"/>
                </a:solidFill>
                <a:latin typeface="Arial"/>
                <a:cs typeface="Arial"/>
              </a:rPr>
              <a:t>kamenná </a:t>
            </a:r>
            <a:r>
              <a:rPr sz="2350" spc="140" dirty="0">
                <a:solidFill>
                  <a:srgbClr val="464D49"/>
                </a:solidFill>
                <a:latin typeface="Arial"/>
                <a:cs typeface="Arial"/>
              </a:rPr>
              <a:t>mostní  </a:t>
            </a:r>
            <a:r>
              <a:rPr sz="2350" spc="80" dirty="0">
                <a:solidFill>
                  <a:srgbClr val="464D49"/>
                </a:solidFill>
                <a:latin typeface="Arial"/>
                <a:cs typeface="Arial"/>
              </a:rPr>
              <a:t>konstrukce </a:t>
            </a:r>
            <a:r>
              <a:rPr sz="2350" spc="35" dirty="0">
                <a:solidFill>
                  <a:srgbClr val="464D49"/>
                </a:solidFill>
                <a:latin typeface="Arial"/>
                <a:cs typeface="Arial"/>
              </a:rPr>
              <a:t>byla </a:t>
            </a:r>
            <a:r>
              <a:rPr sz="2350" spc="55" dirty="0">
                <a:solidFill>
                  <a:srgbClr val="464D49"/>
                </a:solidFill>
                <a:latin typeface="Arial"/>
                <a:cs typeface="Arial"/>
              </a:rPr>
              <a:t>nah</a:t>
            </a:r>
            <a:r>
              <a:rPr sz="2350" spc="55" dirty="0">
                <a:solidFill>
                  <a:srgbClr val="2A2F2A"/>
                </a:solidFill>
                <a:latin typeface="Arial"/>
                <a:cs typeface="Arial"/>
              </a:rPr>
              <a:t>r</a:t>
            </a:r>
            <a:r>
              <a:rPr sz="2350" spc="55" dirty="0">
                <a:solidFill>
                  <a:srgbClr val="464D49"/>
                </a:solidFill>
                <a:latin typeface="Arial"/>
                <a:cs typeface="Arial"/>
              </a:rPr>
              <a:t>azena </a:t>
            </a:r>
            <a:r>
              <a:rPr sz="2350" spc="60" dirty="0">
                <a:solidFill>
                  <a:srgbClr val="464D49"/>
                </a:solidFill>
                <a:latin typeface="Arial"/>
                <a:cs typeface="Arial"/>
              </a:rPr>
              <a:t>novou </a:t>
            </a:r>
            <a:r>
              <a:rPr sz="2350" spc="-15" dirty="0">
                <a:solidFill>
                  <a:srgbClr val="464D49"/>
                </a:solidFill>
                <a:latin typeface="Arial"/>
                <a:cs typeface="Arial"/>
              </a:rPr>
              <a:t>z </a:t>
            </a:r>
            <a:r>
              <a:rPr sz="2350" spc="90" dirty="0">
                <a:solidFill>
                  <a:srgbClr val="464D49"/>
                </a:solidFill>
                <a:latin typeface="Arial"/>
                <a:cs typeface="Arial"/>
              </a:rPr>
              <a:t>flexibilní </a:t>
            </a:r>
            <a:r>
              <a:rPr sz="2350" spc="40" dirty="0">
                <a:solidFill>
                  <a:srgbClr val="464D49"/>
                </a:solidFill>
                <a:latin typeface="Arial"/>
                <a:cs typeface="Arial"/>
              </a:rPr>
              <a:t>ocelové </a:t>
            </a:r>
            <a:r>
              <a:rPr sz="2350" spc="80" dirty="0">
                <a:solidFill>
                  <a:srgbClr val="464D49"/>
                </a:solidFill>
                <a:latin typeface="Arial"/>
                <a:cs typeface="Arial"/>
              </a:rPr>
              <a:t>konstrukce </a:t>
            </a:r>
            <a:r>
              <a:rPr sz="2350" spc="130" dirty="0">
                <a:solidFill>
                  <a:srgbClr val="464D49"/>
                </a:solidFill>
                <a:latin typeface="Arial"/>
                <a:cs typeface="Arial"/>
              </a:rPr>
              <a:t>Multi-Plate</a:t>
            </a:r>
            <a:r>
              <a:rPr sz="2350" spc="130" dirty="0">
                <a:solidFill>
                  <a:srgbClr val="2A2F2A"/>
                </a:solidFill>
                <a:latin typeface="Arial"/>
                <a:cs typeface="Arial"/>
              </a:rPr>
              <a:t>. </a:t>
            </a:r>
            <a:r>
              <a:rPr sz="2350" spc="50" dirty="0">
                <a:solidFill>
                  <a:srgbClr val="464D49"/>
                </a:solidFill>
                <a:latin typeface="Arial"/>
                <a:cs typeface="Arial"/>
              </a:rPr>
              <a:t>Součástí </a:t>
            </a:r>
            <a:r>
              <a:rPr sz="2350" spc="165" dirty="0">
                <a:solidFill>
                  <a:srgbClr val="464D49"/>
                </a:solidFill>
                <a:latin typeface="Arial"/>
                <a:cs typeface="Arial"/>
              </a:rPr>
              <a:t>té</a:t>
            </a:r>
            <a:r>
              <a:rPr sz="2350" spc="165" dirty="0">
                <a:solidFill>
                  <a:srgbClr val="2A2F2A"/>
                </a:solidFill>
                <a:latin typeface="Arial"/>
                <a:cs typeface="Arial"/>
              </a:rPr>
              <a:t>t</a:t>
            </a:r>
            <a:r>
              <a:rPr sz="2350" spc="165" dirty="0">
                <a:solidFill>
                  <a:srgbClr val="464D49"/>
                </a:solidFill>
                <a:latin typeface="Arial"/>
                <a:cs typeface="Arial"/>
              </a:rPr>
              <a:t>o </a:t>
            </a:r>
            <a:r>
              <a:rPr sz="2350" spc="75" dirty="0">
                <a:solidFill>
                  <a:srgbClr val="464D49"/>
                </a:solidFill>
                <a:latin typeface="Arial"/>
                <a:cs typeface="Arial"/>
              </a:rPr>
              <a:t>rekonstrukce </a:t>
            </a:r>
            <a:r>
              <a:rPr sz="2350" spc="55" dirty="0">
                <a:solidFill>
                  <a:srgbClr val="464D49"/>
                </a:solidFill>
                <a:latin typeface="Arial"/>
                <a:cs typeface="Arial"/>
              </a:rPr>
              <a:t>je </a:t>
            </a:r>
            <a:r>
              <a:rPr sz="2350" spc="215" dirty="0">
                <a:solidFill>
                  <a:srgbClr val="464D49"/>
                </a:solidFill>
                <a:latin typeface="Arial"/>
                <a:cs typeface="Arial"/>
              </a:rPr>
              <a:t>i </a:t>
            </a:r>
            <a:r>
              <a:rPr sz="2350" spc="60" dirty="0" err="1">
                <a:solidFill>
                  <a:srgbClr val="464D49"/>
                </a:solidFill>
                <a:latin typeface="Arial"/>
                <a:cs typeface="Arial"/>
              </a:rPr>
              <a:t>překládka</a:t>
            </a:r>
            <a:r>
              <a:rPr sz="2350" spc="60" dirty="0">
                <a:solidFill>
                  <a:srgbClr val="464D49"/>
                </a:solidFill>
                <a:latin typeface="Arial"/>
                <a:cs typeface="Arial"/>
              </a:rPr>
              <a:t> </a:t>
            </a:r>
            <a:r>
              <a:rPr sz="2350" spc="85" dirty="0" err="1" smtClean="0">
                <a:solidFill>
                  <a:srgbClr val="464D49"/>
                </a:solidFill>
                <a:latin typeface="Arial"/>
                <a:cs typeface="Arial"/>
              </a:rPr>
              <a:t>sdě</a:t>
            </a:r>
            <a:r>
              <a:rPr sz="2350" spc="85" dirty="0" err="1" smtClean="0">
                <a:solidFill>
                  <a:srgbClr val="2A2F2A"/>
                </a:solidFill>
                <a:latin typeface="Arial"/>
                <a:cs typeface="Arial"/>
              </a:rPr>
              <a:t>l</a:t>
            </a:r>
            <a:r>
              <a:rPr sz="2350" spc="85" dirty="0" err="1" smtClean="0">
                <a:solidFill>
                  <a:srgbClr val="464D49"/>
                </a:solidFill>
                <a:latin typeface="Arial"/>
                <a:cs typeface="Arial"/>
              </a:rPr>
              <a:t>o­</a:t>
            </a:r>
            <a:r>
              <a:rPr sz="2350" spc="65" dirty="0" err="1" smtClean="0">
                <a:solidFill>
                  <a:srgbClr val="464D49"/>
                </a:solidFill>
                <a:latin typeface="Arial"/>
                <a:cs typeface="Arial"/>
              </a:rPr>
              <a:t>vacího</a:t>
            </a:r>
            <a:r>
              <a:rPr sz="2350" spc="10" dirty="0" smtClean="0">
                <a:solidFill>
                  <a:srgbClr val="464D49"/>
                </a:solidFill>
                <a:latin typeface="Arial"/>
                <a:cs typeface="Arial"/>
              </a:rPr>
              <a:t> </a:t>
            </a:r>
            <a:r>
              <a:rPr sz="2350" spc="65" dirty="0">
                <a:solidFill>
                  <a:srgbClr val="464D49"/>
                </a:solidFill>
                <a:latin typeface="Arial"/>
                <a:cs typeface="Arial"/>
              </a:rPr>
              <a:t>kabe</a:t>
            </a:r>
            <a:r>
              <a:rPr sz="2350" spc="65" dirty="0">
                <a:solidFill>
                  <a:srgbClr val="2A2F2A"/>
                </a:solidFill>
                <a:latin typeface="Arial"/>
                <a:cs typeface="Arial"/>
              </a:rPr>
              <a:t>l</a:t>
            </a:r>
            <a:r>
              <a:rPr sz="2350" spc="65" dirty="0">
                <a:solidFill>
                  <a:srgbClr val="464D49"/>
                </a:solidFill>
                <a:latin typeface="Arial"/>
                <a:cs typeface="Arial"/>
              </a:rPr>
              <a:t>u</a:t>
            </a:r>
            <a:r>
              <a:rPr sz="2350" spc="-5" dirty="0">
                <a:solidFill>
                  <a:srgbClr val="464D49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64D49"/>
                </a:solidFill>
                <a:latin typeface="Arial"/>
                <a:cs typeface="Arial"/>
              </a:rPr>
              <a:t>a</a:t>
            </a:r>
            <a:r>
              <a:rPr sz="2350" spc="-245" dirty="0">
                <a:solidFill>
                  <a:srgbClr val="464D49"/>
                </a:solidFill>
                <a:latin typeface="Arial"/>
                <a:cs typeface="Arial"/>
              </a:rPr>
              <a:t> </a:t>
            </a:r>
            <a:r>
              <a:rPr sz="2350" spc="60" dirty="0">
                <a:solidFill>
                  <a:srgbClr val="464D49"/>
                </a:solidFill>
                <a:latin typeface="Arial"/>
                <a:cs typeface="Arial"/>
              </a:rPr>
              <a:t>výsadb</a:t>
            </a:r>
            <a:r>
              <a:rPr sz="2350" spc="60" dirty="0">
                <a:solidFill>
                  <a:srgbClr val="2A2F2A"/>
                </a:solidFill>
                <a:latin typeface="Arial"/>
                <a:cs typeface="Arial"/>
              </a:rPr>
              <a:t>a</a:t>
            </a:r>
            <a:r>
              <a:rPr sz="2350" spc="-155" dirty="0">
                <a:solidFill>
                  <a:srgbClr val="2A2F2A"/>
                </a:solidFill>
                <a:latin typeface="Arial"/>
                <a:cs typeface="Arial"/>
              </a:rPr>
              <a:t> </a:t>
            </a:r>
            <a:r>
              <a:rPr sz="2350" spc="110" dirty="0">
                <a:solidFill>
                  <a:srgbClr val="464D49"/>
                </a:solidFill>
                <a:latin typeface="Arial"/>
                <a:cs typeface="Arial"/>
              </a:rPr>
              <a:t>dřevin.</a:t>
            </a:r>
            <a:endParaRPr sz="23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89818" y="1482677"/>
            <a:ext cx="12389151" cy="131681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31241" y="572864"/>
            <a:ext cx="7346315" cy="106474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65" algn="just">
              <a:lnSpc>
                <a:spcPct val="100000"/>
              </a:lnSpc>
            </a:pPr>
            <a:r>
              <a:rPr sz="3800" b="1" spc="200" dirty="0">
                <a:solidFill>
                  <a:srgbClr val="F08E33"/>
                </a:solidFill>
                <a:latin typeface="Arial"/>
                <a:cs typeface="Arial"/>
              </a:rPr>
              <a:t>POLNÍ </a:t>
            </a:r>
            <a:r>
              <a:rPr sz="3800" b="1" spc="-150" dirty="0">
                <a:solidFill>
                  <a:srgbClr val="F08E33"/>
                </a:solidFill>
                <a:latin typeface="Arial"/>
                <a:cs typeface="Arial"/>
              </a:rPr>
              <a:t>CESTA </a:t>
            </a:r>
            <a:r>
              <a:rPr sz="3800" b="1" spc="380" dirty="0">
                <a:solidFill>
                  <a:srgbClr val="F08E33"/>
                </a:solidFill>
                <a:latin typeface="Arial"/>
                <a:cs typeface="Arial"/>
              </a:rPr>
              <a:t>V </a:t>
            </a:r>
            <a:r>
              <a:rPr sz="3800" b="1" spc="60" dirty="0">
                <a:solidFill>
                  <a:srgbClr val="F08E33"/>
                </a:solidFill>
                <a:latin typeface="Arial"/>
                <a:cs typeface="Arial"/>
              </a:rPr>
              <a:t>OBCI</a:t>
            </a:r>
            <a:r>
              <a:rPr sz="3800" b="1" spc="-600" dirty="0">
                <a:solidFill>
                  <a:srgbClr val="F08E33"/>
                </a:solidFill>
                <a:latin typeface="Arial"/>
                <a:cs typeface="Arial"/>
              </a:rPr>
              <a:t> </a:t>
            </a:r>
            <a:r>
              <a:rPr sz="3800" b="1" spc="165" dirty="0">
                <a:solidFill>
                  <a:srgbClr val="F08E33"/>
                </a:solidFill>
                <a:latin typeface="Arial"/>
                <a:cs typeface="Arial"/>
              </a:rPr>
              <a:t>BUČINA</a:t>
            </a:r>
            <a:endParaRPr sz="3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2950" dirty="0">
              <a:latin typeface="Times New Roman"/>
              <a:cs typeface="Times New Roman"/>
            </a:endParaRPr>
          </a:p>
          <a:p>
            <a:pPr marL="24765" marR="1861185" indent="12065">
              <a:lnSpc>
                <a:spcPct val="107800"/>
              </a:lnSpc>
            </a:pPr>
            <a:r>
              <a:rPr sz="2600" b="1" spc="204" dirty="0">
                <a:solidFill>
                  <a:srgbClr val="282D2B"/>
                </a:solidFill>
                <a:latin typeface="Arial"/>
                <a:cs typeface="Arial"/>
              </a:rPr>
              <a:t>1.</a:t>
            </a:r>
            <a:r>
              <a:rPr sz="2600" b="1" spc="-270" dirty="0">
                <a:solidFill>
                  <a:srgbClr val="282D2B"/>
                </a:solidFill>
                <a:latin typeface="Arial"/>
                <a:cs typeface="Arial"/>
              </a:rPr>
              <a:t> </a:t>
            </a:r>
            <a:r>
              <a:rPr sz="2600" b="1" spc="85" dirty="0">
                <a:solidFill>
                  <a:srgbClr val="282D2B"/>
                </a:solidFill>
                <a:latin typeface="Arial"/>
                <a:cs typeface="Arial"/>
              </a:rPr>
              <a:t>místo</a:t>
            </a:r>
            <a:r>
              <a:rPr sz="2600" b="1" spc="-170" dirty="0">
                <a:solidFill>
                  <a:srgbClr val="282D2B"/>
                </a:solidFill>
                <a:latin typeface="Arial"/>
                <a:cs typeface="Arial"/>
              </a:rPr>
              <a:t> </a:t>
            </a:r>
            <a:r>
              <a:rPr sz="2600" b="1" spc="55" dirty="0">
                <a:solidFill>
                  <a:srgbClr val="282D2B"/>
                </a:solidFill>
                <a:latin typeface="Arial"/>
                <a:cs typeface="Arial"/>
              </a:rPr>
              <a:t>v</a:t>
            </a:r>
            <a:r>
              <a:rPr sz="2600" b="1" spc="-10" dirty="0">
                <a:solidFill>
                  <a:srgbClr val="282D2B"/>
                </a:solidFill>
                <a:latin typeface="Arial"/>
                <a:cs typeface="Arial"/>
              </a:rPr>
              <a:t> </a:t>
            </a:r>
            <a:r>
              <a:rPr sz="2600" b="1" spc="150" dirty="0">
                <a:solidFill>
                  <a:srgbClr val="282D2B"/>
                </a:solidFill>
                <a:latin typeface="Arial"/>
                <a:cs typeface="Arial"/>
              </a:rPr>
              <a:t>kategorii</a:t>
            </a:r>
            <a:r>
              <a:rPr sz="2600" b="1" spc="-450" dirty="0">
                <a:solidFill>
                  <a:srgbClr val="282D2B"/>
                </a:solidFill>
                <a:latin typeface="Arial"/>
                <a:cs typeface="Arial"/>
              </a:rPr>
              <a:t> </a:t>
            </a:r>
            <a:r>
              <a:rPr sz="2600" b="1" spc="110" dirty="0">
                <a:solidFill>
                  <a:srgbClr val="282D2B"/>
                </a:solidFill>
                <a:latin typeface="Arial"/>
                <a:cs typeface="Arial"/>
              </a:rPr>
              <a:t>Zpřístupnění  </a:t>
            </a:r>
            <a:r>
              <a:rPr sz="2600" b="1" spc="120" dirty="0">
                <a:solidFill>
                  <a:srgbClr val="282D2B"/>
                </a:solidFill>
                <a:latin typeface="Arial"/>
                <a:cs typeface="Arial"/>
              </a:rPr>
              <a:t>pozemků</a:t>
            </a:r>
            <a:endParaRPr sz="2600" dirty="0">
              <a:latin typeface="Arial"/>
              <a:cs typeface="Arial"/>
            </a:endParaRPr>
          </a:p>
          <a:p>
            <a:pPr marL="37465" algn="just">
              <a:lnSpc>
                <a:spcPct val="100000"/>
              </a:lnSpc>
              <a:spcBef>
                <a:spcPts val="145"/>
              </a:spcBef>
            </a:pPr>
            <a:r>
              <a:rPr sz="2600" b="1" spc="55" dirty="0">
                <a:solidFill>
                  <a:srgbClr val="282D2B"/>
                </a:solidFill>
                <a:latin typeface="Arial"/>
                <a:cs typeface="Arial"/>
              </a:rPr>
              <a:t>Ročník</a:t>
            </a:r>
            <a:r>
              <a:rPr sz="2600" b="1" spc="-305" dirty="0">
                <a:solidFill>
                  <a:srgbClr val="282D2B"/>
                </a:solidFill>
                <a:latin typeface="Arial"/>
                <a:cs typeface="Arial"/>
              </a:rPr>
              <a:t> </a:t>
            </a:r>
            <a:r>
              <a:rPr sz="2600" b="1" spc="220" dirty="0">
                <a:solidFill>
                  <a:srgbClr val="282D2B"/>
                </a:solidFill>
                <a:latin typeface="Arial"/>
                <a:cs typeface="Arial"/>
              </a:rPr>
              <a:t>2011,</a:t>
            </a:r>
            <a:endParaRPr sz="2600" dirty="0">
              <a:latin typeface="Arial"/>
              <a:cs typeface="Arial"/>
            </a:endParaRPr>
          </a:p>
          <a:p>
            <a:pPr marL="37465" algn="just">
              <a:lnSpc>
                <a:spcPct val="100000"/>
              </a:lnSpc>
              <a:spcBef>
                <a:spcPts val="145"/>
              </a:spcBef>
            </a:pPr>
            <a:r>
              <a:rPr sz="2600" b="1" spc="70" dirty="0">
                <a:solidFill>
                  <a:srgbClr val="282D2B"/>
                </a:solidFill>
                <a:latin typeface="Arial"/>
                <a:cs typeface="Arial"/>
              </a:rPr>
              <a:t>Pozemkový </a:t>
            </a:r>
            <a:r>
              <a:rPr sz="2600" b="1" spc="95" dirty="0">
                <a:solidFill>
                  <a:srgbClr val="282D2B"/>
                </a:solidFill>
                <a:latin typeface="Arial"/>
                <a:cs typeface="Arial"/>
              </a:rPr>
              <a:t>úřad </a:t>
            </a:r>
            <a:r>
              <a:rPr sz="2600" b="1" spc="105" dirty="0">
                <a:solidFill>
                  <a:srgbClr val="282D2B"/>
                </a:solidFill>
                <a:latin typeface="Arial"/>
                <a:cs typeface="Arial"/>
              </a:rPr>
              <a:t>Ústí </a:t>
            </a:r>
            <a:r>
              <a:rPr sz="2600" b="1" spc="95" dirty="0">
                <a:solidFill>
                  <a:srgbClr val="282D2B"/>
                </a:solidFill>
                <a:latin typeface="Arial"/>
                <a:cs typeface="Arial"/>
              </a:rPr>
              <a:t>nad</a:t>
            </a:r>
            <a:r>
              <a:rPr sz="2600" b="1" spc="-305" dirty="0">
                <a:solidFill>
                  <a:srgbClr val="282D2B"/>
                </a:solidFill>
                <a:latin typeface="Arial"/>
                <a:cs typeface="Arial"/>
              </a:rPr>
              <a:t> </a:t>
            </a:r>
            <a:r>
              <a:rPr sz="2600" b="1" spc="90" dirty="0">
                <a:solidFill>
                  <a:srgbClr val="282D2B"/>
                </a:solidFill>
                <a:latin typeface="Arial"/>
                <a:cs typeface="Arial"/>
              </a:rPr>
              <a:t>Orlicí</a:t>
            </a:r>
            <a:endParaRPr sz="2600" dirty="0">
              <a:latin typeface="Arial"/>
              <a:cs typeface="Arial"/>
            </a:endParaRPr>
          </a:p>
          <a:p>
            <a:pPr marL="24765" marR="1235075" indent="12065" algn="just">
              <a:lnSpc>
                <a:spcPct val="126299"/>
              </a:lnSpc>
              <a:spcBef>
                <a:spcPts val="1235"/>
              </a:spcBef>
            </a:pPr>
            <a:r>
              <a:rPr sz="2350" spc="55" dirty="0">
                <a:solidFill>
                  <a:srgbClr val="3F4642"/>
                </a:solidFill>
                <a:latin typeface="Arial"/>
                <a:cs typeface="Arial"/>
              </a:rPr>
              <a:t>Polní </a:t>
            </a:r>
            <a:r>
              <a:rPr sz="2350" spc="45" dirty="0">
                <a:solidFill>
                  <a:srgbClr val="3F4642"/>
                </a:solidFill>
                <a:latin typeface="Arial"/>
                <a:cs typeface="Arial"/>
              </a:rPr>
              <a:t>cesta </a:t>
            </a:r>
            <a:r>
              <a:rPr sz="2350" spc="75" dirty="0">
                <a:solidFill>
                  <a:srgbClr val="3F4642"/>
                </a:solidFill>
                <a:latin typeface="Arial"/>
                <a:cs typeface="Arial"/>
              </a:rPr>
              <a:t>Bučina </a:t>
            </a:r>
            <a:r>
              <a:rPr sz="2350" spc="100" dirty="0">
                <a:solidFill>
                  <a:srgbClr val="3F4642"/>
                </a:solidFill>
                <a:latin typeface="Arial"/>
                <a:cs typeface="Arial"/>
              </a:rPr>
              <a:t>je </a:t>
            </a:r>
            <a:r>
              <a:rPr sz="2350" spc="75" dirty="0">
                <a:solidFill>
                  <a:srgbClr val="3F4642"/>
                </a:solidFill>
                <a:latin typeface="Arial"/>
                <a:cs typeface="Arial"/>
              </a:rPr>
              <a:t>rekonstruovanou  </a:t>
            </a:r>
            <a:r>
              <a:rPr sz="2350" spc="65" dirty="0">
                <a:solidFill>
                  <a:srgbClr val="505654"/>
                </a:solidFill>
                <a:latin typeface="Arial"/>
                <a:cs typeface="Arial"/>
              </a:rPr>
              <a:t>cestou </a:t>
            </a:r>
            <a:r>
              <a:rPr sz="2350" spc="45" dirty="0">
                <a:solidFill>
                  <a:srgbClr val="3F4642"/>
                </a:solidFill>
                <a:latin typeface="Arial"/>
                <a:cs typeface="Arial"/>
              </a:rPr>
              <a:t>v </a:t>
            </a:r>
            <a:r>
              <a:rPr sz="2350" spc="105" dirty="0">
                <a:solidFill>
                  <a:srgbClr val="3F4642"/>
                </a:solidFill>
                <a:latin typeface="Arial"/>
                <a:cs typeface="Arial"/>
              </a:rPr>
              <a:t>původní </a:t>
            </a:r>
            <a:r>
              <a:rPr sz="2350" spc="70" dirty="0">
                <a:solidFill>
                  <a:srgbClr val="3F4642"/>
                </a:solidFill>
                <a:latin typeface="Arial"/>
                <a:cs typeface="Arial"/>
              </a:rPr>
              <a:t>trase </a:t>
            </a:r>
            <a:r>
              <a:rPr sz="2350" spc="45" dirty="0">
                <a:solidFill>
                  <a:srgbClr val="3F4642"/>
                </a:solidFill>
                <a:latin typeface="Arial"/>
                <a:cs typeface="Arial"/>
              </a:rPr>
              <a:t>v </a:t>
            </a:r>
            <a:r>
              <a:rPr sz="2350" spc="125" dirty="0">
                <a:solidFill>
                  <a:srgbClr val="3F4642"/>
                </a:solidFill>
                <a:latin typeface="Arial"/>
                <a:cs typeface="Arial"/>
              </a:rPr>
              <a:t>území </a:t>
            </a:r>
            <a:r>
              <a:rPr sz="2350" spc="110" dirty="0">
                <a:solidFill>
                  <a:srgbClr val="3F4642"/>
                </a:solidFill>
                <a:latin typeface="Arial"/>
                <a:cs typeface="Arial"/>
              </a:rPr>
              <a:t>jižně  </a:t>
            </a:r>
            <a:r>
              <a:rPr sz="2350" spc="90" dirty="0">
                <a:solidFill>
                  <a:srgbClr val="505654"/>
                </a:solidFill>
                <a:latin typeface="Arial"/>
                <a:cs typeface="Arial"/>
              </a:rPr>
              <a:t>od </a:t>
            </a:r>
            <a:r>
              <a:rPr sz="2350" spc="35" dirty="0">
                <a:solidFill>
                  <a:srgbClr val="3F4642"/>
                </a:solidFill>
                <a:latin typeface="Arial"/>
                <a:cs typeface="Arial"/>
              </a:rPr>
              <a:t>zástavby </a:t>
            </a:r>
            <a:r>
              <a:rPr sz="2350" spc="60" dirty="0">
                <a:solidFill>
                  <a:srgbClr val="3F4642"/>
                </a:solidFill>
                <a:latin typeface="Arial"/>
                <a:cs typeface="Arial"/>
              </a:rPr>
              <a:t>obce </a:t>
            </a:r>
            <a:r>
              <a:rPr sz="2350" spc="114" dirty="0">
                <a:solidFill>
                  <a:srgbClr val="3F4642"/>
                </a:solidFill>
                <a:latin typeface="Arial"/>
                <a:cs typeface="Arial"/>
              </a:rPr>
              <a:t>Bučina. </a:t>
            </a:r>
            <a:r>
              <a:rPr sz="2350" spc="90" dirty="0">
                <a:solidFill>
                  <a:srgbClr val="3F4642"/>
                </a:solidFill>
                <a:latin typeface="Arial"/>
                <a:cs typeface="Arial"/>
              </a:rPr>
              <a:t>Hlavní </a:t>
            </a:r>
            <a:r>
              <a:rPr sz="2350" spc="120" dirty="0">
                <a:solidFill>
                  <a:srgbClr val="3F4642"/>
                </a:solidFill>
                <a:latin typeface="Arial"/>
                <a:cs typeface="Arial"/>
              </a:rPr>
              <a:t>polní  </a:t>
            </a:r>
            <a:r>
              <a:rPr sz="2350" spc="65" dirty="0">
                <a:solidFill>
                  <a:srgbClr val="505654"/>
                </a:solidFill>
                <a:latin typeface="Arial"/>
                <a:cs typeface="Arial"/>
              </a:rPr>
              <a:t>cesta </a:t>
            </a:r>
            <a:r>
              <a:rPr sz="2350" spc="40" dirty="0">
                <a:solidFill>
                  <a:srgbClr val="3F4642"/>
                </a:solidFill>
                <a:latin typeface="Arial"/>
                <a:cs typeface="Arial"/>
              </a:rPr>
              <a:t>délky </a:t>
            </a:r>
            <a:r>
              <a:rPr sz="2350" spc="195" dirty="0">
                <a:solidFill>
                  <a:srgbClr val="282D2B"/>
                </a:solidFill>
                <a:latin typeface="Arial"/>
                <a:cs typeface="Arial"/>
              </a:rPr>
              <a:t>1</a:t>
            </a:r>
            <a:r>
              <a:rPr sz="2350" spc="195" dirty="0">
                <a:solidFill>
                  <a:srgbClr val="505654"/>
                </a:solidFill>
                <a:latin typeface="Arial"/>
                <a:cs typeface="Arial"/>
              </a:rPr>
              <a:t>,360 </a:t>
            </a:r>
            <a:r>
              <a:rPr sz="2350" spc="204" dirty="0">
                <a:solidFill>
                  <a:srgbClr val="3F4642"/>
                </a:solidFill>
                <a:latin typeface="Arial"/>
                <a:cs typeface="Arial"/>
              </a:rPr>
              <a:t>km </a:t>
            </a:r>
            <a:r>
              <a:rPr sz="2350" spc="100" dirty="0">
                <a:solidFill>
                  <a:srgbClr val="3F4642"/>
                </a:solidFill>
                <a:latin typeface="Arial"/>
                <a:cs typeface="Arial"/>
              </a:rPr>
              <a:t>je </a:t>
            </a:r>
            <a:r>
              <a:rPr sz="2350" spc="45" dirty="0">
                <a:solidFill>
                  <a:srgbClr val="505654"/>
                </a:solidFill>
                <a:latin typeface="Arial"/>
                <a:cs typeface="Arial"/>
              </a:rPr>
              <a:t>řešená </a:t>
            </a:r>
            <a:r>
              <a:rPr sz="2350" spc="85" dirty="0">
                <a:solidFill>
                  <a:srgbClr val="3F4642"/>
                </a:solidFill>
                <a:latin typeface="Arial"/>
                <a:cs typeface="Arial"/>
              </a:rPr>
              <a:t>jako </a:t>
            </a:r>
            <a:r>
              <a:rPr sz="2350" spc="125" dirty="0">
                <a:solidFill>
                  <a:srgbClr val="3F4642"/>
                </a:solidFill>
                <a:latin typeface="Arial"/>
                <a:cs typeface="Arial"/>
              </a:rPr>
              <a:t>jed­  </a:t>
            </a:r>
            <a:r>
              <a:rPr sz="2350" spc="100" dirty="0">
                <a:solidFill>
                  <a:srgbClr val="505654"/>
                </a:solidFill>
                <a:latin typeface="Arial"/>
                <a:cs typeface="Arial"/>
              </a:rPr>
              <a:t>nopruhová   </a:t>
            </a:r>
            <a:r>
              <a:rPr sz="2350" spc="25" dirty="0">
                <a:solidFill>
                  <a:srgbClr val="3F4642"/>
                </a:solidFill>
                <a:latin typeface="Arial"/>
                <a:cs typeface="Arial"/>
              </a:rPr>
              <a:t>o   </a:t>
            </a:r>
            <a:r>
              <a:rPr sz="2350" spc="10" dirty="0">
                <a:solidFill>
                  <a:srgbClr val="505654"/>
                </a:solidFill>
                <a:latin typeface="Arial"/>
                <a:cs typeface="Arial"/>
              </a:rPr>
              <a:t>šířce </a:t>
            </a:r>
            <a:r>
              <a:rPr sz="2350" spc="670" dirty="0">
                <a:solidFill>
                  <a:srgbClr val="505654"/>
                </a:solidFill>
                <a:latin typeface="Arial"/>
                <a:cs typeface="Arial"/>
              </a:rPr>
              <a:t> </a:t>
            </a:r>
            <a:r>
              <a:rPr sz="2350" spc="190" dirty="0">
                <a:solidFill>
                  <a:srgbClr val="3F4642"/>
                </a:solidFill>
                <a:latin typeface="Arial"/>
                <a:cs typeface="Arial"/>
              </a:rPr>
              <a:t>3,50  </a:t>
            </a:r>
            <a:r>
              <a:rPr sz="2350" spc="335" dirty="0">
                <a:solidFill>
                  <a:srgbClr val="3F4642"/>
                </a:solidFill>
                <a:latin typeface="Arial"/>
                <a:cs typeface="Arial"/>
              </a:rPr>
              <a:t>m  </a:t>
            </a:r>
            <a:r>
              <a:rPr sz="2350" spc="45" dirty="0">
                <a:solidFill>
                  <a:srgbClr val="3F4642"/>
                </a:solidFill>
                <a:latin typeface="Arial"/>
                <a:cs typeface="Arial"/>
              </a:rPr>
              <a:t>v </a:t>
            </a:r>
            <a:r>
              <a:rPr sz="2350" spc="355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3F4642"/>
                </a:solidFill>
                <a:latin typeface="Arial"/>
                <a:cs typeface="Arial"/>
              </a:rPr>
              <a:t>koruně.</a:t>
            </a:r>
            <a:endParaRPr sz="2350" dirty="0">
              <a:latin typeface="Arial"/>
              <a:cs typeface="Arial"/>
            </a:endParaRPr>
          </a:p>
          <a:p>
            <a:pPr marL="74930" algn="just">
              <a:lnSpc>
                <a:spcPts val="750"/>
              </a:lnSpc>
              <a:spcBef>
                <a:spcPts val="260"/>
              </a:spcBef>
            </a:pPr>
            <a:r>
              <a:rPr sz="850" spc="395" dirty="0">
                <a:solidFill>
                  <a:srgbClr val="505654"/>
                </a:solidFill>
                <a:latin typeface="Arial"/>
                <a:cs typeface="Arial"/>
              </a:rPr>
              <a:t>v</a:t>
            </a:r>
            <a:endParaRPr sz="850" dirty="0">
              <a:latin typeface="Arial"/>
              <a:cs typeface="Arial"/>
            </a:endParaRPr>
          </a:p>
          <a:p>
            <a:pPr marL="37465" indent="-12700" algn="just">
              <a:lnSpc>
                <a:spcPts val="2550"/>
              </a:lnSpc>
            </a:pPr>
            <a:r>
              <a:rPr sz="2350" spc="-15" dirty="0">
                <a:solidFill>
                  <a:srgbClr val="3F4642"/>
                </a:solidFill>
                <a:latin typeface="Arial"/>
                <a:cs typeface="Arial"/>
              </a:rPr>
              <a:t>Cást  </a:t>
            </a:r>
            <a:r>
              <a:rPr sz="2350" spc="90" dirty="0">
                <a:solidFill>
                  <a:srgbClr val="3F4642"/>
                </a:solidFill>
                <a:latin typeface="Arial"/>
                <a:cs typeface="Arial"/>
              </a:rPr>
              <a:t>do  staničení  </a:t>
            </a:r>
            <a:r>
              <a:rPr sz="2350" spc="204" dirty="0">
                <a:solidFill>
                  <a:srgbClr val="3F4642"/>
                </a:solidFill>
                <a:latin typeface="Arial"/>
                <a:cs typeface="Arial"/>
              </a:rPr>
              <a:t>km  </a:t>
            </a:r>
            <a:r>
              <a:rPr sz="2350" spc="175" dirty="0">
                <a:solidFill>
                  <a:srgbClr val="3F4642"/>
                </a:solidFill>
                <a:latin typeface="Arial"/>
                <a:cs typeface="Arial"/>
              </a:rPr>
              <a:t>0,900, </a:t>
            </a:r>
            <a:r>
              <a:rPr sz="2350" spc="280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3F4642"/>
                </a:solidFill>
                <a:latin typeface="Arial"/>
                <a:cs typeface="Arial"/>
              </a:rPr>
              <a:t>navazující</a:t>
            </a:r>
            <a:endParaRPr sz="2350" dirty="0">
              <a:latin typeface="Arial"/>
              <a:cs typeface="Arial"/>
            </a:endParaRPr>
          </a:p>
          <a:p>
            <a:pPr marL="12700" marR="1256665" indent="24765" algn="just">
              <a:lnSpc>
                <a:spcPct val="126299"/>
              </a:lnSpc>
            </a:pPr>
            <a:r>
              <a:rPr sz="2350" spc="90" dirty="0">
                <a:solidFill>
                  <a:srgbClr val="3F4642"/>
                </a:solidFill>
                <a:latin typeface="Arial"/>
                <a:cs typeface="Arial"/>
              </a:rPr>
              <a:t>na </a:t>
            </a:r>
            <a:r>
              <a:rPr sz="2350" spc="35" dirty="0">
                <a:solidFill>
                  <a:srgbClr val="3F4642"/>
                </a:solidFill>
                <a:latin typeface="Arial"/>
                <a:cs typeface="Arial"/>
              </a:rPr>
              <a:t>zástavbu </a:t>
            </a:r>
            <a:r>
              <a:rPr sz="2350" spc="100" dirty="0">
                <a:solidFill>
                  <a:srgbClr val="3F4642"/>
                </a:solidFill>
                <a:latin typeface="Arial"/>
                <a:cs typeface="Arial"/>
              </a:rPr>
              <a:t>je </a:t>
            </a:r>
            <a:r>
              <a:rPr sz="2350" spc="50" dirty="0">
                <a:solidFill>
                  <a:srgbClr val="3F4642"/>
                </a:solidFill>
                <a:latin typeface="Arial"/>
                <a:cs typeface="Arial"/>
              </a:rPr>
              <a:t>zpevněná </a:t>
            </a:r>
            <a:r>
              <a:rPr sz="2350" spc="114" dirty="0">
                <a:solidFill>
                  <a:srgbClr val="3F4642"/>
                </a:solidFill>
                <a:latin typeface="Arial"/>
                <a:cs typeface="Arial"/>
              </a:rPr>
              <a:t>asfaltobetonem,  </a:t>
            </a:r>
            <a:r>
              <a:rPr sz="2350" spc="45" dirty="0">
                <a:solidFill>
                  <a:srgbClr val="505654"/>
                </a:solidFill>
                <a:latin typeface="Arial"/>
                <a:cs typeface="Arial"/>
              </a:rPr>
              <a:t>v </a:t>
            </a:r>
            <a:r>
              <a:rPr sz="2350" spc="110" dirty="0">
                <a:solidFill>
                  <a:srgbClr val="3F4642"/>
                </a:solidFill>
                <a:latin typeface="Arial"/>
                <a:cs typeface="Arial"/>
              </a:rPr>
              <a:t>další </a:t>
            </a:r>
            <a:r>
              <a:rPr sz="2350" spc="75" dirty="0">
                <a:solidFill>
                  <a:srgbClr val="505654"/>
                </a:solidFill>
                <a:latin typeface="Arial"/>
                <a:cs typeface="Arial"/>
              </a:rPr>
              <a:t>části </a:t>
            </a:r>
            <a:r>
              <a:rPr sz="2350" spc="100" dirty="0">
                <a:solidFill>
                  <a:srgbClr val="3F4642"/>
                </a:solidFill>
                <a:latin typeface="Arial"/>
                <a:cs typeface="Arial"/>
              </a:rPr>
              <a:t>je </a:t>
            </a:r>
            <a:r>
              <a:rPr sz="2350" spc="180" dirty="0">
                <a:solidFill>
                  <a:srgbClr val="3F4642"/>
                </a:solidFill>
                <a:latin typeface="Arial"/>
                <a:cs typeface="Arial"/>
              </a:rPr>
              <a:t>potom </a:t>
            </a:r>
            <a:r>
              <a:rPr sz="2350" spc="-50" dirty="0">
                <a:solidFill>
                  <a:srgbClr val="3F4642"/>
                </a:solidFill>
                <a:latin typeface="Arial"/>
                <a:cs typeface="Arial"/>
              </a:rPr>
              <a:t>s </a:t>
            </a:r>
            <a:r>
              <a:rPr sz="2350" spc="130" dirty="0" err="1">
                <a:solidFill>
                  <a:srgbClr val="3F4642"/>
                </a:solidFill>
                <a:latin typeface="Arial"/>
                <a:cs typeface="Arial"/>
              </a:rPr>
              <a:t>ohledem</a:t>
            </a:r>
            <a:r>
              <a:rPr sz="2350" spc="130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45" dirty="0" err="1" smtClean="0">
                <a:solidFill>
                  <a:srgbClr val="3F4642"/>
                </a:solidFill>
                <a:latin typeface="Arial"/>
                <a:cs typeface="Arial"/>
              </a:rPr>
              <a:t>na</a:t>
            </a:r>
            <a:r>
              <a:rPr lang="cs-CZ" sz="2350" spc="145" dirty="0" smtClean="0">
                <a:solidFill>
                  <a:srgbClr val="3F4642"/>
                </a:solidFill>
                <a:latin typeface="Arial"/>
                <a:cs typeface="Arial"/>
              </a:rPr>
              <a:t>    </a:t>
            </a:r>
            <a:r>
              <a:rPr sz="2350" spc="145" dirty="0" smtClean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30" dirty="0" err="1" smtClean="0">
                <a:solidFill>
                  <a:srgbClr val="1A1C1A"/>
                </a:solidFill>
                <a:latin typeface="Arial"/>
                <a:cs typeface="Arial"/>
              </a:rPr>
              <a:t>l</a:t>
            </a:r>
            <a:r>
              <a:rPr sz="2350" spc="130" dirty="0" err="1" smtClean="0">
                <a:solidFill>
                  <a:srgbClr val="3F4642"/>
                </a:solidFill>
                <a:latin typeface="Arial"/>
                <a:cs typeface="Arial"/>
              </a:rPr>
              <a:t>ep­</a:t>
            </a:r>
            <a:r>
              <a:rPr sz="2350" spc="80" dirty="0" err="1" smtClean="0">
                <a:solidFill>
                  <a:srgbClr val="505654"/>
                </a:solidFill>
                <a:latin typeface="Arial"/>
                <a:cs typeface="Arial"/>
              </a:rPr>
              <a:t>ší</a:t>
            </a:r>
            <a:r>
              <a:rPr sz="2350" spc="80" dirty="0" smtClean="0">
                <a:solidFill>
                  <a:srgbClr val="505654"/>
                </a:solidFill>
                <a:latin typeface="Arial"/>
                <a:cs typeface="Arial"/>
              </a:rPr>
              <a:t> </a:t>
            </a:r>
            <a:r>
              <a:rPr sz="2350" dirty="0" err="1" smtClean="0">
                <a:solidFill>
                  <a:srgbClr val="3F4642"/>
                </a:solidFill>
                <a:latin typeface="Arial"/>
                <a:cs typeface="Arial"/>
              </a:rPr>
              <a:t>zač</a:t>
            </a:r>
            <a:r>
              <a:rPr sz="2350" spc="114" dirty="0" err="1" smtClean="0">
                <a:solidFill>
                  <a:srgbClr val="3F4642"/>
                </a:solidFill>
                <a:latin typeface="Arial"/>
                <a:cs typeface="Arial"/>
              </a:rPr>
              <a:t>lenění</a:t>
            </a:r>
            <a:r>
              <a:rPr sz="2350" spc="114" dirty="0" smtClean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45" dirty="0">
                <a:solidFill>
                  <a:srgbClr val="3F4642"/>
                </a:solidFill>
                <a:latin typeface="Arial"/>
                <a:cs typeface="Arial"/>
              </a:rPr>
              <a:t>do </a:t>
            </a:r>
            <a:r>
              <a:rPr sz="2350" spc="55" dirty="0">
                <a:solidFill>
                  <a:srgbClr val="3F4642"/>
                </a:solidFill>
                <a:latin typeface="Arial"/>
                <a:cs typeface="Arial"/>
              </a:rPr>
              <a:t>krajiny </a:t>
            </a:r>
            <a:r>
              <a:rPr sz="2350" spc="95" dirty="0">
                <a:solidFill>
                  <a:srgbClr val="3F4642"/>
                </a:solidFill>
                <a:latin typeface="Arial"/>
                <a:cs typeface="Arial"/>
              </a:rPr>
              <a:t>povrch </a:t>
            </a:r>
            <a:r>
              <a:rPr sz="2350" spc="75" dirty="0">
                <a:solidFill>
                  <a:srgbClr val="505654"/>
                </a:solidFill>
                <a:latin typeface="Arial"/>
                <a:cs typeface="Arial"/>
              </a:rPr>
              <a:t>štěrkový.  </a:t>
            </a:r>
            <a:r>
              <a:rPr sz="2350" spc="20" dirty="0">
                <a:solidFill>
                  <a:srgbClr val="3F4642"/>
                </a:solidFill>
                <a:latin typeface="Arial"/>
                <a:cs typeface="Arial"/>
              </a:rPr>
              <a:t>Realizace </a:t>
            </a:r>
            <a:r>
              <a:rPr sz="2350" spc="65" dirty="0">
                <a:solidFill>
                  <a:srgbClr val="3F4642"/>
                </a:solidFill>
                <a:latin typeface="Arial"/>
                <a:cs typeface="Arial"/>
              </a:rPr>
              <a:t>stavby </a:t>
            </a:r>
            <a:r>
              <a:rPr sz="2350" spc="35" dirty="0">
                <a:solidFill>
                  <a:srgbClr val="3F4642"/>
                </a:solidFill>
                <a:latin typeface="Arial"/>
                <a:cs typeface="Arial"/>
              </a:rPr>
              <a:t>navázala</a:t>
            </a:r>
            <a:r>
              <a:rPr sz="2350" spc="720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45" dirty="0" err="1">
                <a:solidFill>
                  <a:srgbClr val="3F4642"/>
                </a:solidFill>
                <a:latin typeface="Arial"/>
                <a:cs typeface="Arial"/>
              </a:rPr>
              <a:t>na</a:t>
            </a:r>
            <a:r>
              <a:rPr sz="2350" spc="145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40" dirty="0" err="1" smtClean="0">
                <a:solidFill>
                  <a:srgbClr val="3F4642"/>
                </a:solidFill>
                <a:latin typeface="Arial"/>
                <a:cs typeface="Arial"/>
              </a:rPr>
              <a:t>ukonče­</a:t>
            </a:r>
            <a:r>
              <a:rPr sz="2350" spc="175" dirty="0" err="1" smtClean="0">
                <a:solidFill>
                  <a:srgbClr val="505654"/>
                </a:solidFill>
                <a:latin typeface="Arial"/>
                <a:cs typeface="Arial"/>
              </a:rPr>
              <a:t>ní</a:t>
            </a:r>
            <a:r>
              <a:rPr sz="2350" spc="175" dirty="0" smtClean="0">
                <a:solidFill>
                  <a:srgbClr val="505654"/>
                </a:solidFill>
                <a:latin typeface="Arial"/>
                <a:cs typeface="Arial"/>
              </a:rPr>
              <a:t> </a:t>
            </a:r>
            <a:r>
              <a:rPr sz="2350" spc="130" dirty="0">
                <a:solidFill>
                  <a:srgbClr val="3F4642"/>
                </a:solidFill>
                <a:latin typeface="Arial"/>
                <a:cs typeface="Arial"/>
              </a:rPr>
              <a:t>komplexních </a:t>
            </a:r>
            <a:r>
              <a:rPr sz="2350" spc="105" dirty="0">
                <a:solidFill>
                  <a:srgbClr val="3F4642"/>
                </a:solidFill>
                <a:latin typeface="Arial"/>
                <a:cs typeface="Arial"/>
              </a:rPr>
              <a:t>pozemkových </a:t>
            </a:r>
            <a:r>
              <a:rPr sz="2350" spc="80" dirty="0">
                <a:solidFill>
                  <a:srgbClr val="3F4642"/>
                </a:solidFill>
                <a:latin typeface="Arial"/>
                <a:cs typeface="Arial"/>
              </a:rPr>
              <a:t>úprav </a:t>
            </a:r>
            <a:r>
              <a:rPr sz="2350" spc="155" dirty="0">
                <a:solidFill>
                  <a:srgbClr val="3F4642"/>
                </a:solidFill>
                <a:latin typeface="Arial"/>
                <a:cs typeface="Arial"/>
              </a:rPr>
              <a:t>a </a:t>
            </a:r>
            <a:r>
              <a:rPr sz="2350" spc="75" dirty="0">
                <a:solidFill>
                  <a:srgbClr val="282D2B"/>
                </a:solidFill>
                <a:latin typeface="Arial"/>
                <a:cs typeface="Arial"/>
              </a:rPr>
              <a:t>po  </a:t>
            </a:r>
            <a:r>
              <a:rPr sz="2350" spc="105" dirty="0">
                <a:solidFill>
                  <a:srgbClr val="3F4642"/>
                </a:solidFill>
                <a:latin typeface="Arial"/>
                <a:cs typeface="Arial"/>
              </a:rPr>
              <a:t>dohodě </a:t>
            </a:r>
            <a:r>
              <a:rPr sz="2350" spc="-170" dirty="0">
                <a:solidFill>
                  <a:srgbClr val="505654"/>
                </a:solidFill>
                <a:latin typeface="Arial"/>
                <a:cs typeface="Arial"/>
              </a:rPr>
              <a:t>s </a:t>
            </a:r>
            <a:r>
              <a:rPr sz="2350" spc="120" dirty="0">
                <a:solidFill>
                  <a:srgbClr val="3F4642"/>
                </a:solidFill>
                <a:latin typeface="Arial"/>
                <a:cs typeface="Arial"/>
              </a:rPr>
              <a:t>obcí </a:t>
            </a:r>
            <a:r>
              <a:rPr sz="2350" spc="50" dirty="0">
                <a:solidFill>
                  <a:srgbClr val="282D2B"/>
                </a:solidFill>
                <a:latin typeface="Arial"/>
                <a:cs typeface="Arial"/>
              </a:rPr>
              <a:t>byla </a:t>
            </a:r>
            <a:r>
              <a:rPr sz="2350" spc="75" dirty="0">
                <a:solidFill>
                  <a:srgbClr val="3F4642"/>
                </a:solidFill>
                <a:latin typeface="Arial"/>
                <a:cs typeface="Arial"/>
              </a:rPr>
              <a:t>cesta </a:t>
            </a:r>
            <a:r>
              <a:rPr sz="2350" spc="110" dirty="0">
                <a:solidFill>
                  <a:srgbClr val="3F4642"/>
                </a:solidFill>
                <a:latin typeface="Arial"/>
                <a:cs typeface="Arial"/>
              </a:rPr>
              <a:t>spolu </a:t>
            </a:r>
            <a:r>
              <a:rPr sz="2350" spc="-50" dirty="0">
                <a:solidFill>
                  <a:srgbClr val="3F4642"/>
                </a:solidFill>
                <a:latin typeface="Arial"/>
                <a:cs typeface="Arial"/>
              </a:rPr>
              <a:t>se </a:t>
            </a:r>
            <a:r>
              <a:rPr sz="2350" spc="100" dirty="0">
                <a:solidFill>
                  <a:srgbClr val="3F4642"/>
                </a:solidFill>
                <a:latin typeface="Arial"/>
                <a:cs typeface="Arial"/>
              </a:rPr>
              <a:t>stav­  </a:t>
            </a:r>
            <a:r>
              <a:rPr sz="2350" spc="145" dirty="0">
                <a:solidFill>
                  <a:srgbClr val="505654"/>
                </a:solidFill>
                <a:latin typeface="Arial"/>
                <a:cs typeface="Arial"/>
              </a:rPr>
              <a:t>bou </a:t>
            </a:r>
            <a:r>
              <a:rPr sz="2350" spc="140" dirty="0">
                <a:solidFill>
                  <a:srgbClr val="3F4642"/>
                </a:solidFill>
                <a:latin typeface="Arial"/>
                <a:cs typeface="Arial"/>
              </a:rPr>
              <a:t>suchého poldru </a:t>
            </a:r>
            <a:r>
              <a:rPr sz="2350" spc="155" dirty="0">
                <a:solidFill>
                  <a:srgbClr val="3F4642"/>
                </a:solidFill>
                <a:latin typeface="Arial"/>
                <a:cs typeface="Arial"/>
              </a:rPr>
              <a:t>a </a:t>
            </a:r>
            <a:r>
              <a:rPr sz="2350" spc="125" dirty="0">
                <a:solidFill>
                  <a:srgbClr val="3F4642"/>
                </a:solidFill>
                <a:latin typeface="Arial"/>
                <a:cs typeface="Arial"/>
              </a:rPr>
              <a:t>interakčního </a:t>
            </a:r>
            <a:r>
              <a:rPr sz="2350" spc="100" dirty="0">
                <a:solidFill>
                  <a:srgbClr val="3F4642"/>
                </a:solidFill>
                <a:latin typeface="Arial"/>
                <a:cs typeface="Arial"/>
              </a:rPr>
              <a:t>prvku  </a:t>
            </a:r>
            <a:r>
              <a:rPr sz="2350" spc="35" dirty="0">
                <a:solidFill>
                  <a:srgbClr val="505654"/>
                </a:solidFill>
                <a:latin typeface="Arial"/>
                <a:cs typeface="Arial"/>
              </a:rPr>
              <a:t>(výsadba </a:t>
            </a:r>
            <a:r>
              <a:rPr sz="2350" spc="20" dirty="0">
                <a:solidFill>
                  <a:srgbClr val="3F4642"/>
                </a:solidFill>
                <a:latin typeface="Arial"/>
                <a:cs typeface="Arial"/>
              </a:rPr>
              <a:t>zele </a:t>
            </a:r>
            <a:r>
              <a:rPr sz="2350" spc="30" dirty="0">
                <a:solidFill>
                  <a:srgbClr val="3F4642"/>
                </a:solidFill>
                <a:latin typeface="Arial"/>
                <a:cs typeface="Arial"/>
              </a:rPr>
              <a:t>ně) </a:t>
            </a:r>
            <a:r>
              <a:rPr sz="2350" spc="70" dirty="0">
                <a:solidFill>
                  <a:srgbClr val="3F4642"/>
                </a:solidFill>
                <a:latin typeface="Arial"/>
                <a:cs typeface="Arial"/>
              </a:rPr>
              <a:t>vybraná </a:t>
            </a:r>
            <a:r>
              <a:rPr sz="2350" dirty="0">
                <a:solidFill>
                  <a:srgbClr val="3F4642"/>
                </a:solidFill>
                <a:latin typeface="Arial"/>
                <a:cs typeface="Arial"/>
              </a:rPr>
              <a:t>ze </a:t>
            </a:r>
            <a:r>
              <a:rPr sz="2350" spc="110" dirty="0">
                <a:solidFill>
                  <a:srgbClr val="3F4642"/>
                </a:solidFill>
                <a:latin typeface="Arial"/>
                <a:cs typeface="Arial"/>
              </a:rPr>
              <a:t>souboru </a:t>
            </a:r>
            <a:r>
              <a:rPr sz="2350" spc="155" dirty="0">
                <a:solidFill>
                  <a:srgbClr val="282D2B"/>
                </a:solidFill>
                <a:latin typeface="Arial"/>
                <a:cs typeface="Arial"/>
              </a:rPr>
              <a:t>na</a:t>
            </a:r>
            <a:r>
              <a:rPr sz="2350" spc="155" dirty="0">
                <a:solidFill>
                  <a:srgbClr val="505654"/>
                </a:solidFill>
                <a:latin typeface="Arial"/>
                <a:cs typeface="Arial"/>
              </a:rPr>
              <a:t>­  </a:t>
            </a:r>
            <a:r>
              <a:rPr sz="2350" spc="70" dirty="0">
                <a:solidFill>
                  <a:srgbClr val="3F4642"/>
                </a:solidFill>
                <a:latin typeface="Arial"/>
                <a:cs typeface="Arial"/>
              </a:rPr>
              <a:t>vržených </a:t>
            </a:r>
            <a:r>
              <a:rPr sz="2350" spc="80" dirty="0">
                <a:solidFill>
                  <a:srgbClr val="3F4642"/>
                </a:solidFill>
                <a:latin typeface="Arial"/>
                <a:cs typeface="Arial"/>
              </a:rPr>
              <a:t>společných </a:t>
            </a:r>
            <a:r>
              <a:rPr sz="2350" spc="60" dirty="0">
                <a:solidFill>
                  <a:srgbClr val="3F4642"/>
                </a:solidFill>
                <a:latin typeface="Arial"/>
                <a:cs typeface="Arial"/>
              </a:rPr>
              <a:t>zařízení </a:t>
            </a:r>
            <a:r>
              <a:rPr sz="2350" spc="-50" dirty="0">
                <a:solidFill>
                  <a:srgbClr val="3F4642"/>
                </a:solidFill>
                <a:latin typeface="Arial"/>
                <a:cs typeface="Arial"/>
              </a:rPr>
              <a:t>k </a:t>
            </a:r>
            <a:r>
              <a:rPr sz="2350" spc="85" dirty="0">
                <a:solidFill>
                  <a:srgbClr val="282D2B"/>
                </a:solidFill>
                <a:latin typeface="Arial"/>
                <a:cs typeface="Arial"/>
              </a:rPr>
              <a:t>realiza</a:t>
            </a:r>
            <a:r>
              <a:rPr sz="2350" spc="85" dirty="0">
                <a:solidFill>
                  <a:srgbClr val="505654"/>
                </a:solidFill>
                <a:latin typeface="Arial"/>
                <a:cs typeface="Arial"/>
              </a:rPr>
              <a:t>­  </a:t>
            </a:r>
            <a:r>
              <a:rPr sz="2350" spc="135" dirty="0">
                <a:solidFill>
                  <a:srgbClr val="505654"/>
                </a:solidFill>
                <a:latin typeface="Arial"/>
                <a:cs typeface="Arial"/>
              </a:rPr>
              <a:t>ci.  </a:t>
            </a:r>
            <a:r>
              <a:rPr sz="2350" spc="105" dirty="0">
                <a:solidFill>
                  <a:srgbClr val="3F4642"/>
                </a:solidFill>
                <a:latin typeface="Arial"/>
                <a:cs typeface="Arial"/>
              </a:rPr>
              <a:t>Polní </a:t>
            </a:r>
            <a:r>
              <a:rPr sz="2350" spc="75" dirty="0">
                <a:solidFill>
                  <a:srgbClr val="3F4642"/>
                </a:solidFill>
                <a:latin typeface="Arial"/>
                <a:cs typeface="Arial"/>
              </a:rPr>
              <a:t>cesta  </a:t>
            </a:r>
            <a:r>
              <a:rPr sz="2350" spc="114" dirty="0">
                <a:solidFill>
                  <a:srgbClr val="3F4642"/>
                </a:solidFill>
                <a:latin typeface="Arial"/>
                <a:cs typeface="Arial"/>
              </a:rPr>
              <a:t>zpřístupňuje  </a:t>
            </a:r>
            <a:r>
              <a:rPr sz="2350" spc="70" dirty="0">
                <a:solidFill>
                  <a:srgbClr val="3F4642"/>
                </a:solidFill>
                <a:latin typeface="Arial"/>
                <a:cs typeface="Arial"/>
              </a:rPr>
              <a:t>zemědě</a:t>
            </a:r>
            <a:r>
              <a:rPr sz="2350" spc="-350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40" dirty="0">
                <a:solidFill>
                  <a:srgbClr val="3F4642"/>
                </a:solidFill>
                <a:latin typeface="Arial"/>
                <a:cs typeface="Arial"/>
              </a:rPr>
              <a:t>lské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16969" y="10742680"/>
            <a:ext cx="1292860" cy="368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50" spc="80" dirty="0">
                <a:solidFill>
                  <a:srgbClr val="3F4642"/>
                </a:solidFill>
                <a:latin typeface="Arial"/>
                <a:cs typeface="Arial"/>
              </a:rPr>
              <a:t>pozemky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3806" y="11116956"/>
            <a:ext cx="6123305" cy="1367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65" marR="5080" indent="-12700" algn="just">
              <a:lnSpc>
                <a:spcPct val="126299"/>
              </a:lnSpc>
            </a:pPr>
            <a:r>
              <a:rPr sz="2350" spc="50" dirty="0">
                <a:solidFill>
                  <a:srgbClr val="505654"/>
                </a:solidFill>
                <a:latin typeface="Arial"/>
                <a:cs typeface="Arial"/>
              </a:rPr>
              <a:t>a </a:t>
            </a:r>
            <a:r>
              <a:rPr sz="2350" spc="125" dirty="0">
                <a:solidFill>
                  <a:srgbClr val="3F4642"/>
                </a:solidFill>
                <a:latin typeface="Arial"/>
                <a:cs typeface="Arial"/>
              </a:rPr>
              <a:t>komplex </a:t>
            </a:r>
            <a:r>
              <a:rPr sz="2350" spc="85" dirty="0">
                <a:solidFill>
                  <a:srgbClr val="282D2B"/>
                </a:solidFill>
                <a:latin typeface="Arial"/>
                <a:cs typeface="Arial"/>
              </a:rPr>
              <a:t>lesní</a:t>
            </a:r>
            <a:r>
              <a:rPr sz="2350" spc="85" dirty="0">
                <a:solidFill>
                  <a:srgbClr val="505654"/>
                </a:solidFill>
                <a:latin typeface="Arial"/>
                <a:cs typeface="Arial"/>
              </a:rPr>
              <a:t>ch </a:t>
            </a:r>
            <a:r>
              <a:rPr sz="2350" spc="120" dirty="0">
                <a:solidFill>
                  <a:srgbClr val="3F4642"/>
                </a:solidFill>
                <a:latin typeface="Arial"/>
                <a:cs typeface="Arial"/>
              </a:rPr>
              <a:t>pozemku </a:t>
            </a:r>
            <a:r>
              <a:rPr sz="2350" spc="125" dirty="0">
                <a:solidFill>
                  <a:srgbClr val="3F4642"/>
                </a:solidFill>
                <a:latin typeface="Arial"/>
                <a:cs typeface="Arial"/>
              </a:rPr>
              <a:t>pro</a:t>
            </a:r>
            <a:r>
              <a:rPr sz="2350" spc="-20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30" dirty="0">
                <a:solidFill>
                  <a:srgbClr val="3F4642"/>
                </a:solidFill>
                <a:latin typeface="Arial"/>
                <a:cs typeface="Arial"/>
              </a:rPr>
              <a:t>vlastníky,  </a:t>
            </a:r>
            <a:r>
              <a:rPr sz="2350" spc="65" dirty="0" err="1">
                <a:solidFill>
                  <a:srgbClr val="3F4642"/>
                </a:solidFill>
                <a:latin typeface="Arial"/>
                <a:cs typeface="Arial"/>
              </a:rPr>
              <a:t>uživatele</a:t>
            </a:r>
            <a:r>
              <a:rPr sz="2350" spc="65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25" dirty="0" err="1" smtClean="0">
                <a:solidFill>
                  <a:srgbClr val="3F4642"/>
                </a:solidFill>
                <a:latin typeface="Arial"/>
                <a:cs typeface="Arial"/>
              </a:rPr>
              <a:t>veřejnost</a:t>
            </a:r>
            <a:r>
              <a:rPr lang="cs-CZ" sz="2350" spc="125" dirty="0" smtClean="0">
                <a:solidFill>
                  <a:srgbClr val="3F4642"/>
                </a:solidFill>
                <a:latin typeface="Arial"/>
                <a:cs typeface="Arial"/>
              </a:rPr>
              <a:t>i</a:t>
            </a:r>
            <a:r>
              <a:rPr sz="2350" spc="125" dirty="0" smtClean="0">
                <a:solidFill>
                  <a:srgbClr val="3F4642"/>
                </a:solidFill>
                <a:latin typeface="Arial"/>
                <a:cs typeface="Arial"/>
              </a:rPr>
              <a:t>. </a:t>
            </a:r>
            <a:r>
              <a:rPr sz="2350" spc="65" dirty="0">
                <a:solidFill>
                  <a:srgbClr val="3F4642"/>
                </a:solidFill>
                <a:latin typeface="Arial"/>
                <a:cs typeface="Arial"/>
              </a:rPr>
              <a:t>Při </a:t>
            </a:r>
            <a:r>
              <a:rPr sz="2350" spc="110" dirty="0">
                <a:solidFill>
                  <a:srgbClr val="3F4642"/>
                </a:solidFill>
                <a:latin typeface="Arial"/>
                <a:cs typeface="Arial"/>
              </a:rPr>
              <a:t>návrhu </a:t>
            </a:r>
            <a:r>
              <a:rPr sz="2350" spc="50" dirty="0">
                <a:solidFill>
                  <a:srgbClr val="3F4642"/>
                </a:solidFill>
                <a:latin typeface="Arial"/>
                <a:cs typeface="Arial"/>
              </a:rPr>
              <a:t>a </a:t>
            </a:r>
            <a:r>
              <a:rPr sz="2350" spc="70" dirty="0">
                <a:solidFill>
                  <a:srgbClr val="3F4642"/>
                </a:solidFill>
                <a:latin typeface="Arial"/>
                <a:cs typeface="Arial"/>
              </a:rPr>
              <a:t>realizaci  </a:t>
            </a:r>
            <a:r>
              <a:rPr sz="2350" spc="55" dirty="0">
                <a:solidFill>
                  <a:srgbClr val="505654"/>
                </a:solidFill>
                <a:latin typeface="Arial"/>
                <a:cs typeface="Arial"/>
              </a:rPr>
              <a:t>bylo</a:t>
            </a:r>
            <a:r>
              <a:rPr sz="2350" spc="145" dirty="0">
                <a:solidFill>
                  <a:srgbClr val="505654"/>
                </a:solidFill>
                <a:latin typeface="Arial"/>
                <a:cs typeface="Arial"/>
              </a:rPr>
              <a:t> </a:t>
            </a:r>
            <a:r>
              <a:rPr sz="2350" spc="70" dirty="0">
                <a:solidFill>
                  <a:srgbClr val="3F4642"/>
                </a:solidFill>
                <a:latin typeface="Arial"/>
                <a:cs typeface="Arial"/>
              </a:rPr>
              <a:t>řešeno</a:t>
            </a:r>
            <a:r>
              <a:rPr sz="2350" spc="120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3F4642"/>
                </a:solidFill>
                <a:latin typeface="Arial"/>
                <a:cs typeface="Arial"/>
              </a:rPr>
              <a:t>odvodně</a:t>
            </a:r>
            <a:r>
              <a:rPr sz="2350" spc="-235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75" dirty="0">
                <a:solidFill>
                  <a:srgbClr val="3F4642"/>
                </a:solidFill>
                <a:latin typeface="Arial"/>
                <a:cs typeface="Arial"/>
              </a:rPr>
              <a:t>ní</a:t>
            </a:r>
            <a:r>
              <a:rPr sz="2350" spc="-310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55" dirty="0">
                <a:solidFill>
                  <a:srgbClr val="3F4642"/>
                </a:solidFill>
                <a:latin typeface="Arial"/>
                <a:cs typeface="Arial"/>
              </a:rPr>
              <a:t>a</a:t>
            </a:r>
            <a:r>
              <a:rPr sz="2350" spc="40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3F4642"/>
                </a:solidFill>
                <a:latin typeface="Arial"/>
                <a:cs typeface="Arial"/>
              </a:rPr>
              <a:t>příčné</a:t>
            </a:r>
            <a:r>
              <a:rPr sz="2350" spc="95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80" dirty="0">
                <a:solidFill>
                  <a:srgbClr val="3F4642"/>
                </a:solidFill>
                <a:latin typeface="Arial"/>
                <a:cs typeface="Arial"/>
              </a:rPr>
              <a:t>převedení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31241" y="12568173"/>
            <a:ext cx="6092825" cy="3616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50" spc="60" dirty="0">
                <a:solidFill>
                  <a:srgbClr val="3F4642"/>
                </a:solidFill>
                <a:latin typeface="Arial"/>
                <a:cs typeface="Arial"/>
              </a:rPr>
              <a:t>vody </a:t>
            </a:r>
            <a:r>
              <a:rPr sz="2350" spc="45" dirty="0">
                <a:solidFill>
                  <a:srgbClr val="3F4642"/>
                </a:solidFill>
                <a:latin typeface="Arial"/>
                <a:cs typeface="Arial"/>
              </a:rPr>
              <a:t>v </a:t>
            </a:r>
            <a:r>
              <a:rPr sz="2350" spc="135" dirty="0" err="1">
                <a:solidFill>
                  <a:srgbClr val="3F4642"/>
                </a:solidFill>
                <a:latin typeface="Arial"/>
                <a:cs typeface="Arial"/>
              </a:rPr>
              <a:t>údolnici</a:t>
            </a:r>
            <a:r>
              <a:rPr sz="2350" spc="135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55" dirty="0" err="1" smtClean="0">
                <a:solidFill>
                  <a:srgbClr val="3F4642"/>
                </a:solidFill>
                <a:latin typeface="Arial"/>
                <a:cs typeface="Arial"/>
              </a:rPr>
              <a:t>propust</a:t>
            </a:r>
            <a:r>
              <a:rPr lang="cs-CZ" sz="2350" spc="155" dirty="0" err="1" smtClean="0">
                <a:solidFill>
                  <a:srgbClr val="3F4642"/>
                </a:solidFill>
                <a:latin typeface="Arial"/>
                <a:cs typeface="Arial"/>
              </a:rPr>
              <a:t>jk</a:t>
            </a:r>
            <a:r>
              <a:rPr sz="2350" spc="155" dirty="0" smtClean="0">
                <a:solidFill>
                  <a:srgbClr val="3F4642"/>
                </a:solidFill>
                <a:latin typeface="Arial"/>
                <a:cs typeface="Arial"/>
              </a:rPr>
              <a:t>y</a:t>
            </a:r>
            <a:r>
              <a:rPr sz="2350" spc="155" dirty="0">
                <a:solidFill>
                  <a:srgbClr val="3F4642"/>
                </a:solidFill>
                <a:latin typeface="Arial"/>
                <a:cs typeface="Arial"/>
              </a:rPr>
              <a:t>. 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5078" y="12922147"/>
            <a:ext cx="6080760" cy="910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41959" algn="r">
              <a:lnSpc>
                <a:spcPts val="1889"/>
              </a:lnSpc>
            </a:pPr>
            <a:r>
              <a:rPr sz="1750" spc="1310" dirty="0">
                <a:solidFill>
                  <a:srgbClr val="505654"/>
                </a:solidFill>
                <a:latin typeface="Arial"/>
                <a:cs typeface="Arial"/>
              </a:rPr>
              <a:t>,</a:t>
            </a:r>
            <a:endParaRPr sz="1750" dirty="0">
              <a:latin typeface="Arial"/>
              <a:cs typeface="Arial"/>
            </a:endParaRPr>
          </a:p>
          <a:p>
            <a:pPr marL="12700">
              <a:lnSpc>
                <a:spcPts val="2610"/>
              </a:lnSpc>
              <a:tabLst>
                <a:tab pos="716280" algn="l"/>
                <a:tab pos="1557655" algn="l"/>
                <a:tab pos="3153410" algn="l"/>
              </a:tabLst>
            </a:pPr>
            <a:r>
              <a:rPr lang="cs-CZ" sz="2350" spc="135" dirty="0" smtClean="0">
                <a:solidFill>
                  <a:srgbClr val="3F4642"/>
                </a:solidFill>
                <a:latin typeface="Arial"/>
                <a:cs typeface="Arial"/>
              </a:rPr>
              <a:t>Polní cesta </a:t>
            </a:r>
            <a:r>
              <a:rPr lang="cs-CZ" sz="2350" spc="135" dirty="0" err="1" smtClean="0">
                <a:solidFill>
                  <a:srgbClr val="3F4642"/>
                </a:solidFill>
                <a:latin typeface="Arial"/>
                <a:cs typeface="Arial"/>
              </a:rPr>
              <a:t>spo</a:t>
            </a:r>
            <a:r>
              <a:rPr sz="2350" spc="135" dirty="0" err="1" smtClean="0">
                <a:solidFill>
                  <a:srgbClr val="3F4642"/>
                </a:solidFill>
                <a:latin typeface="Arial"/>
                <a:cs typeface="Arial"/>
              </a:rPr>
              <a:t>juje</a:t>
            </a:r>
            <a:r>
              <a:rPr sz="2350" spc="135" dirty="0">
                <a:solidFill>
                  <a:srgbClr val="3F4642"/>
                </a:solidFill>
                <a:latin typeface="Arial"/>
                <a:cs typeface="Arial"/>
              </a:rPr>
              <a:t>	</a:t>
            </a:r>
            <a:r>
              <a:rPr sz="2350" spc="60" dirty="0" err="1" smtClean="0">
                <a:solidFill>
                  <a:srgbClr val="3F4642"/>
                </a:solidFill>
                <a:latin typeface="Arial"/>
                <a:cs typeface="Arial"/>
              </a:rPr>
              <a:t>obec</a:t>
            </a:r>
            <a:r>
              <a:rPr lang="cs-CZ" sz="2350" spc="60" dirty="0" smtClean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35" dirty="0" err="1" smtClean="0">
                <a:solidFill>
                  <a:srgbClr val="3F4642"/>
                </a:solidFill>
                <a:latin typeface="Arial"/>
                <a:cs typeface="Arial"/>
              </a:rPr>
              <a:t>Bučinu</a:t>
            </a:r>
            <a:r>
              <a:rPr sz="2350" spc="345" dirty="0" smtClean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-50" dirty="0" smtClean="0">
                <a:solidFill>
                  <a:srgbClr val="3F4642"/>
                </a:solidFill>
                <a:latin typeface="Arial"/>
                <a:cs typeface="Arial"/>
              </a:rPr>
              <a:t>se</a:t>
            </a:r>
            <a:r>
              <a:rPr lang="cs-CZ" sz="2350" spc="-50" dirty="0" smtClean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95" dirty="0" err="1" smtClean="0">
                <a:solidFill>
                  <a:srgbClr val="3F4642"/>
                </a:solidFill>
                <a:latin typeface="Arial"/>
                <a:cs typeface="Arial"/>
              </a:rPr>
              <a:t>sousední</a:t>
            </a:r>
            <a:r>
              <a:rPr sz="2350" spc="95" dirty="0" smtClean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140" dirty="0" err="1">
                <a:solidFill>
                  <a:srgbClr val="3F4642"/>
                </a:solidFill>
                <a:latin typeface="Arial"/>
                <a:cs typeface="Arial"/>
              </a:rPr>
              <a:t>obcí</a:t>
            </a:r>
            <a:r>
              <a:rPr sz="2350" spc="370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55" dirty="0" err="1" smtClean="0">
                <a:solidFill>
                  <a:srgbClr val="3F4642"/>
                </a:solidFill>
                <a:latin typeface="Arial"/>
                <a:cs typeface="Arial"/>
              </a:rPr>
              <a:t>Ujez</a:t>
            </a:r>
            <a:r>
              <a:rPr sz="2350" spc="35" dirty="0" err="1" smtClean="0">
                <a:solidFill>
                  <a:srgbClr val="3F4642"/>
                </a:solidFill>
                <a:latin typeface="Arial"/>
                <a:cs typeface="Arial"/>
              </a:rPr>
              <a:t>dec</a:t>
            </a:r>
            <a:r>
              <a:rPr sz="2350" spc="35" dirty="0" smtClean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3F4642"/>
                </a:solidFill>
                <a:latin typeface="Arial"/>
                <a:cs typeface="Arial"/>
              </a:rPr>
              <a:t>v </a:t>
            </a:r>
            <a:r>
              <a:rPr sz="2350" spc="45" dirty="0" err="1" smtClean="0">
                <a:solidFill>
                  <a:srgbClr val="3F4642"/>
                </a:solidFill>
                <a:latin typeface="Arial"/>
                <a:cs typeface="Arial"/>
              </a:rPr>
              <a:t>okrese</a:t>
            </a:r>
            <a:r>
              <a:rPr lang="cs-CZ" sz="2350" spc="265" dirty="0">
                <a:solidFill>
                  <a:srgbClr val="3F4642"/>
                </a:solidFill>
                <a:latin typeface="Arial"/>
                <a:cs typeface="Arial"/>
              </a:rPr>
              <a:t> </a:t>
            </a:r>
            <a:r>
              <a:rPr sz="2350" spc="60" dirty="0" err="1" smtClean="0">
                <a:solidFill>
                  <a:srgbClr val="3F4642"/>
                </a:solidFill>
                <a:latin typeface="Arial"/>
                <a:cs typeface="Arial"/>
              </a:rPr>
              <a:t>Svitavy</a:t>
            </a:r>
            <a:r>
              <a:rPr sz="2350" spc="60" dirty="0">
                <a:solidFill>
                  <a:srgbClr val="3F4642"/>
                </a:solidFill>
                <a:latin typeface="Arial"/>
                <a:cs typeface="Arial"/>
              </a:rPr>
              <a:t>.</a:t>
            </a:r>
            <a:endParaRPr sz="23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13532"/>
            <a:ext cx="18998374" cy="12112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25586" y="2286841"/>
            <a:ext cx="477472" cy="1683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425586" y="4071080"/>
            <a:ext cx="452342" cy="2688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65" y="0"/>
            <a:ext cx="0" cy="2663825"/>
          </a:xfrm>
          <a:custGeom>
            <a:avLst/>
            <a:gdLst/>
            <a:ahLst/>
            <a:cxnLst/>
            <a:rect l="l" t="t" r="r" b="b"/>
            <a:pathLst>
              <a:path h="2663825">
                <a:moveTo>
                  <a:pt x="0" y="2663793"/>
                </a:moveTo>
                <a:lnTo>
                  <a:pt x="0" y="0"/>
                </a:lnTo>
              </a:path>
            </a:pathLst>
          </a:custGeom>
          <a:ln w="25130">
            <a:solidFill>
              <a:srgbClr val="7777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75317" y="1985279"/>
            <a:ext cx="0" cy="1231900"/>
          </a:xfrm>
          <a:custGeom>
            <a:avLst/>
            <a:gdLst/>
            <a:ahLst/>
            <a:cxnLst/>
            <a:rect l="l" t="t" r="r" b="b"/>
            <a:pathLst>
              <a:path h="1231900">
                <a:moveTo>
                  <a:pt x="0" y="1231376"/>
                </a:moveTo>
                <a:lnTo>
                  <a:pt x="0" y="0"/>
                </a:lnTo>
              </a:path>
            </a:pathLst>
          </a:custGeom>
          <a:ln w="75390">
            <a:solidFill>
              <a:srgbClr val="677C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966961" y="1658587"/>
            <a:ext cx="0" cy="1595755"/>
          </a:xfrm>
          <a:custGeom>
            <a:avLst/>
            <a:gdLst/>
            <a:ahLst/>
            <a:cxnLst/>
            <a:rect l="l" t="t" r="r" b="b"/>
            <a:pathLst>
              <a:path h="1595754">
                <a:moveTo>
                  <a:pt x="0" y="1595762"/>
                </a:moveTo>
                <a:lnTo>
                  <a:pt x="0" y="0"/>
                </a:lnTo>
              </a:path>
            </a:pathLst>
          </a:custGeom>
          <a:ln w="62825">
            <a:solidFill>
              <a:srgbClr val="E87C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8067" y="1627175"/>
            <a:ext cx="18546445" cy="0"/>
          </a:xfrm>
          <a:custGeom>
            <a:avLst/>
            <a:gdLst/>
            <a:ahLst/>
            <a:cxnLst/>
            <a:rect l="l" t="t" r="r" b="b"/>
            <a:pathLst>
              <a:path w="18546445">
                <a:moveTo>
                  <a:pt x="0" y="0"/>
                </a:moveTo>
                <a:lnTo>
                  <a:pt x="18546032" y="0"/>
                </a:lnTo>
              </a:path>
            </a:pathLst>
          </a:custGeom>
          <a:ln w="62825">
            <a:solidFill>
              <a:srgbClr val="B8C8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22974" y="2940224"/>
            <a:ext cx="565785" cy="0"/>
          </a:xfrm>
          <a:custGeom>
            <a:avLst/>
            <a:gdLst/>
            <a:ahLst/>
            <a:cxnLst/>
            <a:rect l="l" t="t" r="r" b="b"/>
            <a:pathLst>
              <a:path w="565785">
                <a:moveTo>
                  <a:pt x="0" y="0"/>
                </a:moveTo>
                <a:lnTo>
                  <a:pt x="565427" y="0"/>
                </a:lnTo>
              </a:path>
            </a:pathLst>
          </a:custGeom>
          <a:ln w="25130">
            <a:solidFill>
              <a:srgbClr val="7080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948114" y="14625732"/>
            <a:ext cx="1156335" cy="0"/>
          </a:xfrm>
          <a:custGeom>
            <a:avLst/>
            <a:gdLst/>
            <a:ahLst/>
            <a:cxnLst/>
            <a:rect l="l" t="t" r="r" b="b"/>
            <a:pathLst>
              <a:path w="1156334">
                <a:moveTo>
                  <a:pt x="0" y="0"/>
                </a:moveTo>
                <a:lnTo>
                  <a:pt x="1155985" y="0"/>
                </a:lnTo>
              </a:path>
            </a:pathLst>
          </a:custGeom>
          <a:ln w="75390">
            <a:solidFill>
              <a:srgbClr val="EB7C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13670" y="686756"/>
            <a:ext cx="9290050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b="1" spc="165" dirty="0">
                <a:solidFill>
                  <a:srgbClr val="F08A31"/>
                </a:solidFill>
                <a:latin typeface="Arial"/>
                <a:cs typeface="Arial"/>
              </a:rPr>
              <a:t>POLNÍ </a:t>
            </a:r>
            <a:r>
              <a:rPr sz="3750" b="1" spc="-175" dirty="0">
                <a:solidFill>
                  <a:srgbClr val="F08A31"/>
                </a:solidFill>
                <a:latin typeface="Arial"/>
                <a:cs typeface="Arial"/>
              </a:rPr>
              <a:t>CESTY </a:t>
            </a:r>
            <a:r>
              <a:rPr sz="3750" b="1" spc="200" dirty="0">
                <a:solidFill>
                  <a:srgbClr val="F08A31"/>
                </a:solidFill>
                <a:latin typeface="Arial"/>
                <a:cs typeface="Arial"/>
              </a:rPr>
              <a:t>V </a:t>
            </a:r>
            <a:r>
              <a:rPr sz="3750" b="1" spc="55" dirty="0">
                <a:solidFill>
                  <a:srgbClr val="F08A31"/>
                </a:solidFill>
                <a:latin typeface="Arial"/>
                <a:cs typeface="Arial"/>
              </a:rPr>
              <a:t>K. </a:t>
            </a:r>
            <a:r>
              <a:rPr sz="4100" b="1" spc="120" dirty="0">
                <a:solidFill>
                  <a:srgbClr val="F08A31"/>
                </a:solidFill>
                <a:latin typeface="Arial"/>
                <a:cs typeface="Arial"/>
              </a:rPr>
              <a:t>Ú.</a:t>
            </a:r>
            <a:r>
              <a:rPr sz="4100" b="1" spc="-844" dirty="0">
                <a:solidFill>
                  <a:srgbClr val="F08A31"/>
                </a:solidFill>
                <a:latin typeface="Arial"/>
                <a:cs typeface="Arial"/>
              </a:rPr>
              <a:t> </a:t>
            </a:r>
            <a:r>
              <a:rPr sz="3750" b="1" spc="170" dirty="0">
                <a:solidFill>
                  <a:srgbClr val="F08A31"/>
                </a:solidFill>
                <a:latin typeface="Arial"/>
                <a:cs typeface="Arial"/>
              </a:rPr>
              <a:t>CHRUDICHROMY</a:t>
            </a:r>
            <a:endParaRPr sz="3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1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3285" y="14880313"/>
            <a:ext cx="17820640" cy="3297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" marR="10704830" indent="-12700">
              <a:lnSpc>
                <a:spcPct val="107800"/>
              </a:lnSpc>
            </a:pPr>
            <a:r>
              <a:rPr sz="2600" b="1" spc="204" dirty="0">
                <a:solidFill>
                  <a:srgbClr val="282B28"/>
                </a:solidFill>
                <a:latin typeface="Arial"/>
                <a:cs typeface="Arial"/>
              </a:rPr>
              <a:t>1</a:t>
            </a:r>
            <a:r>
              <a:rPr sz="2600" b="1" spc="204" dirty="0">
                <a:solidFill>
                  <a:srgbClr val="424644"/>
                </a:solidFill>
                <a:latin typeface="Arial"/>
                <a:cs typeface="Arial"/>
              </a:rPr>
              <a:t>.</a:t>
            </a:r>
            <a:r>
              <a:rPr sz="2600" b="1" spc="-25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600" b="1" spc="95" dirty="0">
                <a:solidFill>
                  <a:srgbClr val="282B28"/>
                </a:solidFill>
                <a:latin typeface="Arial"/>
                <a:cs typeface="Arial"/>
              </a:rPr>
              <a:t>místo</a:t>
            </a:r>
            <a:r>
              <a:rPr sz="2600" b="1" spc="-229" dirty="0">
                <a:solidFill>
                  <a:srgbClr val="282B28"/>
                </a:solidFill>
                <a:latin typeface="Arial"/>
                <a:cs typeface="Arial"/>
              </a:rPr>
              <a:t> </a:t>
            </a:r>
            <a:r>
              <a:rPr sz="2600" b="1" spc="155" dirty="0">
                <a:solidFill>
                  <a:srgbClr val="282B28"/>
                </a:solidFill>
                <a:latin typeface="Arial"/>
                <a:cs typeface="Arial"/>
              </a:rPr>
              <a:t>v</a:t>
            </a:r>
            <a:r>
              <a:rPr sz="2600" b="1" spc="20" dirty="0">
                <a:solidFill>
                  <a:srgbClr val="282B28"/>
                </a:solidFill>
                <a:latin typeface="Arial"/>
                <a:cs typeface="Arial"/>
              </a:rPr>
              <a:t> </a:t>
            </a:r>
            <a:r>
              <a:rPr sz="2600" b="1" spc="140" dirty="0">
                <a:solidFill>
                  <a:srgbClr val="282B28"/>
                </a:solidFill>
                <a:latin typeface="Arial"/>
                <a:cs typeface="Arial"/>
              </a:rPr>
              <a:t>kategorii</a:t>
            </a:r>
            <a:r>
              <a:rPr sz="2600" b="1" spc="-340" dirty="0">
                <a:solidFill>
                  <a:srgbClr val="282B28"/>
                </a:solidFill>
                <a:latin typeface="Arial"/>
                <a:cs typeface="Arial"/>
              </a:rPr>
              <a:t> </a:t>
            </a:r>
            <a:r>
              <a:rPr sz="2600" b="1" spc="110" dirty="0">
                <a:solidFill>
                  <a:srgbClr val="282B28"/>
                </a:solidFill>
                <a:latin typeface="Arial"/>
                <a:cs typeface="Arial"/>
              </a:rPr>
              <a:t>Zpřístupnění</a:t>
            </a:r>
            <a:r>
              <a:rPr sz="2600" b="1" spc="-140" dirty="0">
                <a:solidFill>
                  <a:srgbClr val="282B28"/>
                </a:solidFill>
                <a:latin typeface="Arial"/>
                <a:cs typeface="Arial"/>
              </a:rPr>
              <a:t> </a:t>
            </a:r>
            <a:r>
              <a:rPr sz="2600" b="1" spc="105" dirty="0">
                <a:solidFill>
                  <a:srgbClr val="282B28"/>
                </a:solidFill>
                <a:latin typeface="Arial"/>
                <a:cs typeface="Arial"/>
              </a:rPr>
              <a:t>pozemků  </a:t>
            </a:r>
            <a:r>
              <a:rPr sz="2600" b="1" spc="55" dirty="0">
                <a:solidFill>
                  <a:srgbClr val="282B28"/>
                </a:solidFill>
                <a:latin typeface="Arial"/>
                <a:cs typeface="Arial"/>
              </a:rPr>
              <a:t>Ročn</a:t>
            </a:r>
            <a:r>
              <a:rPr sz="2600" b="1" spc="55" dirty="0">
                <a:solidFill>
                  <a:srgbClr val="424644"/>
                </a:solidFill>
                <a:latin typeface="Arial"/>
                <a:cs typeface="Arial"/>
              </a:rPr>
              <a:t>í</a:t>
            </a:r>
            <a:r>
              <a:rPr sz="2600" b="1" spc="55" dirty="0">
                <a:solidFill>
                  <a:srgbClr val="282B28"/>
                </a:solidFill>
                <a:latin typeface="Arial"/>
                <a:cs typeface="Arial"/>
              </a:rPr>
              <a:t>k </a:t>
            </a:r>
            <a:r>
              <a:rPr sz="2600" b="1" spc="204" dirty="0">
                <a:solidFill>
                  <a:srgbClr val="282B28"/>
                </a:solidFill>
                <a:latin typeface="Arial"/>
                <a:cs typeface="Arial"/>
              </a:rPr>
              <a:t>2012</a:t>
            </a:r>
            <a:r>
              <a:rPr sz="2600" b="1" spc="204" dirty="0">
                <a:solidFill>
                  <a:srgbClr val="424644"/>
                </a:solidFill>
                <a:latin typeface="Arial"/>
                <a:cs typeface="Arial"/>
              </a:rPr>
              <a:t>,</a:t>
            </a:r>
            <a:r>
              <a:rPr sz="2600" b="1" spc="-49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282B28"/>
                </a:solidFill>
                <a:latin typeface="Arial"/>
                <a:cs typeface="Arial"/>
              </a:rPr>
              <a:t>Pozemkový </a:t>
            </a:r>
            <a:r>
              <a:rPr sz="2600" b="1" spc="125" dirty="0">
                <a:solidFill>
                  <a:srgbClr val="282B28"/>
                </a:solidFill>
                <a:latin typeface="Arial"/>
                <a:cs typeface="Arial"/>
              </a:rPr>
              <a:t>úřad </a:t>
            </a:r>
            <a:r>
              <a:rPr sz="2600" b="1" spc="10" dirty="0">
                <a:solidFill>
                  <a:srgbClr val="282B28"/>
                </a:solidFill>
                <a:latin typeface="Arial"/>
                <a:cs typeface="Arial"/>
              </a:rPr>
              <a:t>Blansko</a:t>
            </a:r>
            <a:endParaRPr sz="2600" dirty="0">
              <a:latin typeface="Arial"/>
              <a:cs typeface="Arial"/>
            </a:endParaRPr>
          </a:p>
          <a:p>
            <a:pPr marL="12700" marR="5080" indent="24765" algn="just">
              <a:lnSpc>
                <a:spcPct val="122800"/>
              </a:lnSpc>
              <a:spcBef>
                <a:spcPts val="1470"/>
              </a:spcBef>
            </a:pPr>
            <a:r>
              <a:rPr sz="2400" spc="80" dirty="0" err="1" smtClean="0">
                <a:solidFill>
                  <a:srgbClr val="424644"/>
                </a:solidFill>
                <a:latin typeface="Arial"/>
                <a:cs typeface="Arial"/>
              </a:rPr>
              <a:t>Po</a:t>
            </a:r>
            <a:r>
              <a:rPr sz="2400" spc="80" dirty="0" err="1" smtClean="0">
                <a:solidFill>
                  <a:srgbClr val="282B28"/>
                </a:solidFill>
                <a:latin typeface="Arial"/>
                <a:cs typeface="Arial"/>
              </a:rPr>
              <a:t>l</a:t>
            </a:r>
            <a:r>
              <a:rPr sz="2400" spc="80" dirty="0" err="1" smtClean="0">
                <a:solidFill>
                  <a:srgbClr val="424644"/>
                </a:solidFill>
                <a:latin typeface="Arial"/>
                <a:cs typeface="Arial"/>
              </a:rPr>
              <a:t>ní</a:t>
            </a:r>
            <a:r>
              <a:rPr lang="cs-CZ" sz="2400" spc="80" dirty="0" smtClean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80" dirty="0" err="1" smtClean="0">
                <a:solidFill>
                  <a:srgbClr val="424644"/>
                </a:solidFill>
                <a:latin typeface="Arial"/>
                <a:cs typeface="Arial"/>
              </a:rPr>
              <a:t>cesty</a:t>
            </a:r>
            <a:r>
              <a:rPr sz="2400" spc="-90" dirty="0" smtClean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424644"/>
                </a:solidFill>
                <a:latin typeface="Arial"/>
                <a:cs typeface="Arial"/>
              </a:rPr>
              <a:t>v</a:t>
            </a:r>
            <a:r>
              <a:rPr sz="2400" spc="11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225" dirty="0">
                <a:solidFill>
                  <a:srgbClr val="424644"/>
                </a:solidFill>
                <a:latin typeface="Arial"/>
                <a:cs typeface="Arial"/>
              </a:rPr>
              <a:t>k</a:t>
            </a:r>
            <a:r>
              <a:rPr sz="2400" spc="225" dirty="0">
                <a:solidFill>
                  <a:srgbClr val="5B5D5B"/>
                </a:solidFill>
                <a:latin typeface="Arial"/>
                <a:cs typeface="Arial"/>
              </a:rPr>
              <a:t>.</a:t>
            </a:r>
            <a:r>
              <a:rPr sz="2400" spc="225" dirty="0">
                <a:solidFill>
                  <a:srgbClr val="424644"/>
                </a:solidFill>
                <a:latin typeface="Arial"/>
                <a:cs typeface="Arial"/>
              </a:rPr>
              <a:t>ú</a:t>
            </a:r>
            <a:r>
              <a:rPr sz="2400" spc="225" dirty="0">
                <a:solidFill>
                  <a:srgbClr val="5B5D5B"/>
                </a:solidFill>
                <a:latin typeface="Arial"/>
                <a:cs typeface="Arial"/>
              </a:rPr>
              <a:t>.</a:t>
            </a:r>
            <a:r>
              <a:rPr sz="2400" spc="-280" dirty="0">
                <a:solidFill>
                  <a:srgbClr val="5B5D5B"/>
                </a:solidFill>
                <a:latin typeface="Arial"/>
                <a:cs typeface="Arial"/>
              </a:rPr>
              <a:t> </a:t>
            </a:r>
            <a:r>
              <a:rPr sz="2400" spc="110" dirty="0" err="1" smtClean="0">
                <a:solidFill>
                  <a:srgbClr val="424644"/>
                </a:solidFill>
                <a:latin typeface="Arial"/>
                <a:cs typeface="Arial"/>
              </a:rPr>
              <a:t>Chrudichromy</a:t>
            </a:r>
            <a:r>
              <a:rPr lang="cs-CZ" sz="2400" spc="110" dirty="0" smtClean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10" dirty="0" err="1" smtClean="0">
                <a:solidFill>
                  <a:srgbClr val="282B28"/>
                </a:solidFill>
                <a:latin typeface="Arial"/>
                <a:cs typeface="Arial"/>
              </a:rPr>
              <a:t>j</a:t>
            </a:r>
            <a:r>
              <a:rPr sz="2400" spc="110" dirty="0" err="1" smtClean="0">
                <a:solidFill>
                  <a:srgbClr val="424644"/>
                </a:solidFill>
                <a:latin typeface="Arial"/>
                <a:cs typeface="Arial"/>
              </a:rPr>
              <a:t>sou</a:t>
            </a:r>
            <a:r>
              <a:rPr sz="2400" spc="80" dirty="0" smtClean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40" dirty="0">
                <a:solidFill>
                  <a:srgbClr val="424644"/>
                </a:solidFill>
                <a:latin typeface="Arial"/>
                <a:cs typeface="Arial"/>
              </a:rPr>
              <a:t>součástí</a:t>
            </a:r>
            <a:r>
              <a:rPr sz="2400" spc="5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24644"/>
                </a:solidFill>
                <a:latin typeface="Arial"/>
                <a:cs typeface="Arial"/>
              </a:rPr>
              <a:t>návrhu</a:t>
            </a:r>
            <a:r>
              <a:rPr sz="2400" spc="16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85" dirty="0">
                <a:solidFill>
                  <a:srgbClr val="424644"/>
                </a:solidFill>
                <a:latin typeface="Arial"/>
                <a:cs typeface="Arial"/>
              </a:rPr>
              <a:t>komplexní</a:t>
            </a:r>
            <a:r>
              <a:rPr sz="2400" spc="-1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25" dirty="0">
                <a:solidFill>
                  <a:srgbClr val="424644"/>
                </a:solidFill>
                <a:latin typeface="Arial"/>
                <a:cs typeface="Arial"/>
              </a:rPr>
              <a:t>pozemkové</a:t>
            </a:r>
            <a:r>
              <a:rPr sz="2400" spc="19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24644"/>
                </a:solidFill>
                <a:latin typeface="Arial"/>
                <a:cs typeface="Arial"/>
              </a:rPr>
              <a:t>úpravy</a:t>
            </a:r>
            <a:r>
              <a:rPr sz="2400" spc="4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24644"/>
                </a:solidFill>
                <a:latin typeface="Arial"/>
                <a:cs typeface="Arial"/>
              </a:rPr>
              <a:t>v</a:t>
            </a:r>
            <a:r>
              <a:rPr sz="2400" spc="11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95" dirty="0">
                <a:solidFill>
                  <a:srgbClr val="424644"/>
                </a:solidFill>
                <a:latin typeface="Arial"/>
                <a:cs typeface="Arial"/>
              </a:rPr>
              <a:t>k</a:t>
            </a:r>
            <a:r>
              <a:rPr sz="2400" spc="195" dirty="0">
                <a:solidFill>
                  <a:srgbClr val="5B5D5B"/>
                </a:solidFill>
                <a:latin typeface="Arial"/>
                <a:cs typeface="Arial"/>
              </a:rPr>
              <a:t>.</a:t>
            </a:r>
            <a:r>
              <a:rPr sz="2400" spc="-355" dirty="0">
                <a:solidFill>
                  <a:srgbClr val="5B5D5B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424644"/>
                </a:solidFill>
                <a:latin typeface="Arial"/>
                <a:cs typeface="Arial"/>
              </a:rPr>
              <a:t>ú</a:t>
            </a:r>
            <a:r>
              <a:rPr sz="2400" spc="135" dirty="0">
                <a:solidFill>
                  <a:srgbClr val="5B5D5B"/>
                </a:solidFill>
                <a:latin typeface="Arial"/>
                <a:cs typeface="Arial"/>
              </a:rPr>
              <a:t>.</a:t>
            </a:r>
            <a:r>
              <a:rPr sz="2400" spc="-280" dirty="0">
                <a:solidFill>
                  <a:srgbClr val="5B5D5B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24644"/>
                </a:solidFill>
                <a:latin typeface="Arial"/>
                <a:cs typeface="Arial"/>
              </a:rPr>
              <a:t>Chrudichromy</a:t>
            </a:r>
            <a:r>
              <a:rPr sz="2400" spc="90" dirty="0">
                <a:solidFill>
                  <a:srgbClr val="5B5D5B"/>
                </a:solidFill>
                <a:latin typeface="Arial"/>
                <a:cs typeface="Arial"/>
              </a:rPr>
              <a:t>.</a:t>
            </a:r>
            <a:r>
              <a:rPr sz="2400" spc="-375" dirty="0">
                <a:solidFill>
                  <a:srgbClr val="5B5D5B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424644"/>
                </a:solidFill>
                <a:latin typeface="Arial"/>
                <a:cs typeface="Arial"/>
              </a:rPr>
              <a:t>Zpřístupňují</a:t>
            </a:r>
            <a:r>
              <a:rPr sz="2400" spc="-7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85" dirty="0">
                <a:solidFill>
                  <a:srgbClr val="424644"/>
                </a:solidFill>
                <a:latin typeface="Arial"/>
                <a:cs typeface="Arial"/>
              </a:rPr>
              <a:t>66</a:t>
            </a:r>
            <a:r>
              <a:rPr sz="2400" spc="-3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424644"/>
                </a:solidFill>
                <a:latin typeface="Arial"/>
                <a:cs typeface="Arial"/>
              </a:rPr>
              <a:t>ze</a:t>
            </a:r>
            <a:r>
              <a:rPr sz="2400" spc="65" dirty="0">
                <a:solidFill>
                  <a:srgbClr val="5B5D5B"/>
                </a:solidFill>
                <a:latin typeface="Arial"/>
                <a:cs typeface="Arial"/>
              </a:rPr>
              <a:t>­  </a:t>
            </a:r>
            <a:r>
              <a:rPr sz="2400" spc="25" dirty="0" err="1" smtClean="0">
                <a:solidFill>
                  <a:srgbClr val="424644"/>
                </a:solidFill>
                <a:latin typeface="Arial"/>
                <a:cs typeface="Arial"/>
              </a:rPr>
              <a:t>mědělskýc</a:t>
            </a:r>
            <a:r>
              <a:rPr sz="2400" spc="80" dirty="0" err="1" smtClean="0">
                <a:solidFill>
                  <a:srgbClr val="424644"/>
                </a:solidFill>
                <a:latin typeface="Arial"/>
                <a:cs typeface="Arial"/>
              </a:rPr>
              <a:t>h</a:t>
            </a:r>
            <a:r>
              <a:rPr sz="2400" spc="95" dirty="0" smtClean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10" dirty="0" err="1" smtClean="0">
                <a:solidFill>
                  <a:srgbClr val="424644"/>
                </a:solidFill>
                <a:latin typeface="Arial"/>
                <a:cs typeface="Arial"/>
              </a:rPr>
              <a:t>pozemk</a:t>
            </a:r>
            <a:r>
              <a:rPr lang="cs-CZ" sz="2400" spc="110" dirty="0" smtClean="0">
                <a:solidFill>
                  <a:srgbClr val="424644"/>
                </a:solidFill>
                <a:latin typeface="Arial"/>
                <a:cs typeface="Arial"/>
              </a:rPr>
              <a:t>ů</a:t>
            </a:r>
            <a:r>
              <a:rPr sz="2400" spc="110" dirty="0" smtClean="0">
                <a:solidFill>
                  <a:srgbClr val="5B5D5B"/>
                </a:solidFill>
                <a:latin typeface="Arial"/>
                <a:cs typeface="Arial"/>
              </a:rPr>
              <a:t>,</a:t>
            </a:r>
            <a:r>
              <a:rPr sz="2400" spc="-305" dirty="0" smtClean="0">
                <a:solidFill>
                  <a:srgbClr val="5B5D5B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424644"/>
                </a:solidFill>
                <a:latin typeface="Arial"/>
                <a:cs typeface="Arial"/>
              </a:rPr>
              <a:t>spojují</a:t>
            </a:r>
            <a:r>
              <a:rPr sz="2400" spc="12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24644"/>
                </a:solidFill>
                <a:latin typeface="Arial"/>
                <a:cs typeface="Arial"/>
              </a:rPr>
              <a:t>katastrální</a:t>
            </a:r>
            <a:r>
              <a:rPr sz="2400" spc="13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424644"/>
                </a:solidFill>
                <a:latin typeface="Arial"/>
                <a:cs typeface="Arial"/>
              </a:rPr>
              <a:t>území</a:t>
            </a:r>
            <a:r>
              <a:rPr sz="240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24644"/>
                </a:solidFill>
                <a:latin typeface="Arial"/>
                <a:cs typeface="Arial"/>
              </a:rPr>
              <a:t>Chrudichromy</a:t>
            </a:r>
            <a:r>
              <a:rPr sz="2400" spc="13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424644"/>
                </a:solidFill>
                <a:latin typeface="Arial"/>
                <a:cs typeface="Arial"/>
              </a:rPr>
              <a:t>se</a:t>
            </a:r>
            <a:r>
              <a:rPr sz="2400" spc="19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24644"/>
                </a:solidFill>
                <a:latin typeface="Arial"/>
                <a:cs typeface="Arial"/>
              </a:rPr>
              <a:t>sousedním</a:t>
            </a:r>
            <a:r>
              <a:rPr sz="2400" spc="10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95" dirty="0">
                <a:solidFill>
                  <a:srgbClr val="424644"/>
                </a:solidFill>
                <a:latin typeface="Arial"/>
                <a:cs typeface="Arial"/>
              </a:rPr>
              <a:t>k</a:t>
            </a:r>
            <a:r>
              <a:rPr sz="2400" spc="195" dirty="0">
                <a:solidFill>
                  <a:srgbClr val="5B5D5B"/>
                </a:solidFill>
                <a:latin typeface="Arial"/>
                <a:cs typeface="Arial"/>
              </a:rPr>
              <a:t>.</a:t>
            </a:r>
            <a:r>
              <a:rPr sz="2400" spc="-265" dirty="0">
                <a:solidFill>
                  <a:srgbClr val="5B5D5B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424644"/>
                </a:solidFill>
                <a:latin typeface="Arial"/>
                <a:cs typeface="Arial"/>
              </a:rPr>
              <a:t>ú. </a:t>
            </a:r>
            <a:r>
              <a:rPr sz="2400" spc="15" dirty="0">
                <a:solidFill>
                  <a:srgbClr val="424644"/>
                </a:solidFill>
                <a:latin typeface="Arial"/>
                <a:cs typeface="Arial"/>
              </a:rPr>
              <a:t>Bačov. </a:t>
            </a:r>
            <a:r>
              <a:rPr sz="2400" spc="25" dirty="0">
                <a:solidFill>
                  <a:srgbClr val="424644"/>
                </a:solidFill>
                <a:latin typeface="Arial"/>
                <a:cs typeface="Arial"/>
              </a:rPr>
              <a:t>Navazují</a:t>
            </a:r>
            <a:r>
              <a:rPr sz="2400" spc="7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424644"/>
                </a:solidFill>
                <a:latin typeface="Arial"/>
                <a:cs typeface="Arial"/>
              </a:rPr>
              <a:t>na</a:t>
            </a:r>
            <a:r>
              <a:rPr sz="2400" spc="-114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55" dirty="0" err="1">
                <a:solidFill>
                  <a:srgbClr val="424644"/>
                </a:solidFill>
                <a:latin typeface="Arial"/>
                <a:cs typeface="Arial"/>
              </a:rPr>
              <a:t>další</a:t>
            </a:r>
            <a:r>
              <a:rPr sz="2400" spc="-9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0" dirty="0" err="1" smtClean="0">
                <a:solidFill>
                  <a:srgbClr val="424644"/>
                </a:solidFill>
                <a:latin typeface="Arial"/>
                <a:cs typeface="Arial"/>
              </a:rPr>
              <a:t>společ</a:t>
            </a:r>
            <a:r>
              <a:rPr sz="2400" spc="65" dirty="0" err="1" smtClean="0">
                <a:solidFill>
                  <a:srgbClr val="424644"/>
                </a:solidFill>
                <a:latin typeface="Arial"/>
                <a:cs typeface="Arial"/>
              </a:rPr>
              <a:t>ná</a:t>
            </a:r>
            <a:r>
              <a:rPr sz="2400" spc="-110" dirty="0" smtClean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424644"/>
                </a:solidFill>
                <a:latin typeface="Arial"/>
                <a:cs typeface="Arial"/>
              </a:rPr>
              <a:t>zařízení  </a:t>
            </a:r>
            <a:r>
              <a:rPr sz="2400" spc="5" dirty="0">
                <a:solidFill>
                  <a:srgbClr val="424644"/>
                </a:solidFill>
                <a:latin typeface="Arial"/>
                <a:cs typeface="Arial"/>
              </a:rPr>
              <a:t>realizovaná </a:t>
            </a:r>
            <a:r>
              <a:rPr sz="2400" spc="50" dirty="0">
                <a:solidFill>
                  <a:srgbClr val="424644"/>
                </a:solidFill>
                <a:latin typeface="Arial"/>
                <a:cs typeface="Arial"/>
              </a:rPr>
              <a:t>po </a:t>
            </a:r>
            <a:r>
              <a:rPr sz="2400" spc="70" dirty="0">
                <a:solidFill>
                  <a:srgbClr val="424644"/>
                </a:solidFill>
                <a:latin typeface="Arial"/>
                <a:cs typeface="Arial"/>
              </a:rPr>
              <a:t>komplexních </a:t>
            </a:r>
            <a:r>
              <a:rPr sz="2400" spc="40" dirty="0" err="1">
                <a:solidFill>
                  <a:srgbClr val="424644"/>
                </a:solidFill>
                <a:latin typeface="Arial"/>
                <a:cs typeface="Arial"/>
              </a:rPr>
              <a:t>pozemkových</a:t>
            </a:r>
            <a:r>
              <a:rPr sz="2400" spc="4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5" dirty="0" err="1" smtClean="0">
                <a:solidFill>
                  <a:srgbClr val="424644"/>
                </a:solidFill>
                <a:latin typeface="Arial"/>
                <a:cs typeface="Arial"/>
              </a:rPr>
              <a:t>úpravác</a:t>
            </a:r>
            <a:r>
              <a:rPr sz="2400" spc="135" dirty="0" err="1" smtClean="0">
                <a:solidFill>
                  <a:srgbClr val="424644"/>
                </a:solidFill>
                <a:latin typeface="Arial"/>
                <a:cs typeface="Arial"/>
              </a:rPr>
              <a:t>h</a:t>
            </a:r>
            <a:r>
              <a:rPr sz="2400" spc="135" dirty="0">
                <a:solidFill>
                  <a:srgbClr val="5B5D5B"/>
                </a:solidFill>
                <a:latin typeface="Arial"/>
                <a:cs typeface="Arial"/>
              </a:rPr>
              <a:t>. </a:t>
            </a:r>
            <a:r>
              <a:rPr sz="2400" spc="35" dirty="0">
                <a:solidFill>
                  <a:srgbClr val="424644"/>
                </a:solidFill>
                <a:latin typeface="Arial"/>
                <a:cs typeface="Arial"/>
              </a:rPr>
              <a:t>Konstrukce </a:t>
            </a:r>
            <a:r>
              <a:rPr sz="2400" spc="-5" dirty="0">
                <a:solidFill>
                  <a:srgbClr val="424644"/>
                </a:solidFill>
                <a:latin typeface="Arial"/>
                <a:cs typeface="Arial"/>
              </a:rPr>
              <a:t>vozovek </a:t>
            </a:r>
            <a:r>
              <a:rPr sz="2400" spc="80" dirty="0">
                <a:solidFill>
                  <a:srgbClr val="424644"/>
                </a:solidFill>
                <a:latin typeface="Arial"/>
                <a:cs typeface="Arial"/>
              </a:rPr>
              <a:t>je </a:t>
            </a:r>
            <a:r>
              <a:rPr sz="2400" spc="-40" dirty="0">
                <a:solidFill>
                  <a:srgbClr val="424644"/>
                </a:solidFill>
                <a:latin typeface="Arial"/>
                <a:cs typeface="Arial"/>
              </a:rPr>
              <a:t>z </a:t>
            </a:r>
            <a:r>
              <a:rPr sz="2400" spc="80" dirty="0">
                <a:solidFill>
                  <a:srgbClr val="424644"/>
                </a:solidFill>
                <a:latin typeface="Arial"/>
                <a:cs typeface="Arial"/>
              </a:rPr>
              <a:t>asfa</a:t>
            </a:r>
            <a:r>
              <a:rPr sz="2400" spc="80" dirty="0">
                <a:solidFill>
                  <a:srgbClr val="282B28"/>
                </a:solidFill>
                <a:latin typeface="Arial"/>
                <a:cs typeface="Arial"/>
              </a:rPr>
              <a:t>l</a:t>
            </a:r>
            <a:r>
              <a:rPr sz="2400" spc="80" dirty="0">
                <a:solidFill>
                  <a:srgbClr val="424644"/>
                </a:solidFill>
                <a:latin typeface="Arial"/>
                <a:cs typeface="Arial"/>
              </a:rPr>
              <a:t>tobetonu. </a:t>
            </a:r>
            <a:r>
              <a:rPr sz="2400" spc="30" dirty="0">
                <a:solidFill>
                  <a:srgbClr val="424644"/>
                </a:solidFill>
                <a:latin typeface="Arial"/>
                <a:cs typeface="Arial"/>
              </a:rPr>
              <a:t>Dlážděným </a:t>
            </a:r>
            <a:r>
              <a:rPr sz="2400" spc="75" dirty="0">
                <a:solidFill>
                  <a:srgbClr val="424644"/>
                </a:solidFill>
                <a:latin typeface="Arial"/>
                <a:cs typeface="Arial"/>
              </a:rPr>
              <a:t>příkopem </a:t>
            </a:r>
            <a:r>
              <a:rPr sz="2400" spc="35" dirty="0" err="1">
                <a:solidFill>
                  <a:srgbClr val="424644"/>
                </a:solidFill>
                <a:latin typeface="Arial"/>
                <a:cs typeface="Arial"/>
              </a:rPr>
              <a:t>podél</a:t>
            </a:r>
            <a:r>
              <a:rPr sz="2400" spc="3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10" dirty="0" err="1" smtClean="0">
                <a:solidFill>
                  <a:srgbClr val="424644"/>
                </a:solidFill>
                <a:latin typeface="Arial"/>
                <a:cs typeface="Arial"/>
              </a:rPr>
              <a:t>pol­</a:t>
            </a:r>
            <a:r>
              <a:rPr sz="2400" spc="150" dirty="0" err="1" smtClean="0">
                <a:solidFill>
                  <a:srgbClr val="424644"/>
                </a:solidFill>
                <a:latin typeface="Arial"/>
                <a:cs typeface="Arial"/>
              </a:rPr>
              <a:t>ní</a:t>
            </a:r>
            <a:r>
              <a:rPr sz="2400" spc="150" dirty="0" smtClean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424644"/>
                </a:solidFill>
                <a:latin typeface="Arial"/>
                <a:cs typeface="Arial"/>
              </a:rPr>
              <a:t>cesty </a:t>
            </a:r>
            <a:r>
              <a:rPr sz="2400" spc="55" dirty="0">
                <a:solidFill>
                  <a:srgbClr val="424644"/>
                </a:solidFill>
                <a:latin typeface="Arial"/>
                <a:cs typeface="Arial"/>
              </a:rPr>
              <a:t>C</a:t>
            </a:r>
            <a:r>
              <a:rPr sz="2400" spc="55" dirty="0">
                <a:solidFill>
                  <a:srgbClr val="282B28"/>
                </a:solidFill>
                <a:latin typeface="Arial"/>
                <a:cs typeface="Arial"/>
              </a:rPr>
              <a:t>HN</a:t>
            </a:r>
            <a:r>
              <a:rPr sz="2400" spc="55" dirty="0">
                <a:solidFill>
                  <a:srgbClr val="424644"/>
                </a:solidFill>
                <a:latin typeface="Arial"/>
                <a:cs typeface="Arial"/>
              </a:rPr>
              <a:t>3 </a:t>
            </a:r>
            <a:r>
              <a:rPr sz="2400" spc="10" dirty="0">
                <a:solidFill>
                  <a:srgbClr val="424644"/>
                </a:solidFill>
                <a:latin typeface="Arial"/>
                <a:cs typeface="Arial"/>
              </a:rPr>
              <a:t>a </a:t>
            </a:r>
            <a:r>
              <a:rPr sz="2400" spc="85" dirty="0">
                <a:solidFill>
                  <a:srgbClr val="424644"/>
                </a:solidFill>
                <a:latin typeface="Arial"/>
                <a:cs typeface="Arial"/>
              </a:rPr>
              <a:t>prulehem </a:t>
            </a:r>
            <a:r>
              <a:rPr sz="2400" spc="95" dirty="0">
                <a:solidFill>
                  <a:srgbClr val="424644"/>
                </a:solidFill>
                <a:latin typeface="Arial"/>
                <a:cs typeface="Arial"/>
              </a:rPr>
              <a:t>podé</a:t>
            </a:r>
            <a:r>
              <a:rPr sz="2400" spc="95" dirty="0">
                <a:solidFill>
                  <a:srgbClr val="282B28"/>
                </a:solidFill>
                <a:latin typeface="Arial"/>
                <a:cs typeface="Arial"/>
              </a:rPr>
              <a:t>l </a:t>
            </a:r>
            <a:r>
              <a:rPr sz="2400" spc="110" dirty="0">
                <a:solidFill>
                  <a:srgbClr val="424644"/>
                </a:solidFill>
                <a:latin typeface="Arial"/>
                <a:cs typeface="Arial"/>
              </a:rPr>
              <a:t>polnícesty </a:t>
            </a:r>
            <a:r>
              <a:rPr sz="2400" spc="105" dirty="0">
                <a:solidFill>
                  <a:srgbClr val="424644"/>
                </a:solidFill>
                <a:latin typeface="Arial"/>
                <a:cs typeface="Arial"/>
              </a:rPr>
              <a:t>C</a:t>
            </a:r>
            <a:r>
              <a:rPr sz="2400" spc="105" dirty="0">
                <a:solidFill>
                  <a:srgbClr val="282B28"/>
                </a:solidFill>
                <a:latin typeface="Arial"/>
                <a:cs typeface="Arial"/>
              </a:rPr>
              <a:t>HN</a:t>
            </a:r>
            <a:r>
              <a:rPr sz="2400" spc="105" dirty="0">
                <a:solidFill>
                  <a:srgbClr val="424644"/>
                </a:solidFill>
                <a:latin typeface="Arial"/>
                <a:cs typeface="Arial"/>
              </a:rPr>
              <a:t>7 </a:t>
            </a:r>
            <a:r>
              <a:rPr sz="2400" spc="5" dirty="0">
                <a:solidFill>
                  <a:srgbClr val="424644"/>
                </a:solidFill>
                <a:latin typeface="Arial"/>
                <a:cs typeface="Arial"/>
              </a:rPr>
              <a:t>byly </a:t>
            </a:r>
            <a:r>
              <a:rPr sz="2400" spc="35" dirty="0">
                <a:solidFill>
                  <a:srgbClr val="424644"/>
                </a:solidFill>
                <a:latin typeface="Arial"/>
                <a:cs typeface="Arial"/>
              </a:rPr>
              <a:t>zpomaleny </a:t>
            </a:r>
            <a:r>
              <a:rPr sz="2400" spc="100" dirty="0">
                <a:solidFill>
                  <a:srgbClr val="424644"/>
                </a:solidFill>
                <a:latin typeface="Arial"/>
                <a:cs typeface="Arial"/>
              </a:rPr>
              <a:t>či </a:t>
            </a:r>
            <a:r>
              <a:rPr sz="2400" spc="60" dirty="0">
                <a:solidFill>
                  <a:srgbClr val="424644"/>
                </a:solidFill>
                <a:latin typeface="Arial"/>
                <a:cs typeface="Arial"/>
              </a:rPr>
              <a:t>potlačeny </a:t>
            </a:r>
            <a:r>
              <a:rPr sz="2400" spc="55" dirty="0">
                <a:solidFill>
                  <a:srgbClr val="424644"/>
                </a:solidFill>
                <a:latin typeface="Arial"/>
                <a:cs typeface="Arial"/>
              </a:rPr>
              <a:t>degra</a:t>
            </a:r>
            <a:r>
              <a:rPr sz="2400" spc="55" dirty="0">
                <a:solidFill>
                  <a:srgbClr val="282B28"/>
                </a:solidFill>
                <a:latin typeface="Arial"/>
                <a:cs typeface="Arial"/>
              </a:rPr>
              <a:t>d</a:t>
            </a:r>
            <a:r>
              <a:rPr sz="2400" spc="55" dirty="0">
                <a:solidFill>
                  <a:srgbClr val="424644"/>
                </a:solidFill>
                <a:latin typeface="Arial"/>
                <a:cs typeface="Arial"/>
              </a:rPr>
              <a:t>ační </a:t>
            </a:r>
            <a:r>
              <a:rPr sz="2400" spc="10" dirty="0">
                <a:solidFill>
                  <a:srgbClr val="424644"/>
                </a:solidFill>
                <a:latin typeface="Arial"/>
                <a:cs typeface="Arial"/>
              </a:rPr>
              <a:t>procesy </a:t>
            </a:r>
            <a:r>
              <a:rPr sz="2400" spc="65" dirty="0">
                <a:solidFill>
                  <a:srgbClr val="424644"/>
                </a:solidFill>
                <a:latin typeface="Arial"/>
                <a:cs typeface="Arial"/>
              </a:rPr>
              <a:t>na </a:t>
            </a:r>
            <a:r>
              <a:rPr sz="2400" spc="25" dirty="0">
                <a:solidFill>
                  <a:srgbClr val="424644"/>
                </a:solidFill>
                <a:latin typeface="Arial"/>
                <a:cs typeface="Arial"/>
              </a:rPr>
              <a:t>zemědělské </a:t>
            </a:r>
            <a:r>
              <a:rPr sz="2400" spc="35" dirty="0">
                <a:solidFill>
                  <a:srgbClr val="424644"/>
                </a:solidFill>
                <a:latin typeface="Arial"/>
                <a:cs typeface="Arial"/>
              </a:rPr>
              <a:t>pudě. </a:t>
            </a:r>
            <a:r>
              <a:rPr sz="2400" spc="105" dirty="0" err="1" smtClean="0">
                <a:solidFill>
                  <a:srgbClr val="424644"/>
                </a:solidFill>
                <a:latin typeface="Arial"/>
                <a:cs typeface="Arial"/>
              </a:rPr>
              <a:t>In­</a:t>
            </a:r>
            <a:r>
              <a:rPr sz="2400" spc="85" dirty="0" err="1" smtClean="0">
                <a:solidFill>
                  <a:srgbClr val="424644"/>
                </a:solidFill>
                <a:latin typeface="Arial"/>
                <a:cs typeface="Arial"/>
              </a:rPr>
              <a:t>te</a:t>
            </a:r>
            <a:r>
              <a:rPr sz="2400" spc="85" dirty="0" err="1" smtClean="0">
                <a:solidFill>
                  <a:srgbClr val="282B28"/>
                </a:solidFill>
                <a:latin typeface="Arial"/>
                <a:cs typeface="Arial"/>
              </a:rPr>
              <a:t>r</a:t>
            </a:r>
            <a:r>
              <a:rPr sz="2400" spc="85" dirty="0" err="1" smtClean="0">
                <a:solidFill>
                  <a:srgbClr val="424644"/>
                </a:solidFill>
                <a:latin typeface="Arial"/>
                <a:cs typeface="Arial"/>
              </a:rPr>
              <a:t>akční</a:t>
            </a:r>
            <a:r>
              <a:rPr sz="2400" spc="-30" dirty="0" smtClean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424644"/>
                </a:solidFill>
                <a:latin typeface="Arial"/>
                <a:cs typeface="Arial"/>
              </a:rPr>
              <a:t>prvek</a:t>
            </a:r>
            <a:r>
              <a:rPr sz="2400" spc="17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24644"/>
                </a:solidFill>
                <a:latin typeface="Arial"/>
                <a:cs typeface="Arial"/>
              </a:rPr>
              <a:t>u </a:t>
            </a:r>
            <a:r>
              <a:rPr sz="2400" spc="90" dirty="0">
                <a:solidFill>
                  <a:srgbClr val="424644"/>
                </a:solidFill>
                <a:latin typeface="Arial"/>
                <a:cs typeface="Arial"/>
              </a:rPr>
              <a:t>polní</a:t>
            </a:r>
            <a:r>
              <a:rPr sz="2400" spc="-22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30" dirty="0">
                <a:solidFill>
                  <a:srgbClr val="424644"/>
                </a:solidFill>
                <a:latin typeface="Arial"/>
                <a:cs typeface="Arial"/>
              </a:rPr>
              <a:t>cesty</a:t>
            </a:r>
            <a:r>
              <a:rPr sz="2400" spc="-1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24644"/>
                </a:solidFill>
                <a:latin typeface="Arial"/>
                <a:cs typeface="Arial"/>
              </a:rPr>
              <a:t>CHN3</a:t>
            </a:r>
            <a:r>
              <a:rPr sz="2400" spc="110" dirty="0">
                <a:solidFill>
                  <a:srgbClr val="424644"/>
                </a:solidFill>
                <a:latin typeface="Arial"/>
                <a:cs typeface="Arial"/>
              </a:rPr>
              <a:t> s</a:t>
            </a:r>
            <a:r>
              <a:rPr sz="2400" spc="110" dirty="0">
                <a:solidFill>
                  <a:srgbClr val="282B28"/>
                </a:solidFill>
                <a:latin typeface="Arial"/>
                <a:cs typeface="Arial"/>
              </a:rPr>
              <a:t>l</a:t>
            </a:r>
            <a:r>
              <a:rPr sz="2400" spc="110" dirty="0">
                <a:solidFill>
                  <a:srgbClr val="424644"/>
                </a:solidFill>
                <a:latin typeface="Arial"/>
                <a:cs typeface="Arial"/>
              </a:rPr>
              <a:t>ouž</a:t>
            </a:r>
            <a:r>
              <a:rPr sz="2400" spc="110" dirty="0">
                <a:solidFill>
                  <a:srgbClr val="5B5D5B"/>
                </a:solidFill>
                <a:latin typeface="Arial"/>
                <a:cs typeface="Arial"/>
              </a:rPr>
              <a:t>í</a:t>
            </a:r>
            <a:r>
              <a:rPr sz="2400" spc="-345" dirty="0">
                <a:solidFill>
                  <a:srgbClr val="5B5D5B"/>
                </a:solidFill>
                <a:latin typeface="Arial"/>
                <a:cs typeface="Arial"/>
              </a:rPr>
              <a:t> </a:t>
            </a:r>
            <a:r>
              <a:rPr sz="2400" spc="5" dirty="0">
                <a:solidFill>
                  <a:srgbClr val="424644"/>
                </a:solidFill>
                <a:latin typeface="Arial"/>
                <a:cs typeface="Arial"/>
              </a:rPr>
              <a:t>navíc</a:t>
            </a:r>
            <a:r>
              <a:rPr sz="2400" spc="11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24644"/>
                </a:solidFill>
                <a:latin typeface="Arial"/>
                <a:cs typeface="Arial"/>
              </a:rPr>
              <a:t>k</a:t>
            </a:r>
            <a:r>
              <a:rPr sz="2400" spc="-14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424644"/>
                </a:solidFill>
                <a:latin typeface="Arial"/>
                <a:cs typeface="Arial"/>
              </a:rPr>
              <a:t>zapojení</a:t>
            </a:r>
            <a:r>
              <a:rPr sz="2400" spc="-2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424644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282B28"/>
                </a:solidFill>
                <a:latin typeface="Arial"/>
                <a:cs typeface="Arial"/>
              </a:rPr>
              <a:t>t</a:t>
            </a:r>
            <a:r>
              <a:rPr sz="2400" spc="15" dirty="0">
                <a:solidFill>
                  <a:srgbClr val="424644"/>
                </a:solidFill>
                <a:latin typeface="Arial"/>
                <a:cs typeface="Arial"/>
              </a:rPr>
              <a:t>avby</a:t>
            </a:r>
            <a:r>
              <a:rPr sz="2400" spc="135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424644"/>
                </a:solidFill>
                <a:latin typeface="Arial"/>
                <a:cs typeface="Arial"/>
              </a:rPr>
              <a:t>do</a:t>
            </a:r>
            <a:r>
              <a:rPr sz="2400" spc="8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424644"/>
                </a:solidFill>
                <a:latin typeface="Arial"/>
                <a:cs typeface="Arial"/>
              </a:rPr>
              <a:t>krajiny</a:t>
            </a:r>
            <a:r>
              <a:rPr sz="2400" spc="-420" dirty="0">
                <a:solidFill>
                  <a:srgbClr val="424644"/>
                </a:solidFill>
                <a:latin typeface="Arial"/>
                <a:cs typeface="Arial"/>
              </a:rPr>
              <a:t> </a:t>
            </a:r>
            <a:r>
              <a:rPr sz="2400" spc="135" dirty="0">
                <a:solidFill>
                  <a:srgbClr val="424644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59108"/>
            <a:ext cx="20078969" cy="131681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60122" y="9700228"/>
            <a:ext cx="0" cy="804545"/>
          </a:xfrm>
          <a:custGeom>
            <a:avLst/>
            <a:gdLst/>
            <a:ahLst/>
            <a:cxnLst/>
            <a:rect l="l" t="t" r="r" b="b"/>
            <a:pathLst>
              <a:path h="804545">
                <a:moveTo>
                  <a:pt x="0" y="804163"/>
                </a:moveTo>
                <a:lnTo>
                  <a:pt x="0" y="0"/>
                </a:lnTo>
              </a:path>
            </a:pathLst>
          </a:custGeom>
          <a:ln w="87955">
            <a:solidFill>
              <a:srgbClr val="778C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66404" y="7539037"/>
            <a:ext cx="0" cy="880110"/>
          </a:xfrm>
          <a:custGeom>
            <a:avLst/>
            <a:gdLst/>
            <a:ahLst/>
            <a:cxnLst/>
            <a:rect l="l" t="t" r="r" b="b"/>
            <a:pathLst>
              <a:path h="880109">
                <a:moveTo>
                  <a:pt x="0" y="879554"/>
                </a:moveTo>
                <a:lnTo>
                  <a:pt x="0" y="0"/>
                </a:lnTo>
              </a:path>
            </a:pathLst>
          </a:custGeom>
          <a:ln w="62825">
            <a:solidFill>
              <a:srgbClr val="90A3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047557" y="13205880"/>
            <a:ext cx="0" cy="402590"/>
          </a:xfrm>
          <a:custGeom>
            <a:avLst/>
            <a:gdLst/>
            <a:ahLst/>
            <a:cxnLst/>
            <a:rect l="l" t="t" r="r" b="b"/>
            <a:pathLst>
              <a:path h="402590">
                <a:moveTo>
                  <a:pt x="0" y="402081"/>
                </a:moveTo>
                <a:lnTo>
                  <a:pt x="0" y="0"/>
                </a:lnTo>
              </a:path>
            </a:pathLst>
          </a:custGeom>
          <a:ln w="100520">
            <a:solidFill>
              <a:srgbClr val="708C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060122" y="8594502"/>
            <a:ext cx="0" cy="817244"/>
          </a:xfrm>
          <a:custGeom>
            <a:avLst/>
            <a:gdLst/>
            <a:ahLst/>
            <a:cxnLst/>
            <a:rect l="l" t="t" r="r" b="b"/>
            <a:pathLst>
              <a:path h="817245">
                <a:moveTo>
                  <a:pt x="0" y="816729"/>
                </a:moveTo>
                <a:lnTo>
                  <a:pt x="0" y="0"/>
                </a:lnTo>
              </a:path>
            </a:pathLst>
          </a:custGeom>
          <a:ln w="75390">
            <a:solidFill>
              <a:srgbClr val="647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066404" y="625740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5">
                <a:moveTo>
                  <a:pt x="0" y="665948"/>
                </a:moveTo>
                <a:lnTo>
                  <a:pt x="0" y="0"/>
                </a:lnTo>
              </a:path>
            </a:pathLst>
          </a:custGeom>
          <a:ln w="25130">
            <a:solidFill>
              <a:srgbClr val="6774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26874" y="819080"/>
            <a:ext cx="14930755" cy="579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b="1" spc="195" dirty="0">
                <a:solidFill>
                  <a:srgbClr val="7E4416"/>
                </a:solidFill>
                <a:latin typeface="Arial"/>
                <a:cs typeface="Arial"/>
              </a:rPr>
              <a:t>PROTIEROZNÍ </a:t>
            </a:r>
            <a:r>
              <a:rPr sz="3750" b="1" spc="135" dirty="0">
                <a:solidFill>
                  <a:srgbClr val="7E4416"/>
                </a:solidFill>
                <a:latin typeface="Arial"/>
                <a:cs typeface="Arial"/>
              </a:rPr>
              <a:t>OPATŘENÍ </a:t>
            </a:r>
            <a:r>
              <a:rPr sz="3750" b="1" spc="30" dirty="0">
                <a:solidFill>
                  <a:srgbClr val="7E4416"/>
                </a:solidFill>
                <a:latin typeface="Arial"/>
                <a:cs typeface="Arial"/>
              </a:rPr>
              <a:t>A </a:t>
            </a:r>
            <a:r>
              <a:rPr sz="3750" b="1" spc="-40" dirty="0">
                <a:solidFill>
                  <a:srgbClr val="7E4416"/>
                </a:solidFill>
                <a:latin typeface="Arial"/>
                <a:cs typeface="Arial"/>
              </a:rPr>
              <a:t>ÚSES </a:t>
            </a:r>
            <a:r>
              <a:rPr sz="3750" b="1" spc="300" dirty="0">
                <a:solidFill>
                  <a:srgbClr val="7E4416"/>
                </a:solidFill>
                <a:latin typeface="Arial"/>
                <a:cs typeface="Arial"/>
              </a:rPr>
              <a:t>V </a:t>
            </a:r>
            <a:r>
              <a:rPr sz="3750" b="1" spc="125" dirty="0">
                <a:solidFill>
                  <a:srgbClr val="7E4416"/>
                </a:solidFill>
                <a:latin typeface="Arial"/>
                <a:cs typeface="Arial"/>
              </a:rPr>
              <a:t>OBCI </a:t>
            </a:r>
            <a:r>
              <a:rPr sz="3750" b="1" spc="-40" dirty="0">
                <a:solidFill>
                  <a:srgbClr val="7E4416"/>
                </a:solidFill>
                <a:latin typeface="Arial"/>
                <a:cs typeface="Arial"/>
              </a:rPr>
              <a:t>LOVČICE </a:t>
            </a:r>
            <a:r>
              <a:rPr sz="3750" b="1" spc="385" dirty="0">
                <a:solidFill>
                  <a:srgbClr val="7E4416"/>
                </a:solidFill>
                <a:latin typeface="Arial"/>
                <a:cs typeface="Arial"/>
              </a:rPr>
              <a:t>U</a:t>
            </a:r>
            <a:r>
              <a:rPr sz="3750" b="1" spc="-685" dirty="0">
                <a:solidFill>
                  <a:srgbClr val="7E4416"/>
                </a:solidFill>
                <a:latin typeface="Arial"/>
                <a:cs typeface="Arial"/>
              </a:rPr>
              <a:t> </a:t>
            </a:r>
            <a:r>
              <a:rPr sz="3750" b="1" spc="-320" dirty="0">
                <a:solidFill>
                  <a:srgbClr val="7E4416"/>
                </a:solidFill>
                <a:latin typeface="Arial"/>
                <a:cs typeface="Arial"/>
              </a:rPr>
              <a:t>KYJ </a:t>
            </a:r>
            <a:r>
              <a:rPr sz="3750" b="1" spc="165" dirty="0">
                <a:solidFill>
                  <a:srgbClr val="7E4416"/>
                </a:solidFill>
                <a:latin typeface="Arial"/>
                <a:cs typeface="Arial"/>
              </a:rPr>
              <a:t>OVA</a:t>
            </a:r>
            <a:endParaRPr sz="37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0980" y="15043660"/>
            <a:ext cx="17822545" cy="3321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 marR="11093450">
              <a:lnSpc>
                <a:spcPct val="107800"/>
              </a:lnSpc>
            </a:pPr>
            <a:r>
              <a:rPr sz="2600" b="1" spc="204" dirty="0">
                <a:solidFill>
                  <a:srgbClr val="262A26"/>
                </a:solidFill>
                <a:latin typeface="Arial"/>
                <a:cs typeface="Arial"/>
              </a:rPr>
              <a:t>1</a:t>
            </a:r>
            <a:r>
              <a:rPr sz="2600" b="1" spc="204" dirty="0">
                <a:solidFill>
                  <a:srgbClr val="484D49"/>
                </a:solidFill>
                <a:latin typeface="Arial"/>
                <a:cs typeface="Arial"/>
              </a:rPr>
              <a:t>.</a:t>
            </a:r>
            <a:r>
              <a:rPr sz="2600" b="1" spc="-26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600" b="1" spc="85" dirty="0">
                <a:solidFill>
                  <a:srgbClr val="262A26"/>
                </a:solidFill>
                <a:latin typeface="Arial"/>
                <a:cs typeface="Arial"/>
              </a:rPr>
              <a:t>místo</a:t>
            </a:r>
            <a:r>
              <a:rPr sz="2600" b="1" spc="-145" dirty="0">
                <a:solidFill>
                  <a:srgbClr val="262A26"/>
                </a:solidFill>
                <a:latin typeface="Arial"/>
                <a:cs typeface="Arial"/>
              </a:rPr>
              <a:t> </a:t>
            </a:r>
            <a:r>
              <a:rPr sz="2600" b="1" spc="55" dirty="0">
                <a:solidFill>
                  <a:srgbClr val="262A26"/>
                </a:solidFill>
                <a:latin typeface="Arial"/>
                <a:cs typeface="Arial"/>
              </a:rPr>
              <a:t>v</a:t>
            </a:r>
            <a:r>
              <a:rPr sz="2600" b="1" spc="5" dirty="0">
                <a:solidFill>
                  <a:srgbClr val="262A26"/>
                </a:solidFill>
                <a:latin typeface="Arial"/>
                <a:cs typeface="Arial"/>
              </a:rPr>
              <a:t> </a:t>
            </a:r>
            <a:r>
              <a:rPr sz="2600" b="1" spc="135" dirty="0">
                <a:solidFill>
                  <a:srgbClr val="262A26"/>
                </a:solidFill>
                <a:latin typeface="Arial"/>
                <a:cs typeface="Arial"/>
              </a:rPr>
              <a:t>kategorii</a:t>
            </a:r>
            <a:r>
              <a:rPr sz="2600" b="1" spc="-165" dirty="0">
                <a:solidFill>
                  <a:srgbClr val="262A26"/>
                </a:solidFill>
                <a:latin typeface="Arial"/>
                <a:cs typeface="Arial"/>
              </a:rPr>
              <a:t> </a:t>
            </a:r>
            <a:r>
              <a:rPr sz="2600" b="1" spc="85" dirty="0">
                <a:solidFill>
                  <a:srgbClr val="262A26"/>
                </a:solidFill>
                <a:latin typeface="Arial"/>
                <a:cs typeface="Arial"/>
              </a:rPr>
              <a:t>Protierozní</a:t>
            </a:r>
            <a:r>
              <a:rPr sz="2600" b="1" spc="-35" dirty="0">
                <a:solidFill>
                  <a:srgbClr val="262A26"/>
                </a:solidFill>
                <a:latin typeface="Arial"/>
                <a:cs typeface="Arial"/>
              </a:rPr>
              <a:t> </a:t>
            </a:r>
            <a:r>
              <a:rPr sz="2600" b="1" spc="150" dirty="0">
                <a:solidFill>
                  <a:srgbClr val="262A26"/>
                </a:solidFill>
                <a:latin typeface="Arial"/>
                <a:cs typeface="Arial"/>
              </a:rPr>
              <a:t>opatření  </a:t>
            </a:r>
            <a:r>
              <a:rPr sz="2600" b="1" spc="55" dirty="0">
                <a:solidFill>
                  <a:srgbClr val="262A26"/>
                </a:solidFill>
                <a:latin typeface="Arial"/>
                <a:cs typeface="Arial"/>
              </a:rPr>
              <a:t>Ročník</a:t>
            </a:r>
            <a:r>
              <a:rPr sz="2600" b="1" spc="-180" dirty="0">
                <a:solidFill>
                  <a:srgbClr val="262A26"/>
                </a:solidFill>
                <a:latin typeface="Arial"/>
                <a:cs typeface="Arial"/>
              </a:rPr>
              <a:t> </a:t>
            </a:r>
            <a:r>
              <a:rPr sz="2600" b="1" spc="220" dirty="0">
                <a:solidFill>
                  <a:srgbClr val="262A26"/>
                </a:solidFill>
                <a:latin typeface="Arial"/>
                <a:cs typeface="Arial"/>
              </a:rPr>
              <a:t>2006</a:t>
            </a:r>
            <a:r>
              <a:rPr sz="2600" b="1" spc="220" dirty="0">
                <a:solidFill>
                  <a:srgbClr val="484D49"/>
                </a:solidFill>
                <a:latin typeface="Arial"/>
                <a:cs typeface="Arial"/>
              </a:rPr>
              <a:t>,</a:t>
            </a:r>
            <a:r>
              <a:rPr sz="2600" b="1" spc="-19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600" b="1" spc="70" dirty="0">
                <a:solidFill>
                  <a:srgbClr val="262A26"/>
                </a:solidFill>
                <a:latin typeface="Arial"/>
                <a:cs typeface="Arial"/>
              </a:rPr>
              <a:t>Pozemkový</a:t>
            </a:r>
            <a:r>
              <a:rPr sz="2600" b="1" spc="10" dirty="0">
                <a:solidFill>
                  <a:srgbClr val="262A26"/>
                </a:solidFill>
                <a:latin typeface="Arial"/>
                <a:cs typeface="Arial"/>
              </a:rPr>
              <a:t> </a:t>
            </a:r>
            <a:r>
              <a:rPr sz="2600" b="1" spc="120" dirty="0">
                <a:solidFill>
                  <a:srgbClr val="262A26"/>
                </a:solidFill>
                <a:latin typeface="Arial"/>
                <a:cs typeface="Arial"/>
              </a:rPr>
              <a:t>úřad</a:t>
            </a:r>
            <a:r>
              <a:rPr sz="2600" b="1" spc="-60" dirty="0">
                <a:solidFill>
                  <a:srgbClr val="262A26"/>
                </a:solidFill>
                <a:latin typeface="Arial"/>
                <a:cs typeface="Arial"/>
              </a:rPr>
              <a:t> </a:t>
            </a:r>
            <a:r>
              <a:rPr sz="2600" b="1" spc="100" dirty="0">
                <a:solidFill>
                  <a:srgbClr val="262A26"/>
                </a:solidFill>
                <a:latin typeface="Arial"/>
                <a:cs typeface="Arial"/>
              </a:rPr>
              <a:t>Hodonín</a:t>
            </a:r>
            <a:endParaRPr sz="2600" dirty="0">
              <a:latin typeface="Arial"/>
              <a:cs typeface="Arial"/>
            </a:endParaRPr>
          </a:p>
          <a:p>
            <a:pPr marL="12700" marR="5080" indent="24765" algn="just">
              <a:lnSpc>
                <a:spcPct val="124500"/>
              </a:lnSpc>
              <a:spcBef>
                <a:spcPts val="1780"/>
              </a:spcBef>
            </a:pPr>
            <a:r>
              <a:rPr sz="2350" spc="75" dirty="0" err="1" smtClean="0">
                <a:solidFill>
                  <a:srgbClr val="484D49"/>
                </a:solidFill>
                <a:latin typeface="Arial"/>
                <a:cs typeface="Arial"/>
              </a:rPr>
              <a:t>Kombinací</a:t>
            </a:r>
            <a:r>
              <a:rPr lang="cs-CZ" sz="2350" spc="75" dirty="0" smtClean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75" dirty="0" err="1" smtClean="0">
                <a:solidFill>
                  <a:srgbClr val="484D49"/>
                </a:solidFill>
                <a:latin typeface="Arial"/>
                <a:cs typeface="Arial"/>
              </a:rPr>
              <a:t>vodohospodářské</a:t>
            </a:r>
            <a:r>
              <a:rPr sz="2350" spc="275" dirty="0" smtClean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84D49"/>
                </a:solidFill>
                <a:latin typeface="Arial"/>
                <a:cs typeface="Arial"/>
              </a:rPr>
              <a:t>stavby</a:t>
            </a:r>
            <a:r>
              <a:rPr sz="2350" spc="-33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84D49"/>
                </a:solidFill>
                <a:latin typeface="Arial"/>
                <a:cs typeface="Arial"/>
              </a:rPr>
              <a:t>jako</a:t>
            </a:r>
            <a:r>
              <a:rPr sz="2350" spc="27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00" dirty="0">
                <a:solidFill>
                  <a:srgbClr val="484D49"/>
                </a:solidFill>
                <a:latin typeface="Arial"/>
                <a:cs typeface="Arial"/>
              </a:rPr>
              <a:t>protierozního</a:t>
            </a:r>
            <a:r>
              <a:rPr sz="2350" spc="-26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84D49"/>
                </a:solidFill>
                <a:latin typeface="Arial"/>
                <a:cs typeface="Arial"/>
              </a:rPr>
              <a:t>a</a:t>
            </a:r>
            <a:r>
              <a:rPr sz="2350" spc="-13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95" dirty="0" err="1">
                <a:solidFill>
                  <a:srgbClr val="484D49"/>
                </a:solidFill>
                <a:latin typeface="Arial"/>
                <a:cs typeface="Arial"/>
              </a:rPr>
              <a:t>protipovodňového</a:t>
            </a:r>
            <a:r>
              <a:rPr sz="2350" spc="3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75" dirty="0" err="1" smtClean="0">
                <a:solidFill>
                  <a:srgbClr val="484D49"/>
                </a:solidFill>
                <a:latin typeface="Arial"/>
                <a:cs typeface="Arial"/>
              </a:rPr>
              <a:t>opatř</a:t>
            </a:r>
            <a:r>
              <a:rPr lang="cs-CZ" sz="2350" spc="75" dirty="0" smtClean="0">
                <a:solidFill>
                  <a:srgbClr val="484D49"/>
                </a:solidFill>
                <a:latin typeface="Arial"/>
                <a:cs typeface="Arial"/>
              </a:rPr>
              <a:t>e</a:t>
            </a:r>
            <a:r>
              <a:rPr sz="2350" spc="175" dirty="0" err="1" smtClean="0">
                <a:solidFill>
                  <a:srgbClr val="484D49"/>
                </a:solidFill>
                <a:latin typeface="Arial"/>
                <a:cs typeface="Arial"/>
              </a:rPr>
              <a:t>ní</a:t>
            </a:r>
            <a:r>
              <a:rPr lang="cs-CZ" sz="2350" spc="175" dirty="0" smtClean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75" dirty="0" smtClean="0">
                <a:solidFill>
                  <a:srgbClr val="484D49"/>
                </a:solidFill>
                <a:latin typeface="Arial"/>
                <a:cs typeface="Arial"/>
              </a:rPr>
              <a:t>a</a:t>
            </a:r>
            <a:r>
              <a:rPr sz="2350" spc="-130" dirty="0" smtClean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25" dirty="0" err="1">
                <a:solidFill>
                  <a:srgbClr val="484D49"/>
                </a:solidFill>
                <a:latin typeface="Arial"/>
                <a:cs typeface="Arial"/>
              </a:rPr>
              <a:t>mokřadního</a:t>
            </a:r>
            <a:r>
              <a:rPr sz="2350" spc="-16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10" dirty="0" err="1" smtClean="0">
                <a:solidFill>
                  <a:srgbClr val="484D49"/>
                </a:solidFill>
                <a:latin typeface="Arial"/>
                <a:cs typeface="Arial"/>
              </a:rPr>
              <a:t>biocent</a:t>
            </a:r>
            <a:r>
              <a:rPr sz="2350" spc="110" dirty="0" err="1" smtClean="0">
                <a:solidFill>
                  <a:srgbClr val="262A26"/>
                </a:solidFill>
                <a:latin typeface="Arial"/>
                <a:cs typeface="Arial"/>
              </a:rPr>
              <a:t>r</a:t>
            </a:r>
            <a:r>
              <a:rPr sz="2350" spc="110" dirty="0" err="1" smtClean="0">
                <a:solidFill>
                  <a:srgbClr val="484D49"/>
                </a:solidFill>
                <a:latin typeface="Arial"/>
                <a:cs typeface="Arial"/>
              </a:rPr>
              <a:t>a</a:t>
            </a:r>
            <a:r>
              <a:rPr lang="cs-CZ" sz="2350" spc="110" dirty="0" smtClean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10" dirty="0" err="1" smtClean="0">
                <a:solidFill>
                  <a:srgbClr val="484D49"/>
                </a:solidFill>
                <a:latin typeface="Arial"/>
                <a:cs typeface="Arial"/>
              </a:rPr>
              <a:t>jako</a:t>
            </a:r>
            <a:r>
              <a:rPr sz="2350" spc="135" dirty="0" smtClean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80" dirty="0" err="1">
                <a:solidFill>
                  <a:srgbClr val="484D49"/>
                </a:solidFill>
                <a:latin typeface="Arial"/>
                <a:cs typeface="Arial"/>
              </a:rPr>
              <a:t>prvku</a:t>
            </a:r>
            <a:r>
              <a:rPr sz="2350" spc="-7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14" dirty="0" err="1" smtClean="0">
                <a:solidFill>
                  <a:srgbClr val="484D49"/>
                </a:solidFill>
                <a:latin typeface="Arial"/>
                <a:cs typeface="Arial"/>
              </a:rPr>
              <a:t>územ­</a:t>
            </a:r>
            <a:r>
              <a:rPr sz="2350" spc="100" dirty="0" err="1" smtClean="0">
                <a:solidFill>
                  <a:srgbClr val="484D49"/>
                </a:solidFill>
                <a:latin typeface="Arial"/>
                <a:cs typeface="Arial"/>
              </a:rPr>
              <a:t>ního</a:t>
            </a:r>
            <a:r>
              <a:rPr sz="2350" spc="20" dirty="0" smtClean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484D49"/>
                </a:solidFill>
                <a:latin typeface="Arial"/>
                <a:cs typeface="Arial"/>
              </a:rPr>
              <a:t>systému</a:t>
            </a:r>
            <a:r>
              <a:rPr sz="2350" spc="24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80" dirty="0">
                <a:solidFill>
                  <a:srgbClr val="484D49"/>
                </a:solidFill>
                <a:latin typeface="Arial"/>
                <a:cs typeface="Arial"/>
              </a:rPr>
              <a:t>ekologické</a:t>
            </a:r>
            <a:r>
              <a:rPr sz="2350" spc="2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00" dirty="0">
                <a:solidFill>
                  <a:srgbClr val="484D49"/>
                </a:solidFill>
                <a:latin typeface="Arial"/>
                <a:cs typeface="Arial"/>
              </a:rPr>
              <a:t>stability</a:t>
            </a:r>
            <a:r>
              <a:rPr sz="235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80" dirty="0">
                <a:solidFill>
                  <a:srgbClr val="484D49"/>
                </a:solidFill>
                <a:latin typeface="Arial"/>
                <a:cs typeface="Arial"/>
              </a:rPr>
              <a:t>vzniklo</a:t>
            </a:r>
            <a:r>
              <a:rPr sz="2350" spc="17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35" dirty="0">
                <a:solidFill>
                  <a:srgbClr val="484D49"/>
                </a:solidFill>
                <a:latin typeface="Arial"/>
                <a:cs typeface="Arial"/>
              </a:rPr>
              <a:t>nevelké</a:t>
            </a:r>
            <a:r>
              <a:rPr sz="2350" spc="9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60" dirty="0">
                <a:solidFill>
                  <a:srgbClr val="484D49"/>
                </a:solidFill>
                <a:latin typeface="Arial"/>
                <a:cs typeface="Arial"/>
              </a:rPr>
              <a:t>dílo,</a:t>
            </a:r>
            <a:r>
              <a:rPr sz="2350" spc="22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50" dirty="0">
                <a:solidFill>
                  <a:srgbClr val="484D49"/>
                </a:solidFill>
                <a:latin typeface="Arial"/>
                <a:cs typeface="Arial"/>
              </a:rPr>
              <a:t>které</a:t>
            </a:r>
            <a:r>
              <a:rPr sz="2350" spc="-21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00" dirty="0">
                <a:solidFill>
                  <a:srgbClr val="484D49"/>
                </a:solidFill>
                <a:latin typeface="Arial"/>
                <a:cs typeface="Arial"/>
              </a:rPr>
              <a:t>je</a:t>
            </a:r>
            <a:r>
              <a:rPr sz="2350" spc="36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80" dirty="0">
                <a:solidFill>
                  <a:srgbClr val="484D49"/>
                </a:solidFill>
                <a:latin typeface="Arial"/>
                <a:cs typeface="Arial"/>
              </a:rPr>
              <a:t>nenásilně</a:t>
            </a:r>
            <a:r>
              <a:rPr sz="235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60" dirty="0">
                <a:solidFill>
                  <a:srgbClr val="484D49"/>
                </a:solidFill>
                <a:latin typeface="Arial"/>
                <a:cs typeface="Arial"/>
              </a:rPr>
              <a:t>začleněno</a:t>
            </a:r>
            <a:r>
              <a:rPr sz="2350" spc="12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84D49"/>
                </a:solidFill>
                <a:latin typeface="Arial"/>
                <a:cs typeface="Arial"/>
              </a:rPr>
              <a:t>do</a:t>
            </a:r>
            <a:r>
              <a:rPr sz="2350" spc="10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45" dirty="0">
                <a:solidFill>
                  <a:srgbClr val="484D49"/>
                </a:solidFill>
                <a:latin typeface="Arial"/>
                <a:cs typeface="Arial"/>
              </a:rPr>
              <a:t>okolní</a:t>
            </a:r>
            <a:r>
              <a:rPr sz="2350" spc="-204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40" dirty="0">
                <a:solidFill>
                  <a:srgbClr val="484D49"/>
                </a:solidFill>
                <a:latin typeface="Arial"/>
                <a:cs typeface="Arial"/>
              </a:rPr>
              <a:t>krajiny</a:t>
            </a:r>
            <a:r>
              <a:rPr sz="2350" spc="-39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55" dirty="0">
                <a:solidFill>
                  <a:srgbClr val="484D49"/>
                </a:solidFill>
                <a:latin typeface="Arial"/>
                <a:cs typeface="Arial"/>
              </a:rPr>
              <a:t>.</a:t>
            </a:r>
            <a:r>
              <a:rPr sz="2350" spc="-38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65" dirty="0">
                <a:solidFill>
                  <a:srgbClr val="484D49"/>
                </a:solidFill>
                <a:latin typeface="Arial"/>
                <a:cs typeface="Arial"/>
              </a:rPr>
              <a:t>Tímto</a:t>
            </a:r>
            <a:r>
              <a:rPr sz="2350" spc="-26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00" dirty="0">
                <a:solidFill>
                  <a:srgbClr val="484D49"/>
                </a:solidFill>
                <a:latin typeface="Arial"/>
                <a:cs typeface="Arial"/>
              </a:rPr>
              <a:t>je</a:t>
            </a:r>
            <a:r>
              <a:rPr sz="2350" spc="27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60" dirty="0">
                <a:solidFill>
                  <a:srgbClr val="484D49"/>
                </a:solidFill>
                <a:latin typeface="Arial"/>
                <a:cs typeface="Arial"/>
              </a:rPr>
              <a:t>stavba</a:t>
            </a:r>
            <a:r>
              <a:rPr sz="2350" spc="5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84D49"/>
                </a:solidFill>
                <a:latin typeface="Arial"/>
                <a:cs typeface="Arial"/>
              </a:rPr>
              <a:t>pro</a:t>
            </a:r>
            <a:r>
              <a:rPr sz="2350" spc="1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25" dirty="0" err="1" smtClean="0">
                <a:solidFill>
                  <a:srgbClr val="484D49"/>
                </a:solidFill>
                <a:latin typeface="Arial"/>
                <a:cs typeface="Arial"/>
              </a:rPr>
              <a:t>do­</a:t>
            </a:r>
            <a:r>
              <a:rPr sz="2350" spc="110" dirty="0" err="1" smtClean="0">
                <a:solidFill>
                  <a:srgbClr val="484D49"/>
                </a:solidFill>
                <a:latin typeface="Arial"/>
                <a:cs typeface="Arial"/>
              </a:rPr>
              <a:t>tčené</a:t>
            </a:r>
            <a:r>
              <a:rPr sz="2350" spc="-30" dirty="0" smtClean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25" dirty="0">
                <a:solidFill>
                  <a:srgbClr val="484D49"/>
                </a:solidFill>
                <a:latin typeface="Arial"/>
                <a:cs typeface="Arial"/>
              </a:rPr>
              <a:t>území</a:t>
            </a:r>
            <a:r>
              <a:rPr sz="2350" spc="-17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484D49"/>
                </a:solidFill>
                <a:latin typeface="Arial"/>
                <a:cs typeface="Arial"/>
              </a:rPr>
              <a:t>přínosem,</a:t>
            </a:r>
            <a:r>
              <a:rPr sz="2350" spc="10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00" dirty="0" err="1" smtClean="0">
                <a:solidFill>
                  <a:srgbClr val="484D49"/>
                </a:solidFill>
                <a:latin typeface="Arial"/>
                <a:cs typeface="Arial"/>
              </a:rPr>
              <a:t>neboť</a:t>
            </a:r>
            <a:r>
              <a:rPr lang="cs-CZ" sz="2350" spc="100" dirty="0" smtClean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00" dirty="0" err="1" smtClean="0">
                <a:solidFill>
                  <a:srgbClr val="484D49"/>
                </a:solidFill>
                <a:latin typeface="Arial"/>
                <a:cs typeface="Arial"/>
              </a:rPr>
              <a:t>jsou</a:t>
            </a:r>
            <a:r>
              <a:rPr sz="2350" spc="150" dirty="0" smtClean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75" dirty="0">
                <a:solidFill>
                  <a:srgbClr val="484D49"/>
                </a:solidFill>
                <a:latin typeface="Arial"/>
                <a:cs typeface="Arial"/>
              </a:rPr>
              <a:t>splněny</a:t>
            </a:r>
            <a:r>
              <a:rPr sz="2350" spc="12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55" dirty="0">
                <a:solidFill>
                  <a:srgbClr val="484D49"/>
                </a:solidFill>
                <a:latin typeface="Arial"/>
                <a:cs typeface="Arial"/>
              </a:rPr>
              <a:t>nejen</a:t>
            </a:r>
            <a:r>
              <a:rPr sz="2350" spc="14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0" dirty="0">
                <a:solidFill>
                  <a:srgbClr val="484D49"/>
                </a:solidFill>
                <a:latin typeface="Arial"/>
                <a:cs typeface="Arial"/>
              </a:rPr>
              <a:t>požadavky</a:t>
            </a:r>
            <a:r>
              <a:rPr sz="2350" spc="7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90" dirty="0">
                <a:solidFill>
                  <a:srgbClr val="484D49"/>
                </a:solidFill>
                <a:latin typeface="Arial"/>
                <a:cs typeface="Arial"/>
              </a:rPr>
              <a:t>pro</a:t>
            </a:r>
            <a:r>
              <a:rPr sz="2350" spc="-16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14" dirty="0">
                <a:solidFill>
                  <a:srgbClr val="484D49"/>
                </a:solidFill>
                <a:latin typeface="Arial"/>
                <a:cs typeface="Arial"/>
              </a:rPr>
              <a:t>ochranu</a:t>
            </a:r>
            <a:r>
              <a:rPr sz="2350" spc="1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00" dirty="0">
                <a:solidFill>
                  <a:srgbClr val="484D49"/>
                </a:solidFill>
                <a:latin typeface="Arial"/>
                <a:cs typeface="Arial"/>
              </a:rPr>
              <a:t>území</a:t>
            </a:r>
            <a:r>
              <a:rPr sz="2350" spc="-14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484D49"/>
                </a:solidFill>
                <a:latin typeface="Arial"/>
                <a:cs typeface="Arial"/>
              </a:rPr>
              <a:t>před</a:t>
            </a:r>
            <a:r>
              <a:rPr sz="2350" spc="-10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95" dirty="0">
                <a:solidFill>
                  <a:srgbClr val="484D49"/>
                </a:solidFill>
                <a:latin typeface="Arial"/>
                <a:cs typeface="Arial"/>
              </a:rPr>
              <a:t>škodlivými</a:t>
            </a:r>
            <a:r>
              <a:rPr sz="2350" spc="12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85" dirty="0">
                <a:solidFill>
                  <a:srgbClr val="484D49"/>
                </a:solidFill>
                <a:latin typeface="Arial"/>
                <a:cs typeface="Arial"/>
              </a:rPr>
              <a:t>účinky</a:t>
            </a:r>
            <a:r>
              <a:rPr sz="2350" spc="-3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45" dirty="0">
                <a:solidFill>
                  <a:srgbClr val="484D49"/>
                </a:solidFill>
                <a:latin typeface="Arial"/>
                <a:cs typeface="Arial"/>
              </a:rPr>
              <a:t>přívalových</a:t>
            </a:r>
            <a:r>
              <a:rPr sz="2350" spc="-9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40" dirty="0">
                <a:solidFill>
                  <a:srgbClr val="484D49"/>
                </a:solidFill>
                <a:latin typeface="Arial"/>
                <a:cs typeface="Arial"/>
              </a:rPr>
              <a:t>vod,</a:t>
            </a:r>
            <a:r>
              <a:rPr sz="2350" spc="-2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20" dirty="0">
                <a:solidFill>
                  <a:srgbClr val="484D49"/>
                </a:solidFill>
                <a:latin typeface="Arial"/>
                <a:cs typeface="Arial"/>
              </a:rPr>
              <a:t>ale</a:t>
            </a:r>
            <a:r>
              <a:rPr sz="2350" spc="114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65" dirty="0">
                <a:solidFill>
                  <a:srgbClr val="484D49"/>
                </a:solidFill>
                <a:latin typeface="Arial"/>
                <a:cs typeface="Arial"/>
              </a:rPr>
              <a:t>má  </a:t>
            </a:r>
            <a:r>
              <a:rPr sz="2350" spc="95" dirty="0">
                <a:solidFill>
                  <a:srgbClr val="484D49"/>
                </a:solidFill>
                <a:latin typeface="Arial"/>
                <a:cs typeface="Arial"/>
              </a:rPr>
              <a:t>pozitivní </a:t>
            </a:r>
            <a:r>
              <a:rPr sz="2350" spc="80" dirty="0">
                <a:solidFill>
                  <a:srgbClr val="484D49"/>
                </a:solidFill>
                <a:latin typeface="Arial"/>
                <a:cs typeface="Arial"/>
              </a:rPr>
              <a:t>význam </a:t>
            </a:r>
            <a:r>
              <a:rPr sz="2350" spc="215" dirty="0">
                <a:solidFill>
                  <a:srgbClr val="484D49"/>
                </a:solidFill>
                <a:latin typeface="Arial"/>
                <a:cs typeface="Arial"/>
              </a:rPr>
              <a:t>i </a:t>
            </a:r>
            <a:r>
              <a:rPr sz="2350" spc="90" dirty="0">
                <a:solidFill>
                  <a:srgbClr val="484D49"/>
                </a:solidFill>
                <a:latin typeface="Arial"/>
                <a:cs typeface="Arial"/>
              </a:rPr>
              <a:t>pro </a:t>
            </a:r>
            <a:r>
              <a:rPr sz="2350" spc="95" dirty="0">
                <a:solidFill>
                  <a:srgbClr val="484D49"/>
                </a:solidFill>
                <a:latin typeface="Arial"/>
                <a:cs typeface="Arial"/>
              </a:rPr>
              <a:t>ochranu </a:t>
            </a:r>
            <a:r>
              <a:rPr sz="2350" spc="50" dirty="0">
                <a:solidFill>
                  <a:srgbClr val="484D49"/>
                </a:solidFill>
                <a:latin typeface="Arial"/>
                <a:cs typeface="Arial"/>
              </a:rPr>
              <a:t>a </a:t>
            </a:r>
            <a:r>
              <a:rPr sz="2350" spc="95" dirty="0">
                <a:solidFill>
                  <a:srgbClr val="484D49"/>
                </a:solidFill>
                <a:latin typeface="Arial"/>
                <a:cs typeface="Arial"/>
              </a:rPr>
              <a:t>uchování </a:t>
            </a:r>
            <a:r>
              <a:rPr sz="2350" spc="25" dirty="0">
                <a:solidFill>
                  <a:srgbClr val="484D49"/>
                </a:solidFill>
                <a:latin typeface="Arial"/>
                <a:cs typeface="Arial"/>
              </a:rPr>
              <a:t>řady </a:t>
            </a:r>
            <a:r>
              <a:rPr sz="2350" spc="100" dirty="0">
                <a:solidFill>
                  <a:srgbClr val="484D49"/>
                </a:solidFill>
                <a:latin typeface="Arial"/>
                <a:cs typeface="Arial"/>
              </a:rPr>
              <a:t>rostlinných </a:t>
            </a:r>
            <a:r>
              <a:rPr sz="2350" spc="155" dirty="0">
                <a:solidFill>
                  <a:srgbClr val="484D49"/>
                </a:solidFill>
                <a:latin typeface="Arial"/>
                <a:cs typeface="Arial"/>
              </a:rPr>
              <a:t>a </a:t>
            </a:r>
            <a:r>
              <a:rPr sz="2350" spc="75" dirty="0">
                <a:solidFill>
                  <a:srgbClr val="484D49"/>
                </a:solidFill>
                <a:latin typeface="Arial"/>
                <a:cs typeface="Arial"/>
              </a:rPr>
              <a:t>živočišných </a:t>
            </a:r>
            <a:r>
              <a:rPr sz="2350" spc="120" dirty="0">
                <a:solidFill>
                  <a:srgbClr val="484D49"/>
                </a:solidFill>
                <a:latin typeface="Arial"/>
                <a:cs typeface="Arial"/>
              </a:rPr>
              <a:t>druhů, </a:t>
            </a:r>
            <a:r>
              <a:rPr sz="2350" spc="90" dirty="0">
                <a:solidFill>
                  <a:srgbClr val="484D49"/>
                </a:solidFill>
                <a:latin typeface="Arial"/>
                <a:cs typeface="Arial"/>
              </a:rPr>
              <a:t>obnovu </a:t>
            </a:r>
            <a:r>
              <a:rPr sz="2350" spc="65" dirty="0">
                <a:solidFill>
                  <a:srgbClr val="484D49"/>
                </a:solidFill>
                <a:latin typeface="Arial"/>
                <a:cs typeface="Arial"/>
              </a:rPr>
              <a:t>krajinného </a:t>
            </a:r>
            <a:r>
              <a:rPr sz="2350" spc="30" dirty="0">
                <a:solidFill>
                  <a:srgbClr val="484D49"/>
                </a:solidFill>
                <a:latin typeface="Arial"/>
                <a:cs typeface="Arial"/>
              </a:rPr>
              <a:t>rázu </a:t>
            </a:r>
            <a:r>
              <a:rPr sz="2350" spc="50" dirty="0">
                <a:solidFill>
                  <a:srgbClr val="484D49"/>
                </a:solidFill>
                <a:latin typeface="Arial"/>
                <a:cs typeface="Arial"/>
              </a:rPr>
              <a:t>a </a:t>
            </a:r>
            <a:r>
              <a:rPr sz="2350" spc="30" dirty="0">
                <a:solidFill>
                  <a:srgbClr val="484D49"/>
                </a:solidFill>
                <a:latin typeface="Arial"/>
                <a:cs typeface="Arial"/>
              </a:rPr>
              <a:t>zvýšení </a:t>
            </a:r>
            <a:r>
              <a:rPr sz="2350" spc="130" dirty="0">
                <a:solidFill>
                  <a:srgbClr val="484D49"/>
                </a:solidFill>
                <a:latin typeface="Arial"/>
                <a:cs typeface="Arial"/>
              </a:rPr>
              <a:t>retenční  </a:t>
            </a:r>
            <a:r>
              <a:rPr sz="2350" spc="90" dirty="0">
                <a:solidFill>
                  <a:srgbClr val="484D49"/>
                </a:solidFill>
                <a:latin typeface="Arial"/>
                <a:cs typeface="Arial"/>
              </a:rPr>
              <a:t>schopnosti </a:t>
            </a:r>
            <a:r>
              <a:rPr sz="2350" spc="120" dirty="0">
                <a:solidFill>
                  <a:srgbClr val="484D49"/>
                </a:solidFill>
                <a:latin typeface="Arial"/>
                <a:cs typeface="Arial"/>
              </a:rPr>
              <a:t>krajiny. </a:t>
            </a:r>
            <a:r>
              <a:rPr sz="2350" spc="85" dirty="0" err="1">
                <a:solidFill>
                  <a:srgbClr val="484D49"/>
                </a:solidFill>
                <a:latin typeface="Arial"/>
                <a:cs typeface="Arial"/>
              </a:rPr>
              <a:t>Dotčené</a:t>
            </a:r>
            <a:r>
              <a:rPr sz="2350" spc="85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40" dirty="0" err="1" smtClean="0">
                <a:solidFill>
                  <a:srgbClr val="484D49"/>
                </a:solidFill>
                <a:latin typeface="Arial"/>
                <a:cs typeface="Arial"/>
              </a:rPr>
              <a:t>území</a:t>
            </a:r>
            <a:r>
              <a:rPr lang="cs-CZ" sz="2350" spc="140" dirty="0" smtClean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140" dirty="0" smtClean="0">
                <a:solidFill>
                  <a:srgbClr val="484D49"/>
                </a:solidFill>
                <a:latin typeface="Arial"/>
                <a:cs typeface="Arial"/>
              </a:rPr>
              <a:t>je </a:t>
            </a:r>
            <a:r>
              <a:rPr sz="2350" spc="65" dirty="0">
                <a:solidFill>
                  <a:srgbClr val="484D49"/>
                </a:solidFill>
                <a:latin typeface="Arial"/>
                <a:cs typeface="Arial"/>
              </a:rPr>
              <a:t>součástí </a:t>
            </a:r>
            <a:r>
              <a:rPr sz="2350" spc="85" dirty="0">
                <a:solidFill>
                  <a:srgbClr val="484D49"/>
                </a:solidFill>
                <a:latin typeface="Arial"/>
                <a:cs typeface="Arial"/>
              </a:rPr>
              <a:t>přírodního </a:t>
            </a:r>
            <a:r>
              <a:rPr sz="2350" spc="55" dirty="0">
                <a:solidFill>
                  <a:srgbClr val="484D49"/>
                </a:solidFill>
                <a:latin typeface="Arial"/>
                <a:cs typeface="Arial"/>
              </a:rPr>
              <a:t>parku </a:t>
            </a:r>
            <a:r>
              <a:rPr sz="2350" spc="45" dirty="0">
                <a:solidFill>
                  <a:srgbClr val="484D49"/>
                </a:solidFill>
                <a:latin typeface="Arial"/>
                <a:cs typeface="Arial"/>
              </a:rPr>
              <a:t>Ždánický</a:t>
            </a:r>
            <a:r>
              <a:rPr sz="2350" spc="80" dirty="0">
                <a:solidFill>
                  <a:srgbClr val="484D49"/>
                </a:solidFill>
                <a:latin typeface="Arial"/>
                <a:cs typeface="Arial"/>
              </a:rPr>
              <a:t> </a:t>
            </a:r>
            <a:r>
              <a:rPr sz="2350" spc="25" dirty="0">
                <a:solidFill>
                  <a:srgbClr val="484D49"/>
                </a:solidFill>
                <a:latin typeface="Arial"/>
                <a:cs typeface="Arial"/>
              </a:rPr>
              <a:t>les.</a:t>
            </a:r>
            <a:endParaRPr sz="23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07286"/>
            <a:ext cx="20028709" cy="1334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97297" y="4422902"/>
            <a:ext cx="0" cy="653415"/>
          </a:xfrm>
          <a:custGeom>
            <a:avLst/>
            <a:gdLst/>
            <a:ahLst/>
            <a:cxnLst/>
            <a:rect l="l" t="t" r="r" b="b"/>
            <a:pathLst>
              <a:path h="653414">
                <a:moveTo>
                  <a:pt x="0" y="653383"/>
                </a:moveTo>
                <a:lnTo>
                  <a:pt x="0" y="0"/>
                </a:lnTo>
              </a:path>
            </a:pathLst>
          </a:custGeom>
          <a:ln w="75390">
            <a:solidFill>
              <a:srgbClr val="7044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997297" y="3015614"/>
            <a:ext cx="0" cy="854710"/>
          </a:xfrm>
          <a:custGeom>
            <a:avLst/>
            <a:gdLst/>
            <a:ahLst/>
            <a:cxnLst/>
            <a:rect l="l" t="t" r="r" b="b"/>
            <a:pathLst>
              <a:path h="854710">
                <a:moveTo>
                  <a:pt x="0" y="854424"/>
                </a:moveTo>
                <a:lnTo>
                  <a:pt x="0" y="0"/>
                </a:lnTo>
              </a:path>
            </a:pathLst>
          </a:custGeom>
          <a:ln w="87955">
            <a:solidFill>
              <a:srgbClr val="673B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997297" y="2110930"/>
            <a:ext cx="0" cy="880110"/>
          </a:xfrm>
          <a:custGeom>
            <a:avLst/>
            <a:gdLst/>
            <a:ahLst/>
            <a:cxnLst/>
            <a:rect l="l" t="t" r="r" b="b"/>
            <a:pathLst>
              <a:path h="880110">
                <a:moveTo>
                  <a:pt x="0" y="879554"/>
                </a:moveTo>
                <a:lnTo>
                  <a:pt x="0" y="0"/>
                </a:lnTo>
              </a:path>
            </a:pathLst>
          </a:custGeom>
          <a:ln w="87955">
            <a:solidFill>
              <a:srgbClr val="673B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997297" y="5604018"/>
            <a:ext cx="0" cy="502920"/>
          </a:xfrm>
          <a:custGeom>
            <a:avLst/>
            <a:gdLst/>
            <a:ahLst/>
            <a:cxnLst/>
            <a:rect l="l" t="t" r="r" b="b"/>
            <a:pathLst>
              <a:path h="502920">
                <a:moveTo>
                  <a:pt x="0" y="502602"/>
                </a:moveTo>
                <a:lnTo>
                  <a:pt x="0" y="0"/>
                </a:lnTo>
              </a:path>
            </a:pathLst>
          </a:custGeom>
          <a:ln w="87955">
            <a:solidFill>
              <a:srgbClr val="7444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67895" y="396549"/>
            <a:ext cx="18115280" cy="632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00" b="1" spc="-125" dirty="0">
                <a:solidFill>
                  <a:srgbClr val="6D3F13"/>
                </a:solidFill>
                <a:latin typeface="Arial"/>
                <a:cs typeface="Arial"/>
              </a:rPr>
              <a:t>PROTIEROZNÍ </a:t>
            </a:r>
            <a:r>
              <a:rPr sz="4100" b="1" spc="-235" dirty="0">
                <a:solidFill>
                  <a:srgbClr val="6D3F13"/>
                </a:solidFill>
                <a:latin typeface="Arial"/>
                <a:cs typeface="Arial"/>
              </a:rPr>
              <a:t>A </a:t>
            </a:r>
            <a:r>
              <a:rPr sz="4100" b="1" spc="-85" dirty="0">
                <a:solidFill>
                  <a:srgbClr val="6D3F13"/>
                </a:solidFill>
                <a:latin typeface="Arial"/>
                <a:cs typeface="Arial"/>
              </a:rPr>
              <a:t>PROTIPOVODŇOVÁ </a:t>
            </a:r>
            <a:r>
              <a:rPr sz="4100" b="1" spc="-170" dirty="0">
                <a:solidFill>
                  <a:srgbClr val="6D3F13"/>
                </a:solidFill>
                <a:latin typeface="Arial"/>
                <a:cs typeface="Arial"/>
              </a:rPr>
              <a:t>OPATŘENÍ </a:t>
            </a:r>
            <a:r>
              <a:rPr sz="4100" b="1" spc="-30" dirty="0">
                <a:solidFill>
                  <a:srgbClr val="6D3F13"/>
                </a:solidFill>
                <a:latin typeface="Arial"/>
                <a:cs typeface="Arial"/>
              </a:rPr>
              <a:t>V </a:t>
            </a:r>
            <a:r>
              <a:rPr sz="4100" b="1" spc="-95" dirty="0">
                <a:solidFill>
                  <a:srgbClr val="6D3F13"/>
                </a:solidFill>
                <a:latin typeface="Arial"/>
                <a:cs typeface="Arial"/>
              </a:rPr>
              <a:t>OBCI </a:t>
            </a:r>
            <a:r>
              <a:rPr sz="4100" b="1" spc="-190" dirty="0">
                <a:solidFill>
                  <a:srgbClr val="6D3F13"/>
                </a:solidFill>
                <a:latin typeface="Arial"/>
                <a:cs typeface="Arial"/>
              </a:rPr>
              <a:t>BRODEK </a:t>
            </a:r>
            <a:r>
              <a:rPr sz="4100" b="1" spc="240" dirty="0">
                <a:solidFill>
                  <a:srgbClr val="6D3F13"/>
                </a:solidFill>
                <a:latin typeface="Arial"/>
                <a:cs typeface="Arial"/>
              </a:rPr>
              <a:t>U</a:t>
            </a:r>
            <a:r>
              <a:rPr sz="4100" b="1" spc="-260" dirty="0">
                <a:solidFill>
                  <a:srgbClr val="6D3F13"/>
                </a:solidFill>
                <a:latin typeface="Arial"/>
                <a:cs typeface="Arial"/>
              </a:rPr>
              <a:t> </a:t>
            </a:r>
            <a:r>
              <a:rPr sz="4100" b="1" spc="-200" dirty="0">
                <a:solidFill>
                  <a:srgbClr val="6D3F13"/>
                </a:solidFill>
                <a:latin typeface="Arial"/>
                <a:cs typeface="Arial"/>
              </a:rPr>
              <a:t>KONICE</a:t>
            </a:r>
            <a:endParaRPr sz="4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5070" y="14945709"/>
            <a:ext cx="18160365" cy="423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 marR="11301730">
              <a:lnSpc>
                <a:spcPct val="103800"/>
              </a:lnSpc>
            </a:pPr>
            <a:r>
              <a:rPr sz="2700" b="1" spc="225" dirty="0">
                <a:solidFill>
                  <a:srgbClr val="181C1A"/>
                </a:solidFill>
                <a:latin typeface="Arial"/>
                <a:cs typeface="Arial"/>
              </a:rPr>
              <a:t>1</a:t>
            </a:r>
            <a:r>
              <a:rPr sz="2700" b="1" spc="225" dirty="0">
                <a:solidFill>
                  <a:srgbClr val="3D3F3D"/>
                </a:solidFill>
                <a:latin typeface="Arial"/>
                <a:cs typeface="Arial"/>
              </a:rPr>
              <a:t>.</a:t>
            </a:r>
            <a:r>
              <a:rPr sz="2700" b="1" spc="-31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700" b="1" spc="65" dirty="0">
                <a:solidFill>
                  <a:srgbClr val="181C1A"/>
                </a:solidFill>
                <a:latin typeface="Arial"/>
                <a:cs typeface="Arial"/>
              </a:rPr>
              <a:t>místo</a:t>
            </a:r>
            <a:r>
              <a:rPr sz="2700" b="1" spc="-310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700" b="1" spc="100" dirty="0">
                <a:solidFill>
                  <a:srgbClr val="181C1A"/>
                </a:solidFill>
                <a:latin typeface="Arial"/>
                <a:cs typeface="Arial"/>
              </a:rPr>
              <a:t>v</a:t>
            </a:r>
            <a:r>
              <a:rPr sz="2700" b="1" spc="-65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700" b="1" spc="130" dirty="0">
                <a:solidFill>
                  <a:srgbClr val="181C1A"/>
                </a:solidFill>
                <a:latin typeface="Arial"/>
                <a:cs typeface="Arial"/>
              </a:rPr>
              <a:t>kategorii</a:t>
            </a:r>
            <a:r>
              <a:rPr sz="2700" b="1" spc="-310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700" b="1" spc="80" dirty="0">
                <a:solidFill>
                  <a:srgbClr val="181C1A"/>
                </a:solidFill>
                <a:latin typeface="Arial"/>
                <a:cs typeface="Arial"/>
              </a:rPr>
              <a:t>Protierozní</a:t>
            </a:r>
            <a:r>
              <a:rPr sz="2700" b="1" spc="-50" dirty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700" b="1" spc="110" dirty="0">
                <a:solidFill>
                  <a:srgbClr val="181C1A"/>
                </a:solidFill>
                <a:latin typeface="Arial"/>
                <a:cs typeface="Arial"/>
              </a:rPr>
              <a:t>opatření  </a:t>
            </a:r>
            <a:r>
              <a:rPr sz="2700" b="1" spc="30" dirty="0">
                <a:solidFill>
                  <a:srgbClr val="181C1A"/>
                </a:solidFill>
                <a:latin typeface="Arial"/>
                <a:cs typeface="Arial"/>
              </a:rPr>
              <a:t>Ročník </a:t>
            </a:r>
            <a:r>
              <a:rPr sz="2700" b="1" spc="145" dirty="0">
                <a:solidFill>
                  <a:srgbClr val="181C1A"/>
                </a:solidFill>
                <a:latin typeface="Arial"/>
                <a:cs typeface="Arial"/>
              </a:rPr>
              <a:t>2007</a:t>
            </a:r>
            <a:r>
              <a:rPr sz="2700" b="1" spc="145" dirty="0">
                <a:solidFill>
                  <a:srgbClr val="3D3F3D"/>
                </a:solidFill>
                <a:latin typeface="Arial"/>
                <a:cs typeface="Arial"/>
              </a:rPr>
              <a:t>,</a:t>
            </a:r>
            <a:r>
              <a:rPr sz="2700" b="1" spc="-47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700" b="1" spc="55" dirty="0">
                <a:solidFill>
                  <a:srgbClr val="181C1A"/>
                </a:solidFill>
                <a:latin typeface="Arial"/>
                <a:cs typeface="Arial"/>
              </a:rPr>
              <a:t>Pozemkový </a:t>
            </a:r>
            <a:r>
              <a:rPr sz="2700" b="1" spc="90" dirty="0">
                <a:solidFill>
                  <a:srgbClr val="181C1A"/>
                </a:solidFill>
                <a:latin typeface="Arial"/>
                <a:cs typeface="Arial"/>
              </a:rPr>
              <a:t>úřad </a:t>
            </a:r>
            <a:r>
              <a:rPr sz="2700" b="1" spc="30" dirty="0">
                <a:solidFill>
                  <a:srgbClr val="181C1A"/>
                </a:solidFill>
                <a:latin typeface="Arial"/>
                <a:cs typeface="Arial"/>
              </a:rPr>
              <a:t>Prostějov</a:t>
            </a:r>
            <a:endParaRPr sz="2700" dirty="0">
              <a:latin typeface="Arial"/>
              <a:cs typeface="Arial"/>
            </a:endParaRPr>
          </a:p>
          <a:p>
            <a:pPr marL="12700" marR="5080" indent="12065" algn="just">
              <a:lnSpc>
                <a:spcPct val="123700"/>
              </a:lnSpc>
              <a:spcBef>
                <a:spcPts val="1620"/>
              </a:spcBef>
            </a:pPr>
            <a:r>
              <a:rPr sz="2400" spc="10" dirty="0">
                <a:solidFill>
                  <a:srgbClr val="3D3F3D"/>
                </a:solidFill>
                <a:latin typeface="Arial"/>
                <a:cs typeface="Arial"/>
              </a:rPr>
              <a:t>Celkový </a:t>
            </a:r>
            <a:r>
              <a:rPr sz="2400" spc="65" dirty="0">
                <a:solidFill>
                  <a:srgbClr val="3D3F3D"/>
                </a:solidFill>
                <a:latin typeface="Arial"/>
                <a:cs typeface="Arial"/>
              </a:rPr>
              <a:t>záměr </a:t>
            </a:r>
            <a:r>
              <a:rPr sz="2400" spc="40" dirty="0">
                <a:solidFill>
                  <a:srgbClr val="3D3F3D"/>
                </a:solidFill>
                <a:latin typeface="Arial"/>
                <a:cs typeface="Arial"/>
              </a:rPr>
              <a:t>svým </a:t>
            </a:r>
            <a:r>
              <a:rPr sz="2400" spc="95" dirty="0">
                <a:solidFill>
                  <a:srgbClr val="3D3F3D"/>
                </a:solidFill>
                <a:latin typeface="Arial"/>
                <a:cs typeface="Arial"/>
              </a:rPr>
              <a:t>provedením </a:t>
            </a:r>
            <a:r>
              <a:rPr sz="2400" spc="60" dirty="0">
                <a:solidFill>
                  <a:srgbClr val="3D3F3D"/>
                </a:solidFill>
                <a:latin typeface="Arial"/>
                <a:cs typeface="Arial"/>
              </a:rPr>
              <a:t>dosahuje </a:t>
            </a:r>
            <a:r>
              <a:rPr sz="2400" spc="80" dirty="0">
                <a:solidFill>
                  <a:srgbClr val="3D3F3D"/>
                </a:solidFill>
                <a:latin typeface="Arial"/>
                <a:cs typeface="Arial"/>
              </a:rPr>
              <a:t>významu </a:t>
            </a:r>
            <a:r>
              <a:rPr sz="2400" spc="10" dirty="0">
                <a:solidFill>
                  <a:srgbClr val="3D3F3D"/>
                </a:solidFill>
                <a:latin typeface="Arial"/>
                <a:cs typeface="Arial"/>
              </a:rPr>
              <a:t>ve </a:t>
            </a:r>
            <a:r>
              <a:rPr sz="2400" spc="80" dirty="0">
                <a:solidFill>
                  <a:srgbClr val="3D3F3D"/>
                </a:solidFill>
                <a:latin typeface="Arial"/>
                <a:cs typeface="Arial"/>
              </a:rPr>
              <a:t>funkc </a:t>
            </a:r>
            <a:r>
              <a:rPr sz="2400" spc="200" dirty="0">
                <a:solidFill>
                  <a:srgbClr val="595B59"/>
                </a:solidFill>
                <a:latin typeface="Arial"/>
                <a:cs typeface="Arial"/>
              </a:rPr>
              <a:t>i </a:t>
            </a:r>
            <a:r>
              <a:rPr sz="2400" spc="120" dirty="0">
                <a:solidFill>
                  <a:srgbClr val="3D3F3D"/>
                </a:solidFill>
                <a:latin typeface="Arial"/>
                <a:cs typeface="Arial"/>
              </a:rPr>
              <a:t>územního </a:t>
            </a:r>
            <a:r>
              <a:rPr sz="2400" spc="85" dirty="0">
                <a:solidFill>
                  <a:srgbClr val="3D3F3D"/>
                </a:solidFill>
                <a:latin typeface="Arial"/>
                <a:cs typeface="Arial"/>
              </a:rPr>
              <a:t>systému </a:t>
            </a:r>
            <a:r>
              <a:rPr sz="2400" spc="70" dirty="0">
                <a:solidFill>
                  <a:srgbClr val="3D3F3D"/>
                </a:solidFill>
                <a:latin typeface="Arial"/>
                <a:cs typeface="Arial"/>
              </a:rPr>
              <a:t>ekologické </a:t>
            </a:r>
            <a:r>
              <a:rPr sz="2400" spc="120" dirty="0">
                <a:solidFill>
                  <a:srgbClr val="3D3F3D"/>
                </a:solidFill>
                <a:latin typeface="Arial"/>
                <a:cs typeface="Arial"/>
              </a:rPr>
              <a:t>s</a:t>
            </a:r>
            <a:r>
              <a:rPr sz="2400" spc="120" dirty="0">
                <a:solidFill>
                  <a:srgbClr val="181C1A"/>
                </a:solidFill>
                <a:latin typeface="Arial"/>
                <a:cs typeface="Arial"/>
              </a:rPr>
              <a:t>t</a:t>
            </a:r>
            <a:r>
              <a:rPr sz="2400" spc="120" dirty="0">
                <a:solidFill>
                  <a:srgbClr val="3D3F3D"/>
                </a:solidFill>
                <a:latin typeface="Arial"/>
                <a:cs typeface="Arial"/>
              </a:rPr>
              <a:t>ability, </a:t>
            </a:r>
            <a:r>
              <a:rPr sz="2400" spc="20" dirty="0" err="1" smtClean="0">
                <a:solidFill>
                  <a:srgbClr val="3D3F3D"/>
                </a:solidFill>
                <a:latin typeface="Arial"/>
                <a:cs typeface="Arial"/>
              </a:rPr>
              <a:t>zaj</a:t>
            </a:r>
            <a:r>
              <a:rPr sz="2400" spc="35" dirty="0" err="1" smtClean="0">
                <a:solidFill>
                  <a:srgbClr val="181C1A"/>
                </a:solidFill>
                <a:latin typeface="Arial"/>
                <a:cs typeface="Arial"/>
              </a:rPr>
              <a:t>i</a:t>
            </a:r>
            <a:r>
              <a:rPr sz="2400" spc="35" dirty="0" err="1" smtClean="0">
                <a:solidFill>
                  <a:srgbClr val="3D3F3D"/>
                </a:solidFill>
                <a:latin typeface="Arial"/>
                <a:cs typeface="Arial"/>
              </a:rPr>
              <a:t>šťuje</a:t>
            </a:r>
            <a:r>
              <a:rPr sz="2400" spc="35" dirty="0" smtClean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95" dirty="0">
                <a:solidFill>
                  <a:srgbClr val="3D3F3D"/>
                </a:solidFill>
                <a:latin typeface="Arial"/>
                <a:cs typeface="Arial"/>
              </a:rPr>
              <a:t>protierozní  </a:t>
            </a:r>
            <a:r>
              <a:rPr sz="2400" spc="130" dirty="0">
                <a:solidFill>
                  <a:srgbClr val="3D3F3D"/>
                </a:solidFill>
                <a:latin typeface="Arial"/>
                <a:cs typeface="Arial"/>
              </a:rPr>
              <a:t>a </a:t>
            </a:r>
            <a:r>
              <a:rPr sz="2400" spc="100" dirty="0" err="1">
                <a:solidFill>
                  <a:srgbClr val="3D3F3D"/>
                </a:solidFill>
                <a:latin typeface="Arial"/>
                <a:cs typeface="Arial"/>
              </a:rPr>
              <a:t>protipovodňovou</a:t>
            </a:r>
            <a:r>
              <a:rPr sz="2400" spc="10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80" dirty="0" err="1" smtClean="0">
                <a:solidFill>
                  <a:srgbClr val="2A2D2B"/>
                </a:solidFill>
                <a:latin typeface="Arial"/>
                <a:cs typeface="Arial"/>
              </a:rPr>
              <a:t>funkc</a:t>
            </a:r>
            <a:r>
              <a:rPr sz="2400" spc="200" dirty="0" err="1" smtClean="0">
                <a:solidFill>
                  <a:srgbClr val="2A2D2B"/>
                </a:solidFill>
                <a:latin typeface="Arial"/>
                <a:cs typeface="Arial"/>
              </a:rPr>
              <a:t>i</a:t>
            </a:r>
            <a:r>
              <a:rPr sz="2400" spc="200" dirty="0" smtClean="0">
                <a:solidFill>
                  <a:srgbClr val="2A2D2B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3D3F3D"/>
                </a:solidFill>
                <a:latin typeface="Arial"/>
                <a:cs typeface="Arial"/>
              </a:rPr>
              <a:t>s </a:t>
            </a:r>
            <a:r>
              <a:rPr sz="2400" spc="105" dirty="0">
                <a:solidFill>
                  <a:srgbClr val="3D3F3D"/>
                </a:solidFill>
                <a:latin typeface="Arial"/>
                <a:cs typeface="Arial"/>
              </a:rPr>
              <a:t>krajinotvorným </a:t>
            </a:r>
            <a:r>
              <a:rPr sz="2400" spc="130" dirty="0">
                <a:solidFill>
                  <a:srgbClr val="3D3F3D"/>
                </a:solidFill>
                <a:latin typeface="Arial"/>
                <a:cs typeface="Arial"/>
              </a:rPr>
              <a:t>a </a:t>
            </a:r>
            <a:r>
              <a:rPr sz="2400" spc="95" dirty="0">
                <a:solidFill>
                  <a:srgbClr val="3D3F3D"/>
                </a:solidFill>
                <a:latin typeface="Arial"/>
                <a:cs typeface="Arial"/>
              </a:rPr>
              <a:t>ekologickým </a:t>
            </a:r>
            <a:r>
              <a:rPr sz="2400" spc="125" dirty="0">
                <a:solidFill>
                  <a:srgbClr val="3D3F3D"/>
                </a:solidFill>
                <a:latin typeface="Arial"/>
                <a:cs typeface="Arial"/>
              </a:rPr>
              <a:t>významem</a:t>
            </a:r>
            <a:r>
              <a:rPr sz="2400" spc="125" dirty="0">
                <a:solidFill>
                  <a:srgbClr val="595B59"/>
                </a:solidFill>
                <a:latin typeface="Arial"/>
                <a:cs typeface="Arial"/>
              </a:rPr>
              <a:t>. </a:t>
            </a:r>
            <a:r>
              <a:rPr sz="2400" spc="15" dirty="0">
                <a:solidFill>
                  <a:srgbClr val="3D3F3D"/>
                </a:solidFill>
                <a:latin typeface="Arial"/>
                <a:cs typeface="Arial"/>
              </a:rPr>
              <a:t>Veškerá </a:t>
            </a:r>
            <a:r>
              <a:rPr sz="2400" spc="95" dirty="0">
                <a:solidFill>
                  <a:srgbClr val="3D3F3D"/>
                </a:solidFill>
                <a:latin typeface="Arial"/>
                <a:cs typeface="Arial"/>
              </a:rPr>
              <a:t>opatření </a:t>
            </a:r>
            <a:r>
              <a:rPr sz="2400" spc="120" dirty="0">
                <a:solidFill>
                  <a:srgbClr val="3D3F3D"/>
                </a:solidFill>
                <a:latin typeface="Arial"/>
                <a:cs typeface="Arial"/>
              </a:rPr>
              <a:t>na </a:t>
            </a:r>
            <a:r>
              <a:rPr sz="2400" spc="25" dirty="0">
                <a:solidFill>
                  <a:srgbClr val="3D3F3D"/>
                </a:solidFill>
                <a:latin typeface="Arial"/>
                <a:cs typeface="Arial"/>
              </a:rPr>
              <a:t>sebe </a:t>
            </a:r>
            <a:r>
              <a:rPr sz="2400" spc="35" dirty="0">
                <a:solidFill>
                  <a:srgbClr val="3D3F3D"/>
                </a:solidFill>
                <a:latin typeface="Arial"/>
                <a:cs typeface="Arial"/>
              </a:rPr>
              <a:t>navazují </a:t>
            </a:r>
            <a:r>
              <a:rPr sz="2400" spc="10" dirty="0">
                <a:solidFill>
                  <a:srgbClr val="3D3F3D"/>
                </a:solidFill>
                <a:latin typeface="Arial"/>
                <a:cs typeface="Arial"/>
              </a:rPr>
              <a:t>a </a:t>
            </a:r>
            <a:r>
              <a:rPr sz="2400" spc="100" dirty="0" err="1">
                <a:solidFill>
                  <a:srgbClr val="3D3F3D"/>
                </a:solidFill>
                <a:latin typeface="Arial"/>
                <a:cs typeface="Arial"/>
              </a:rPr>
              <a:t>tvoří</a:t>
            </a:r>
            <a:r>
              <a:rPr sz="2400" spc="10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100" dirty="0" err="1" smtClean="0">
                <a:solidFill>
                  <a:srgbClr val="3D3F3D"/>
                </a:solidFill>
                <a:latin typeface="Arial"/>
                <a:cs typeface="Arial"/>
              </a:rPr>
              <a:t>funkč</a:t>
            </a:r>
            <a:r>
              <a:rPr sz="2400" spc="150" dirty="0" err="1" smtClean="0">
                <a:solidFill>
                  <a:srgbClr val="3D3F3D"/>
                </a:solidFill>
                <a:latin typeface="Arial"/>
                <a:cs typeface="Arial"/>
              </a:rPr>
              <a:t>ní</a:t>
            </a:r>
            <a:r>
              <a:rPr sz="2400" spc="150" dirty="0" smtClean="0">
                <a:solidFill>
                  <a:srgbClr val="3D3F3D"/>
                </a:solidFill>
                <a:latin typeface="Arial"/>
                <a:cs typeface="Arial"/>
              </a:rPr>
              <a:t>  </a:t>
            </a:r>
            <a:r>
              <a:rPr sz="2400" spc="40" dirty="0">
                <a:solidFill>
                  <a:srgbClr val="3D3F3D"/>
                </a:solidFill>
                <a:latin typeface="Arial"/>
                <a:cs typeface="Arial"/>
              </a:rPr>
              <a:t>celek. </a:t>
            </a:r>
            <a:r>
              <a:rPr sz="2400" spc="25" dirty="0">
                <a:solidFill>
                  <a:srgbClr val="2A2D2B"/>
                </a:solidFill>
                <a:latin typeface="Arial"/>
                <a:cs typeface="Arial"/>
              </a:rPr>
              <a:t>Revitalizace </a:t>
            </a:r>
            <a:r>
              <a:rPr sz="2400" spc="75" dirty="0">
                <a:solidFill>
                  <a:srgbClr val="3D3F3D"/>
                </a:solidFill>
                <a:latin typeface="Arial"/>
                <a:cs typeface="Arial"/>
              </a:rPr>
              <a:t>údolnice </a:t>
            </a:r>
            <a:r>
              <a:rPr sz="2400" spc="40" dirty="0">
                <a:solidFill>
                  <a:srgbClr val="3D3F3D"/>
                </a:solidFill>
                <a:latin typeface="Arial"/>
                <a:cs typeface="Arial"/>
              </a:rPr>
              <a:t>spočívají </a:t>
            </a:r>
            <a:r>
              <a:rPr sz="2400" spc="55" dirty="0">
                <a:solidFill>
                  <a:srgbClr val="3D3F3D"/>
                </a:solidFill>
                <a:latin typeface="Arial"/>
                <a:cs typeface="Arial"/>
              </a:rPr>
              <a:t>ve </a:t>
            </a:r>
            <a:r>
              <a:rPr sz="2400" spc="30" dirty="0">
                <a:solidFill>
                  <a:srgbClr val="3D3F3D"/>
                </a:solidFill>
                <a:latin typeface="Arial"/>
                <a:cs typeface="Arial"/>
              </a:rPr>
              <a:t>výstavbě </a:t>
            </a:r>
            <a:r>
              <a:rPr sz="2400" spc="120" dirty="0">
                <a:solidFill>
                  <a:srgbClr val="3D3F3D"/>
                </a:solidFill>
                <a:latin typeface="Arial"/>
                <a:cs typeface="Arial"/>
              </a:rPr>
              <a:t>malé </a:t>
            </a:r>
            <a:r>
              <a:rPr sz="2400" spc="105" dirty="0">
                <a:solidFill>
                  <a:srgbClr val="3D3F3D"/>
                </a:solidFill>
                <a:latin typeface="Arial"/>
                <a:cs typeface="Arial"/>
              </a:rPr>
              <a:t>vodní </a:t>
            </a:r>
            <a:r>
              <a:rPr sz="2400" spc="85" dirty="0">
                <a:solidFill>
                  <a:srgbClr val="3D3F3D"/>
                </a:solidFill>
                <a:latin typeface="Arial"/>
                <a:cs typeface="Arial"/>
              </a:rPr>
              <a:t>nádrže</a:t>
            </a:r>
            <a:r>
              <a:rPr sz="2400" spc="85" dirty="0">
                <a:solidFill>
                  <a:srgbClr val="595B59"/>
                </a:solidFill>
                <a:latin typeface="Arial"/>
                <a:cs typeface="Arial"/>
              </a:rPr>
              <a:t>, </a:t>
            </a:r>
            <a:r>
              <a:rPr sz="2400" spc="85" dirty="0">
                <a:solidFill>
                  <a:srgbClr val="3D3F3D"/>
                </a:solidFill>
                <a:latin typeface="Arial"/>
                <a:cs typeface="Arial"/>
              </a:rPr>
              <a:t>rekonstrukci </a:t>
            </a:r>
            <a:r>
              <a:rPr sz="2400" spc="75" dirty="0">
                <a:solidFill>
                  <a:srgbClr val="3D3F3D"/>
                </a:solidFill>
                <a:latin typeface="Arial"/>
                <a:cs typeface="Arial"/>
              </a:rPr>
              <a:t>stávaj</a:t>
            </a:r>
            <a:r>
              <a:rPr sz="2400" spc="75" dirty="0">
                <a:solidFill>
                  <a:srgbClr val="595B59"/>
                </a:solidFill>
                <a:latin typeface="Arial"/>
                <a:cs typeface="Arial"/>
              </a:rPr>
              <a:t>í</a:t>
            </a:r>
            <a:r>
              <a:rPr sz="2400" spc="75" dirty="0">
                <a:solidFill>
                  <a:srgbClr val="3D3F3D"/>
                </a:solidFill>
                <a:latin typeface="Arial"/>
                <a:cs typeface="Arial"/>
              </a:rPr>
              <a:t>cí </a:t>
            </a:r>
            <a:r>
              <a:rPr sz="2400" spc="130" dirty="0">
                <a:solidFill>
                  <a:srgbClr val="3D3F3D"/>
                </a:solidFill>
                <a:latin typeface="Arial"/>
                <a:cs typeface="Arial"/>
              </a:rPr>
              <a:t>zemní </a:t>
            </a:r>
            <a:r>
              <a:rPr sz="2400" spc="20" dirty="0">
                <a:solidFill>
                  <a:srgbClr val="3D3F3D"/>
                </a:solidFill>
                <a:latin typeface="Arial"/>
                <a:cs typeface="Arial"/>
              </a:rPr>
              <a:t>hráze </a:t>
            </a:r>
            <a:r>
              <a:rPr sz="2400" spc="80" dirty="0">
                <a:solidFill>
                  <a:srgbClr val="3D3F3D"/>
                </a:solidFill>
                <a:latin typeface="Arial"/>
                <a:cs typeface="Arial"/>
              </a:rPr>
              <a:t>nad </a:t>
            </a:r>
            <a:r>
              <a:rPr sz="2400" spc="75" dirty="0">
                <a:solidFill>
                  <a:srgbClr val="3D3F3D"/>
                </a:solidFill>
                <a:latin typeface="Arial"/>
                <a:cs typeface="Arial"/>
              </a:rPr>
              <a:t>pa</a:t>
            </a:r>
            <a:r>
              <a:rPr sz="2400" spc="75" dirty="0">
                <a:solidFill>
                  <a:srgbClr val="181C1A"/>
                </a:solidFill>
                <a:latin typeface="Arial"/>
                <a:cs typeface="Arial"/>
              </a:rPr>
              <a:t>r</a:t>
            </a:r>
            <a:r>
              <a:rPr sz="2400" spc="75" dirty="0">
                <a:solidFill>
                  <a:srgbClr val="3D3F3D"/>
                </a:solidFill>
                <a:latin typeface="Arial"/>
                <a:cs typeface="Arial"/>
              </a:rPr>
              <a:t>kovištěm  </a:t>
            </a:r>
            <a:r>
              <a:rPr sz="2400" spc="215" dirty="0">
                <a:solidFill>
                  <a:srgbClr val="3D3F3D"/>
                </a:solidFill>
                <a:latin typeface="Arial"/>
                <a:cs typeface="Arial"/>
              </a:rPr>
              <a:t>u</a:t>
            </a:r>
            <a:r>
              <a:rPr sz="2400" spc="-235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3D3F3D"/>
                </a:solidFill>
                <a:latin typeface="Arial"/>
                <a:cs typeface="Arial"/>
              </a:rPr>
              <a:t>zdravotního</a:t>
            </a:r>
            <a:r>
              <a:rPr sz="2400" spc="-8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55" dirty="0">
                <a:solidFill>
                  <a:srgbClr val="3D3F3D"/>
                </a:solidFill>
                <a:latin typeface="Arial"/>
                <a:cs typeface="Arial"/>
              </a:rPr>
              <a:t>střediska,</a:t>
            </a:r>
            <a:r>
              <a:rPr sz="2400" spc="-55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3D3F3D"/>
                </a:solidFill>
                <a:latin typeface="Arial"/>
                <a:cs typeface="Arial"/>
              </a:rPr>
              <a:t>výstavbě</a:t>
            </a:r>
            <a:r>
              <a:rPr sz="2400" spc="-4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3D3F3D"/>
                </a:solidFill>
                <a:latin typeface="Arial"/>
                <a:cs typeface="Arial"/>
              </a:rPr>
              <a:t>zemních</a:t>
            </a:r>
            <a:r>
              <a:rPr sz="2400" spc="85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3D3F3D"/>
                </a:solidFill>
                <a:latin typeface="Arial"/>
                <a:cs typeface="Arial"/>
              </a:rPr>
              <a:t>hrázek</a:t>
            </a:r>
            <a:r>
              <a:rPr sz="2400" spc="11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3D3F3D"/>
                </a:solidFill>
                <a:latin typeface="Arial"/>
                <a:cs typeface="Arial"/>
              </a:rPr>
              <a:t>bez</a:t>
            </a:r>
            <a:r>
              <a:rPr sz="2400" spc="-15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3D3F3D"/>
                </a:solidFill>
                <a:latin typeface="Arial"/>
                <a:cs typeface="Arial"/>
              </a:rPr>
              <a:t>odtoku</a:t>
            </a:r>
            <a:r>
              <a:rPr sz="2400" spc="-5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3D3F3D"/>
                </a:solidFill>
                <a:latin typeface="Arial"/>
                <a:cs typeface="Arial"/>
              </a:rPr>
              <a:t>v</a:t>
            </a:r>
            <a:r>
              <a:rPr sz="2400" spc="95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90" dirty="0" err="1">
                <a:solidFill>
                  <a:srgbClr val="3D3F3D"/>
                </a:solidFill>
                <a:latin typeface="Arial"/>
                <a:cs typeface="Arial"/>
              </a:rPr>
              <a:t>údolnic</a:t>
            </a:r>
            <a:r>
              <a:rPr sz="2400" spc="-38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125" dirty="0" err="1" smtClean="0">
                <a:solidFill>
                  <a:srgbClr val="181C1A"/>
                </a:solidFill>
                <a:latin typeface="Arial"/>
                <a:cs typeface="Arial"/>
              </a:rPr>
              <a:t>i</a:t>
            </a:r>
            <a:r>
              <a:rPr lang="cs-CZ" sz="2400" spc="125" dirty="0" smtClean="0">
                <a:solidFill>
                  <a:srgbClr val="181C1A"/>
                </a:solidFill>
                <a:latin typeface="Arial"/>
                <a:cs typeface="Arial"/>
              </a:rPr>
              <a:t> </a:t>
            </a:r>
            <a:r>
              <a:rPr sz="2400" spc="125" dirty="0" err="1" smtClean="0">
                <a:solidFill>
                  <a:srgbClr val="3D3F3D"/>
                </a:solidFill>
                <a:latin typeface="Arial"/>
                <a:cs typeface="Arial"/>
              </a:rPr>
              <a:t>včetně</a:t>
            </a:r>
            <a:r>
              <a:rPr sz="2400" spc="55" dirty="0" smtClean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3D3F3D"/>
                </a:solidFill>
                <a:latin typeface="Arial"/>
                <a:cs typeface="Arial"/>
              </a:rPr>
              <a:t>výsadeb</a:t>
            </a:r>
            <a:r>
              <a:rPr sz="2400" spc="114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3D3F3D"/>
                </a:solidFill>
                <a:latin typeface="Arial"/>
                <a:cs typeface="Arial"/>
              </a:rPr>
              <a:t>zeleně</a:t>
            </a:r>
            <a:r>
              <a:rPr sz="240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3D3F3D"/>
                </a:solidFill>
                <a:latin typeface="Arial"/>
                <a:cs typeface="Arial"/>
              </a:rPr>
              <a:t>chrání</a:t>
            </a:r>
            <a:r>
              <a:rPr sz="2400" spc="-22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3D3F3D"/>
                </a:solidFill>
                <a:latin typeface="Arial"/>
                <a:cs typeface="Arial"/>
              </a:rPr>
              <a:t>intravilán</a:t>
            </a:r>
            <a:r>
              <a:rPr sz="2400" spc="-8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3D3F3D"/>
                </a:solidFill>
                <a:latin typeface="Arial"/>
                <a:cs typeface="Arial"/>
              </a:rPr>
              <a:t>obce </a:t>
            </a:r>
            <a:r>
              <a:rPr sz="2400" spc="70" dirty="0" err="1">
                <a:solidFill>
                  <a:srgbClr val="3D3F3D"/>
                </a:solidFill>
                <a:latin typeface="Arial"/>
                <a:cs typeface="Arial"/>
              </a:rPr>
              <a:t>před</a:t>
            </a:r>
            <a:r>
              <a:rPr sz="2400" spc="-114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lang="cs-CZ" sz="2400" spc="-114" dirty="0" smtClean="0">
                <a:solidFill>
                  <a:srgbClr val="3D3F3D"/>
                </a:solidFill>
                <a:latin typeface="Arial"/>
                <a:cs typeface="Arial"/>
              </a:rPr>
              <a:t>      </a:t>
            </a:r>
            <a:r>
              <a:rPr sz="2400" spc="100" dirty="0" err="1" smtClean="0">
                <a:solidFill>
                  <a:srgbClr val="3D3F3D"/>
                </a:solidFill>
                <a:latin typeface="Arial"/>
                <a:cs typeface="Arial"/>
              </a:rPr>
              <a:t>zá</a:t>
            </a:r>
            <a:r>
              <a:rPr sz="2400" spc="100" dirty="0" err="1" smtClean="0">
                <a:solidFill>
                  <a:srgbClr val="595B59"/>
                </a:solidFill>
                <a:latin typeface="Arial"/>
                <a:cs typeface="Arial"/>
              </a:rPr>
              <a:t>­</a:t>
            </a:r>
            <a:r>
              <a:rPr sz="2400" spc="120" dirty="0" err="1" smtClean="0">
                <a:solidFill>
                  <a:srgbClr val="3D3F3D"/>
                </a:solidFill>
                <a:latin typeface="Arial"/>
                <a:cs typeface="Arial"/>
              </a:rPr>
              <a:t>plavami</a:t>
            </a:r>
            <a:r>
              <a:rPr sz="2400" spc="120" dirty="0">
                <a:solidFill>
                  <a:srgbClr val="3D3F3D"/>
                </a:solidFill>
                <a:latin typeface="Arial"/>
                <a:cs typeface="Arial"/>
              </a:rPr>
              <a:t>, </a:t>
            </a:r>
            <a:r>
              <a:rPr sz="2400" spc="114" dirty="0">
                <a:solidFill>
                  <a:srgbClr val="3D3F3D"/>
                </a:solidFill>
                <a:latin typeface="Arial"/>
                <a:cs typeface="Arial"/>
              </a:rPr>
              <a:t>plní </a:t>
            </a:r>
            <a:r>
              <a:rPr sz="2400" spc="130" dirty="0">
                <a:solidFill>
                  <a:srgbClr val="3D3F3D"/>
                </a:solidFill>
                <a:latin typeface="Arial"/>
                <a:cs typeface="Arial"/>
              </a:rPr>
              <a:t>funkci </a:t>
            </a:r>
            <a:r>
              <a:rPr sz="2400" spc="105" dirty="0">
                <a:solidFill>
                  <a:srgbClr val="3D3F3D"/>
                </a:solidFill>
                <a:latin typeface="Arial"/>
                <a:cs typeface="Arial"/>
              </a:rPr>
              <a:t>retenční </a:t>
            </a:r>
            <a:r>
              <a:rPr sz="2400" spc="55" dirty="0">
                <a:solidFill>
                  <a:srgbClr val="2A2D2B"/>
                </a:solidFill>
                <a:latin typeface="Arial"/>
                <a:cs typeface="Arial"/>
              </a:rPr>
              <a:t>pro </a:t>
            </a:r>
            <a:r>
              <a:rPr sz="2400" spc="114" dirty="0">
                <a:solidFill>
                  <a:srgbClr val="3D3F3D"/>
                </a:solidFill>
                <a:latin typeface="Arial"/>
                <a:cs typeface="Arial"/>
              </a:rPr>
              <a:t>zpoma</a:t>
            </a:r>
            <a:r>
              <a:rPr sz="2400" spc="114" dirty="0">
                <a:solidFill>
                  <a:srgbClr val="181C1A"/>
                </a:solidFill>
                <a:latin typeface="Arial"/>
                <a:cs typeface="Arial"/>
              </a:rPr>
              <a:t>l</a:t>
            </a:r>
            <a:r>
              <a:rPr sz="2400" spc="114" dirty="0">
                <a:solidFill>
                  <a:srgbClr val="3D3F3D"/>
                </a:solidFill>
                <a:latin typeface="Arial"/>
                <a:cs typeface="Arial"/>
              </a:rPr>
              <a:t>ení </a:t>
            </a:r>
            <a:r>
              <a:rPr sz="2400" spc="60" dirty="0">
                <a:solidFill>
                  <a:srgbClr val="3D3F3D"/>
                </a:solidFill>
                <a:latin typeface="Arial"/>
                <a:cs typeface="Arial"/>
              </a:rPr>
              <a:t>povrchového </a:t>
            </a:r>
            <a:r>
              <a:rPr sz="2400" spc="135" dirty="0">
                <a:solidFill>
                  <a:srgbClr val="3D3F3D"/>
                </a:solidFill>
                <a:latin typeface="Arial"/>
                <a:cs typeface="Arial"/>
              </a:rPr>
              <a:t>odtoku </a:t>
            </a:r>
            <a:r>
              <a:rPr sz="2400" spc="130" dirty="0">
                <a:solidFill>
                  <a:srgbClr val="3D3F3D"/>
                </a:solidFill>
                <a:latin typeface="Arial"/>
                <a:cs typeface="Arial"/>
              </a:rPr>
              <a:t>a </a:t>
            </a:r>
            <a:r>
              <a:rPr sz="2400" spc="50" dirty="0">
                <a:solidFill>
                  <a:srgbClr val="3D3F3D"/>
                </a:solidFill>
                <a:latin typeface="Arial"/>
                <a:cs typeface="Arial"/>
              </a:rPr>
              <a:t>současně </a:t>
            </a:r>
            <a:r>
              <a:rPr sz="2400" spc="70" dirty="0">
                <a:solidFill>
                  <a:srgbClr val="3D3F3D"/>
                </a:solidFill>
                <a:latin typeface="Arial"/>
                <a:cs typeface="Arial"/>
              </a:rPr>
              <a:t>vytváří </a:t>
            </a:r>
            <a:r>
              <a:rPr sz="2400" spc="100" dirty="0">
                <a:solidFill>
                  <a:srgbClr val="2A2D2B"/>
                </a:solidFill>
                <a:latin typeface="Arial"/>
                <a:cs typeface="Arial"/>
              </a:rPr>
              <a:t>podmínky </a:t>
            </a:r>
            <a:r>
              <a:rPr sz="2400" spc="90" dirty="0">
                <a:solidFill>
                  <a:srgbClr val="3D3F3D"/>
                </a:solidFill>
                <a:latin typeface="Arial"/>
                <a:cs typeface="Arial"/>
              </a:rPr>
              <a:t>pro </a:t>
            </a:r>
            <a:r>
              <a:rPr sz="2400" spc="40" dirty="0">
                <a:solidFill>
                  <a:srgbClr val="3D3F3D"/>
                </a:solidFill>
                <a:latin typeface="Arial"/>
                <a:cs typeface="Arial"/>
              </a:rPr>
              <a:t>zasakování </a:t>
            </a:r>
            <a:r>
              <a:rPr sz="2400" spc="60" dirty="0">
                <a:solidFill>
                  <a:srgbClr val="3D3F3D"/>
                </a:solidFill>
                <a:latin typeface="Arial"/>
                <a:cs typeface="Arial"/>
              </a:rPr>
              <a:t>povrchových  </a:t>
            </a:r>
            <a:r>
              <a:rPr sz="2400" spc="100" dirty="0">
                <a:solidFill>
                  <a:srgbClr val="3D3F3D"/>
                </a:solidFill>
                <a:latin typeface="Arial"/>
                <a:cs typeface="Arial"/>
              </a:rPr>
              <a:t>vod</a:t>
            </a:r>
            <a:r>
              <a:rPr sz="2400" spc="100" dirty="0">
                <a:solidFill>
                  <a:srgbClr val="595B59"/>
                </a:solidFill>
                <a:latin typeface="Arial"/>
                <a:cs typeface="Arial"/>
              </a:rPr>
              <a:t>.</a:t>
            </a:r>
            <a:r>
              <a:rPr sz="2400" spc="100" dirty="0">
                <a:solidFill>
                  <a:srgbClr val="3D3F3D"/>
                </a:solidFill>
                <a:latin typeface="Arial"/>
                <a:cs typeface="Arial"/>
              </a:rPr>
              <a:t>Výstavbou </a:t>
            </a:r>
            <a:r>
              <a:rPr sz="2400" spc="50" dirty="0" err="1">
                <a:solidFill>
                  <a:srgbClr val="3D3F3D"/>
                </a:solidFill>
                <a:latin typeface="Arial"/>
                <a:cs typeface="Arial"/>
              </a:rPr>
              <a:t>svodného</a:t>
            </a:r>
            <a:r>
              <a:rPr sz="2400" spc="5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114" dirty="0" err="1" smtClean="0">
                <a:solidFill>
                  <a:srgbClr val="3D3F3D"/>
                </a:solidFill>
                <a:latin typeface="Arial"/>
                <a:cs typeface="Arial"/>
              </a:rPr>
              <a:t>pr</a:t>
            </a:r>
            <a:r>
              <a:rPr lang="cs-CZ" sz="2400" spc="114" dirty="0" smtClean="0">
                <a:solidFill>
                  <a:srgbClr val="3D3F3D"/>
                </a:solidFill>
                <a:latin typeface="Arial"/>
                <a:cs typeface="Arial"/>
              </a:rPr>
              <a:t>ů</a:t>
            </a:r>
            <a:r>
              <a:rPr sz="2400" spc="114" dirty="0" err="1" smtClean="0">
                <a:solidFill>
                  <a:srgbClr val="3D3F3D"/>
                </a:solidFill>
                <a:latin typeface="Arial"/>
                <a:cs typeface="Arial"/>
              </a:rPr>
              <a:t>lehu</a:t>
            </a:r>
            <a:r>
              <a:rPr sz="2400" spc="114" dirty="0" smtClean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-195" dirty="0">
                <a:solidFill>
                  <a:srgbClr val="3D3F3D"/>
                </a:solidFill>
                <a:latin typeface="Arial"/>
                <a:cs typeface="Arial"/>
              </a:rPr>
              <a:t>s </a:t>
            </a:r>
            <a:r>
              <a:rPr sz="2400" spc="114" dirty="0">
                <a:solidFill>
                  <a:srgbClr val="3D3F3D"/>
                </a:solidFill>
                <a:latin typeface="Arial"/>
                <a:cs typeface="Arial"/>
              </a:rPr>
              <a:t>přileh</a:t>
            </a:r>
            <a:r>
              <a:rPr sz="2400" spc="114" dirty="0">
                <a:solidFill>
                  <a:srgbClr val="181C1A"/>
                </a:solidFill>
                <a:latin typeface="Arial"/>
                <a:cs typeface="Arial"/>
              </a:rPr>
              <a:t>l</a:t>
            </a:r>
            <a:r>
              <a:rPr sz="2400" spc="114" dirty="0">
                <a:solidFill>
                  <a:srgbClr val="3D3F3D"/>
                </a:solidFill>
                <a:latin typeface="Arial"/>
                <a:cs typeface="Arial"/>
              </a:rPr>
              <a:t>ými </a:t>
            </a:r>
            <a:r>
              <a:rPr sz="2400" spc="125" dirty="0">
                <a:solidFill>
                  <a:srgbClr val="3D3F3D"/>
                </a:solidFill>
                <a:latin typeface="Arial"/>
                <a:cs typeface="Arial"/>
              </a:rPr>
              <a:t>interakčními </a:t>
            </a:r>
            <a:r>
              <a:rPr sz="2400" spc="30" dirty="0">
                <a:solidFill>
                  <a:srgbClr val="3D3F3D"/>
                </a:solidFill>
                <a:latin typeface="Arial"/>
                <a:cs typeface="Arial"/>
              </a:rPr>
              <a:t>prvky </a:t>
            </a:r>
            <a:r>
              <a:rPr sz="2400" spc="130" dirty="0">
                <a:solidFill>
                  <a:srgbClr val="3D3F3D"/>
                </a:solidFill>
                <a:latin typeface="Arial"/>
                <a:cs typeface="Arial"/>
              </a:rPr>
              <a:t>a </a:t>
            </a:r>
            <a:r>
              <a:rPr sz="2400" spc="90" dirty="0">
                <a:solidFill>
                  <a:srgbClr val="2A2D2B"/>
                </a:solidFill>
                <a:latin typeface="Arial"/>
                <a:cs typeface="Arial"/>
              </a:rPr>
              <a:t>přístupovými </a:t>
            </a:r>
            <a:r>
              <a:rPr sz="2400" spc="135" dirty="0">
                <a:solidFill>
                  <a:srgbClr val="2A2D2B"/>
                </a:solidFill>
                <a:latin typeface="Arial"/>
                <a:cs typeface="Arial"/>
              </a:rPr>
              <a:t>polními </a:t>
            </a:r>
            <a:r>
              <a:rPr sz="2400" spc="135" dirty="0">
                <a:solidFill>
                  <a:srgbClr val="3D3F3D"/>
                </a:solidFill>
                <a:latin typeface="Arial"/>
                <a:cs typeface="Arial"/>
              </a:rPr>
              <a:t>cestam</a:t>
            </a:r>
            <a:r>
              <a:rPr sz="2400" spc="135" dirty="0">
                <a:solidFill>
                  <a:srgbClr val="181C1A"/>
                </a:solidFill>
                <a:latin typeface="Arial"/>
                <a:cs typeface="Arial"/>
              </a:rPr>
              <a:t>i </a:t>
            </a:r>
            <a:r>
              <a:rPr sz="2400" spc="55" dirty="0">
                <a:solidFill>
                  <a:srgbClr val="3D3F3D"/>
                </a:solidFill>
                <a:latin typeface="Arial"/>
                <a:cs typeface="Arial"/>
              </a:rPr>
              <a:t>došlo </a:t>
            </a:r>
            <a:r>
              <a:rPr sz="2400" spc="45" dirty="0">
                <a:solidFill>
                  <a:srgbClr val="3D3F3D"/>
                </a:solidFill>
                <a:latin typeface="Arial"/>
                <a:cs typeface="Arial"/>
              </a:rPr>
              <a:t>k </a:t>
            </a:r>
            <a:r>
              <a:rPr sz="2400" spc="120" dirty="0" err="1">
                <a:solidFill>
                  <a:srgbClr val="3D3F3D"/>
                </a:solidFill>
                <a:latin typeface="Arial"/>
                <a:cs typeface="Arial"/>
              </a:rPr>
              <a:t>eliminaci</a:t>
            </a:r>
            <a:r>
              <a:rPr sz="2400" spc="12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80" dirty="0" smtClean="0">
                <a:solidFill>
                  <a:srgbClr val="3D3F3D"/>
                </a:solidFill>
                <a:latin typeface="Arial"/>
                <a:cs typeface="Arial"/>
              </a:rPr>
              <a:t>d</a:t>
            </a:r>
            <a:r>
              <a:rPr lang="cs-CZ" sz="2400" spc="80" dirty="0" smtClean="0">
                <a:solidFill>
                  <a:srgbClr val="3D3F3D"/>
                </a:solidFill>
                <a:latin typeface="Arial"/>
                <a:cs typeface="Arial"/>
              </a:rPr>
              <a:t>ů</a:t>
            </a:r>
            <a:r>
              <a:rPr sz="2400" spc="80" dirty="0" err="1" smtClean="0">
                <a:solidFill>
                  <a:srgbClr val="3D3F3D"/>
                </a:solidFill>
                <a:latin typeface="Arial"/>
                <a:cs typeface="Arial"/>
              </a:rPr>
              <a:t>sledku</a:t>
            </a:r>
            <a:r>
              <a:rPr sz="2400" spc="80" dirty="0" smtClean="0">
                <a:solidFill>
                  <a:srgbClr val="3D3F3D"/>
                </a:solidFill>
                <a:latin typeface="Arial"/>
                <a:cs typeface="Arial"/>
              </a:rPr>
              <a:t>  </a:t>
            </a:r>
            <a:r>
              <a:rPr sz="2400" spc="75" dirty="0">
                <a:solidFill>
                  <a:srgbClr val="3D3F3D"/>
                </a:solidFill>
                <a:latin typeface="Arial"/>
                <a:cs typeface="Arial"/>
              </a:rPr>
              <a:t>povodní </a:t>
            </a:r>
            <a:r>
              <a:rPr sz="2400" spc="10" dirty="0">
                <a:solidFill>
                  <a:srgbClr val="3D3F3D"/>
                </a:solidFill>
                <a:latin typeface="Arial"/>
                <a:cs typeface="Arial"/>
              </a:rPr>
              <a:t>a </a:t>
            </a:r>
            <a:r>
              <a:rPr sz="2400" spc="105" dirty="0">
                <a:solidFill>
                  <a:srgbClr val="3D3F3D"/>
                </a:solidFill>
                <a:latin typeface="Arial"/>
                <a:cs typeface="Arial"/>
              </a:rPr>
              <a:t>vodní</a:t>
            </a:r>
            <a:r>
              <a:rPr sz="2400" spc="-400" dirty="0">
                <a:solidFill>
                  <a:srgbClr val="3D3F3D"/>
                </a:solidFill>
                <a:latin typeface="Arial"/>
                <a:cs typeface="Arial"/>
              </a:rPr>
              <a:t> </a:t>
            </a:r>
            <a:r>
              <a:rPr sz="2400" spc="20" dirty="0">
                <a:solidFill>
                  <a:srgbClr val="3D3F3D"/>
                </a:solidFill>
                <a:latin typeface="Arial"/>
                <a:cs typeface="Arial"/>
              </a:rPr>
              <a:t>eroze.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2694</Words>
  <Application>Microsoft Office PowerPoint</Application>
  <PresentationFormat>Vlastní</PresentationFormat>
  <Paragraphs>118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Děkuji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Pochop Michal</cp:lastModifiedBy>
  <cp:revision>23</cp:revision>
  <dcterms:created xsi:type="dcterms:W3CDTF">2015-11-02T15:33:01Z</dcterms:created>
  <dcterms:modified xsi:type="dcterms:W3CDTF">2015-11-09T21:36:31Z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2015-11-02T00:00:00Z</vt:filetime>
  </property>
  <property fmtid="{D5CDD505-2E9C-101B-9397-08002B2CF9AE}" pid="3" name="Creator">
    <vt:lpwstr>Adobe Acrobat 15.9</vt:lpwstr>
  </property>
  <property fmtid="{D5CDD505-2E9C-101B-9397-08002B2CF9AE}" pid="4" name="LastSaved">
    <vt:filetime>2015-11-02T00:00:00Z</vt:filetime>
  </property>
</Properties>
</file>