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.jpg" ContentType="image/jpg"/>
  <Override PartName="/ppt/media/image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60" r:id="rId2"/>
    <p:sldId id="265" r:id="rId3"/>
    <p:sldId id="256" r:id="rId4"/>
    <p:sldId id="266" r:id="rId5"/>
    <p:sldId id="257" r:id="rId6"/>
    <p:sldId id="267" r:id="rId7"/>
    <p:sldId id="258" r:id="rId8"/>
    <p:sldId id="269" r:id="rId9"/>
    <p:sldId id="268" r:id="rId10"/>
    <p:sldId id="263" r:id="rId11"/>
    <p:sldId id="262" r:id="rId12"/>
  </p:sldIdLst>
  <p:sldSz cx="11041063" cy="8280400"/>
  <p:notesSz cx="6299200" cy="8280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7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52" y="60"/>
      </p:cViewPr>
      <p:guideLst>
        <p:guide orient="horz" pos="2880"/>
        <p:guide pos="37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80" y="1355149"/>
            <a:ext cx="938490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133" y="4349128"/>
            <a:ext cx="828079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45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91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1261" y="440855"/>
            <a:ext cx="2380729" cy="7017256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074" y="440855"/>
            <a:ext cx="7004174" cy="701725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13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68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87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23" y="2064352"/>
            <a:ext cx="9522917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323" y="5541353"/>
            <a:ext cx="9522917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89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073" y="2204273"/>
            <a:ext cx="4692452" cy="52538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9538" y="2204273"/>
            <a:ext cx="4692452" cy="52538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74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511" y="440856"/>
            <a:ext cx="9522917" cy="160049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513" y="2029849"/>
            <a:ext cx="4670886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513" y="3024646"/>
            <a:ext cx="4670886" cy="44487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89539" y="2029849"/>
            <a:ext cx="4693890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89539" y="3024646"/>
            <a:ext cx="4693890" cy="44487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3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34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511" y="552027"/>
            <a:ext cx="3561030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890" y="1192226"/>
            <a:ext cx="5589538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11" y="2484120"/>
            <a:ext cx="3561030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31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511" y="552027"/>
            <a:ext cx="3561030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93890" y="1192226"/>
            <a:ext cx="5589538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11" y="2484120"/>
            <a:ext cx="3561030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49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073" y="440856"/>
            <a:ext cx="9522917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073" y="2204273"/>
            <a:ext cx="9522917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073" y="7674706"/>
            <a:ext cx="2484239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352" y="7674706"/>
            <a:ext cx="3726359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7751" y="7674706"/>
            <a:ext cx="2484239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vumop.cz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2939233" y="2921000"/>
            <a:ext cx="4814138" cy="15785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3863" b="1" dirty="0">
                <a:latin typeface="Arial" charset="0"/>
                <a:cs typeface="Arial" charset="0"/>
              </a:rPr>
              <a:t> Pozemkové úpravy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sz="3863" b="1" dirty="0">
                <a:latin typeface="Arial" charset="0"/>
                <a:cs typeface="Arial" charset="0"/>
              </a:rPr>
              <a:t> „krok za krokem“</a:t>
            </a:r>
            <a:endParaRPr lang="cs-CZ" sz="3863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51" name="Obdélník 15"/>
          <p:cNvSpPr>
            <a:spLocks noChangeArrowheads="1"/>
          </p:cNvSpPr>
          <p:nvPr/>
        </p:nvSpPr>
        <p:spPr bwMode="auto">
          <a:xfrm>
            <a:off x="737989" y="7184159"/>
            <a:ext cx="2231701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173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Humpolec</a:t>
            </a:r>
            <a:r>
              <a:rPr lang="cs-CZ" altLang="cs-CZ" sz="2173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173" b="1" dirty="0">
                <a:latin typeface="Arial" panose="020B0604020202020204" pitchFamily="34" charset="0"/>
                <a:cs typeface="Times New Roman" panose="02020603050405020304" pitchFamily="18" charset="0"/>
              </a:rPr>
              <a:t>2015</a:t>
            </a:r>
            <a:endParaRPr lang="cs-CZ" altLang="cs-CZ" sz="2173" dirty="0"/>
          </a:p>
        </p:txBody>
      </p:sp>
      <p:sp>
        <p:nvSpPr>
          <p:cNvPr id="2052" name="Obdélník 16"/>
          <p:cNvSpPr>
            <a:spLocks noChangeArrowheads="1"/>
          </p:cNvSpPr>
          <p:nvPr/>
        </p:nvSpPr>
        <p:spPr bwMode="auto">
          <a:xfrm>
            <a:off x="7347292" y="7095984"/>
            <a:ext cx="2720617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173" b="1">
                <a:latin typeface="Arial" panose="020B0604020202020204" pitchFamily="34" charset="0"/>
                <a:cs typeface="Times New Roman" panose="02020603050405020304" pitchFamily="18" charset="0"/>
              </a:rPr>
              <a:t>Ing. Michal Pochop</a:t>
            </a:r>
            <a:endParaRPr lang="cs-CZ" altLang="cs-CZ" sz="2173"/>
          </a:p>
        </p:txBody>
      </p:sp>
      <p:sp>
        <p:nvSpPr>
          <p:cNvPr id="2053" name="Obdélník 2"/>
          <p:cNvSpPr>
            <a:spLocks noChangeArrowheads="1"/>
          </p:cNvSpPr>
          <p:nvPr/>
        </p:nvSpPr>
        <p:spPr bwMode="auto">
          <a:xfrm>
            <a:off x="2304055" y="139733"/>
            <a:ext cx="6607387" cy="109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173" b="1" i="1">
                <a:latin typeface="Arial" panose="020B0604020202020204" pitchFamily="34" charset="0"/>
              </a:rPr>
              <a:t>Výzkumný ústav meliorací a ochrany půdy, v.v.i.</a:t>
            </a:r>
            <a:r>
              <a:rPr lang="cs-CZ" altLang="cs-CZ" sz="2173">
                <a:latin typeface="Arial" panose="020B0604020202020204" pitchFamily="34" charset="0"/>
              </a:rPr>
              <a:t/>
            </a:r>
            <a:br>
              <a:rPr lang="cs-CZ" altLang="cs-CZ" sz="2173">
                <a:latin typeface="Arial" panose="020B0604020202020204" pitchFamily="34" charset="0"/>
              </a:rPr>
            </a:br>
            <a:r>
              <a:rPr lang="cs-CZ" altLang="cs-CZ" sz="2173">
                <a:latin typeface="Arial" panose="020B0604020202020204" pitchFamily="34" charset="0"/>
              </a:rPr>
              <a:t>Oddělení Pozemkové úpravy a využití krajiny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173" b="1" i="1" u="sng">
                <a:latin typeface="Arial" panose="020B0604020202020204" pitchFamily="34" charset="0"/>
                <a:hlinkClick r:id="rId2"/>
              </a:rPr>
              <a:t>www.vumop.cz</a:t>
            </a:r>
            <a:endParaRPr lang="cs-CZ" altLang="cs-CZ" sz="2173">
              <a:latin typeface="Arial" panose="020B0604020202020204" pitchFamily="34" charset="0"/>
            </a:endParaRPr>
          </a:p>
        </p:txBody>
      </p:sp>
      <p:pic>
        <p:nvPicPr>
          <p:cNvPr id="2054" name="Obrázek 1" descr="Popis: Popis: logo_vector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64" y="164653"/>
            <a:ext cx="1215283" cy="9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5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901"/>
            <a:ext cx="11041063" cy="621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 idx="4294967295"/>
          </p:nvPr>
        </p:nvSpPr>
        <p:spPr>
          <a:xfrm>
            <a:off x="948531" y="96059"/>
            <a:ext cx="9937750" cy="766762"/>
          </a:xfrm>
        </p:spPr>
        <p:txBody>
          <a:bodyPr rtlCol="0"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3863" b="1" i="1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                Děkuji za pozornost</a:t>
            </a:r>
          </a:p>
        </p:txBody>
      </p:sp>
      <p:sp>
        <p:nvSpPr>
          <p:cNvPr id="14339" name="Obdélník 4"/>
          <p:cNvSpPr>
            <a:spLocks noChangeArrowheads="1"/>
          </p:cNvSpPr>
          <p:nvPr/>
        </p:nvSpPr>
        <p:spPr bwMode="auto">
          <a:xfrm>
            <a:off x="302863" y="1619542"/>
            <a:ext cx="10776538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173"/>
          </a:p>
        </p:txBody>
      </p:sp>
      <p:sp>
        <p:nvSpPr>
          <p:cNvPr id="14340" name="Obdélník 5"/>
          <p:cNvSpPr>
            <a:spLocks noChangeArrowheads="1"/>
          </p:cNvSpPr>
          <p:nvPr/>
        </p:nvSpPr>
        <p:spPr bwMode="auto">
          <a:xfrm>
            <a:off x="302864" y="2923000"/>
            <a:ext cx="10347163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173"/>
          </a:p>
        </p:txBody>
      </p:sp>
      <p:sp>
        <p:nvSpPr>
          <p:cNvPr id="14341" name="Obdélník 6"/>
          <p:cNvSpPr>
            <a:spLocks noChangeArrowheads="1"/>
          </p:cNvSpPr>
          <p:nvPr/>
        </p:nvSpPr>
        <p:spPr bwMode="auto">
          <a:xfrm>
            <a:off x="302864" y="4575326"/>
            <a:ext cx="10435338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173">
              <a:latin typeface="Arial" panose="020B0604020202020204" pitchFamily="34" charset="0"/>
            </a:endParaRPr>
          </a:p>
        </p:txBody>
      </p:sp>
      <p:sp>
        <p:nvSpPr>
          <p:cNvPr id="14342" name="Obdélník 8"/>
          <p:cNvSpPr>
            <a:spLocks noChangeArrowheads="1"/>
          </p:cNvSpPr>
          <p:nvPr/>
        </p:nvSpPr>
        <p:spPr bwMode="auto">
          <a:xfrm>
            <a:off x="7878726" y="7531110"/>
            <a:ext cx="3007555" cy="4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15" b="1" i="1" dirty="0">
                <a:solidFill>
                  <a:srgbClr val="000000"/>
                </a:solidFill>
                <a:latin typeface="Arial" panose="020B0604020202020204" pitchFamily="34" charset="0"/>
              </a:rPr>
              <a:t>Ing. Michal Pochop</a:t>
            </a:r>
          </a:p>
        </p:txBody>
      </p:sp>
      <p:pic>
        <p:nvPicPr>
          <p:cNvPr id="14343" name="Picture 3" descr="O:\2200\pro Marka\postery na výstavu_podklady\logo VUMOP\VUMOP s textem na pra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5" y="7300226"/>
            <a:ext cx="3714857" cy="69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4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2761" y="635000"/>
            <a:ext cx="11041063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i="0" u="none" strike="noStrike" baseline="0" dirty="0" smtClean="0">
                <a:solidFill>
                  <a:srgbClr val="231F20"/>
                </a:solidFill>
                <a:latin typeface="MyriadPro-Black"/>
              </a:rPr>
              <a:t>Jednotlivé kroky v pozemkových </a:t>
            </a:r>
            <a:r>
              <a:rPr lang="cs-CZ" sz="3600" b="1" i="0" u="none" strike="noStrike" baseline="0" dirty="0" err="1" smtClean="0">
                <a:solidFill>
                  <a:srgbClr val="231F20"/>
                </a:solidFill>
                <a:latin typeface="MyriadPro-Black"/>
              </a:rPr>
              <a:t>upravách</a:t>
            </a:r>
            <a:endParaRPr lang="cs-CZ" sz="3600" b="1" i="0" u="none" strike="noStrike" baseline="0" dirty="0" smtClean="0">
              <a:solidFill>
                <a:srgbClr val="231F20"/>
              </a:solidFill>
              <a:latin typeface="MyriadPro-Black"/>
            </a:endParaRPr>
          </a:p>
          <a:p>
            <a:pPr algn="ctr"/>
            <a:endParaRPr lang="cs-CZ" b="1" dirty="0">
              <a:solidFill>
                <a:srgbClr val="231F20"/>
              </a:solidFill>
              <a:latin typeface="MyriadPro-Bold"/>
            </a:endParaRPr>
          </a:p>
          <a:p>
            <a:pPr algn="ctr"/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Bold"/>
              </a:rPr>
              <a:t>Proces pozemkových úprav se řídí zákonem č. 139/2002 Sb.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, o pozemkových </a:t>
            </a:r>
            <a:r>
              <a:rPr lang="cs-CZ" b="0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upravách</a:t>
            </a:r>
            <a:endParaRPr lang="cs-CZ" b="0" i="0" u="none" strike="noStrike" baseline="0" dirty="0" smtClean="0">
              <a:solidFill>
                <a:srgbClr val="231F20"/>
              </a:solidFill>
              <a:latin typeface="MyriadPro-Regular"/>
            </a:endParaRPr>
          </a:p>
          <a:p>
            <a:pPr algn="ctr"/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a pozemkových </a:t>
            </a:r>
            <a:r>
              <a:rPr lang="cs-CZ" dirty="0">
                <a:solidFill>
                  <a:srgbClr val="231F20"/>
                </a:solidFill>
                <a:latin typeface="MyriadPro-Regular"/>
              </a:rPr>
              <a:t>ú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řadech a o změně zákona </a:t>
            </a:r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Bold"/>
              </a:rPr>
              <a:t>č. 229/1991 Sb.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, o </a:t>
            </a:r>
            <a:r>
              <a:rPr lang="cs-CZ" dirty="0">
                <a:solidFill>
                  <a:srgbClr val="231F20"/>
                </a:solidFill>
                <a:latin typeface="MyriadPro-Regular"/>
              </a:rPr>
              <a:t>ú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pravě vlastnických vztahů k půdě</a:t>
            </a:r>
          </a:p>
          <a:p>
            <a:pPr algn="ctr"/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a jinému zemědělskému majetku, ve znění </a:t>
            </a:r>
            <a:r>
              <a:rPr lang="cs-CZ" b="0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pozdějšich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 předpisů.</a:t>
            </a:r>
          </a:p>
          <a:p>
            <a:pPr algn="ctr"/>
            <a:endParaRPr lang="cs-CZ" b="1" i="0" u="none" strike="noStrike" baseline="0" dirty="0" smtClean="0">
              <a:solidFill>
                <a:srgbClr val="231F20"/>
              </a:solidFill>
              <a:latin typeface="MyriadPro-Bold"/>
            </a:endParaRPr>
          </a:p>
          <a:p>
            <a:pPr algn="ctr"/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Bold"/>
              </a:rPr>
              <a:t>Zahájení řízení o pozemkové úpravě</a:t>
            </a:r>
          </a:p>
          <a:p>
            <a:pPr algn="ctr"/>
            <a:endParaRPr lang="cs-CZ" b="1" i="0" u="none" strike="noStrike" baseline="0" dirty="0" smtClean="0">
              <a:solidFill>
                <a:srgbClr val="231F20"/>
              </a:solidFill>
              <a:latin typeface="MyriadPro-Bold"/>
            </a:endParaRPr>
          </a:p>
          <a:p>
            <a:pPr algn="ctr"/>
            <a:r>
              <a:rPr lang="cs-CZ" b="0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Řizení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 o pozemkových </a:t>
            </a:r>
            <a:r>
              <a:rPr lang="cs-CZ" b="0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upravách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 zahajuje pozemkový </a:t>
            </a:r>
            <a:r>
              <a:rPr lang="cs-CZ" dirty="0" smtClean="0">
                <a:solidFill>
                  <a:srgbClr val="231F20"/>
                </a:solidFill>
                <a:latin typeface="MyriadPro-Regular"/>
              </a:rPr>
              <a:t>ú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řad.</a:t>
            </a:r>
          </a:p>
          <a:p>
            <a:pPr algn="ctr"/>
            <a:r>
              <a:rPr lang="cs-CZ" b="0" i="0" u="none" strike="noStrike" baseline="0" dirty="0" smtClean="0">
                <a:solidFill>
                  <a:srgbClr val="231F20"/>
                </a:solidFill>
                <a:latin typeface="Wingdings" panose="05000000000000000000" pitchFamily="2" charset="2"/>
              </a:rPr>
              <a:t> </a:t>
            </a:r>
          </a:p>
          <a:p>
            <a:pPr algn="ctr"/>
            <a:r>
              <a:rPr lang="cs-CZ" b="0" i="0" u="none" strike="noStrike" baseline="0" dirty="0" smtClean="0">
                <a:solidFill>
                  <a:srgbClr val="231F20"/>
                </a:solidFill>
                <a:latin typeface="Wingdings" panose="05000000000000000000" pitchFamily="2" charset="2"/>
              </a:rPr>
              <a:t>l </a:t>
            </a:r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Regular"/>
              </a:rPr>
              <a:t>Pozemkový </a:t>
            </a:r>
            <a:r>
              <a:rPr lang="cs-CZ" b="1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uřad</a:t>
            </a:r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Regular"/>
              </a:rPr>
              <a:t> </a:t>
            </a:r>
            <a:r>
              <a:rPr lang="cs-CZ" b="1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zahají</a:t>
            </a:r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Regular"/>
              </a:rPr>
              <a:t> </a:t>
            </a:r>
            <a:r>
              <a:rPr lang="cs-CZ" b="1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řizení</a:t>
            </a:r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Regular"/>
              </a:rPr>
              <a:t> o pozemkových </a:t>
            </a:r>
            <a:r>
              <a:rPr lang="cs-CZ" b="1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upravách</a:t>
            </a:r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Regular"/>
              </a:rPr>
              <a:t> vždy, pokud se pro to vysloví</a:t>
            </a:r>
          </a:p>
          <a:p>
            <a:pPr algn="ctr"/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Regular"/>
              </a:rPr>
              <a:t>              vlastníci pozemků nadpoloviční výměry zemědělské půdy v dotčeném </a:t>
            </a:r>
            <a:r>
              <a:rPr lang="cs-CZ" b="1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katastralním</a:t>
            </a:r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Regular"/>
              </a:rPr>
              <a:t> </a:t>
            </a:r>
            <a:r>
              <a:rPr lang="cs-CZ" b="1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uzemí</a:t>
            </a:r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Regular"/>
              </a:rPr>
              <a:t>.</a:t>
            </a:r>
          </a:p>
          <a:p>
            <a:pPr algn="ctr"/>
            <a:endParaRPr lang="cs-CZ" b="0" i="0" u="none" strike="noStrike" baseline="0" dirty="0" smtClean="0">
              <a:solidFill>
                <a:srgbClr val="231F20"/>
              </a:solidFill>
              <a:latin typeface="Wingdings" panose="05000000000000000000" pitchFamily="2" charset="2"/>
            </a:endParaRPr>
          </a:p>
          <a:p>
            <a:pPr algn="ctr"/>
            <a:r>
              <a:rPr lang="cs-CZ" b="0" i="0" u="none" strike="noStrike" baseline="0" dirty="0" smtClean="0">
                <a:solidFill>
                  <a:srgbClr val="231F20"/>
                </a:solidFill>
                <a:latin typeface="Wingdings" panose="05000000000000000000" pitchFamily="2" charset="2"/>
              </a:rPr>
              <a:t>l </a:t>
            </a:r>
            <a:r>
              <a:rPr lang="cs-CZ" b="0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Zahajení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 </a:t>
            </a:r>
            <a:r>
              <a:rPr lang="cs-CZ" b="0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řizení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 v důsledku stavební činnosti, kdy se jedná zejména o stavby dálnic,</a:t>
            </a:r>
          </a:p>
          <a:p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                       rychlostních silnic, obchvatů.</a:t>
            </a:r>
          </a:p>
          <a:p>
            <a:pPr algn="ctr"/>
            <a:endParaRPr lang="cs-CZ" b="0" i="0" u="none" strike="noStrike" baseline="0" dirty="0" smtClean="0">
              <a:solidFill>
                <a:srgbClr val="231F20"/>
              </a:solidFill>
              <a:latin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 "/>
            </a:pPr>
            <a:r>
              <a:rPr lang="cs-CZ" b="0" i="0" u="none" strike="noStrike" baseline="0" dirty="0" smtClean="0">
                <a:solidFill>
                  <a:srgbClr val="231F20"/>
                </a:solidFill>
                <a:latin typeface="Wingdings" panose="05000000000000000000" pitchFamily="2" charset="2"/>
              </a:rPr>
              <a:t>   l 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Další důvody </a:t>
            </a:r>
            <a:r>
              <a:rPr lang="cs-CZ" b="0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zahajení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 jako jsou zejména nutnost vyřešení protipovodňových a protierozních</a:t>
            </a:r>
          </a:p>
          <a:p>
            <a:pPr algn="ctr"/>
            <a:r>
              <a:rPr lang="cs-CZ" dirty="0">
                <a:solidFill>
                  <a:srgbClr val="231F20"/>
                </a:solidFill>
                <a:latin typeface="MyriadPro-Regular"/>
              </a:rPr>
              <a:t> </a:t>
            </a:r>
            <a:r>
              <a:rPr lang="cs-CZ" dirty="0" smtClean="0">
                <a:solidFill>
                  <a:srgbClr val="231F20"/>
                </a:solidFill>
                <a:latin typeface="MyriadPro-Regular"/>
              </a:rPr>
              <a:t>            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opatření, které </a:t>
            </a:r>
            <a:r>
              <a:rPr lang="cs-CZ" b="0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napomahají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 </a:t>
            </a:r>
            <a:r>
              <a:rPr lang="cs-CZ" b="0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zmirnění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 škod na životech, majetku a na životním prostředí.</a:t>
            </a:r>
          </a:p>
          <a:p>
            <a:pPr algn="ctr"/>
            <a:endParaRPr lang="cs-CZ" b="1" i="0" u="none" strike="noStrike" baseline="0" dirty="0" smtClean="0">
              <a:solidFill>
                <a:srgbClr val="231F20"/>
              </a:solidFill>
              <a:latin typeface="MyriadPro-Bold"/>
            </a:endParaRPr>
          </a:p>
          <a:p>
            <a:pPr algn="ctr"/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Bold"/>
              </a:rPr>
              <a:t>Formy pozemkových úprav a stanovení obvodu</a:t>
            </a:r>
          </a:p>
          <a:p>
            <a:pPr algn="ctr"/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Bold"/>
              </a:rPr>
              <a:t>Komplexní pozemkové úpravy (</a:t>
            </a:r>
            <a:r>
              <a:rPr lang="cs-CZ" b="1" i="0" u="none" strike="noStrike" baseline="0" dirty="0" err="1" smtClean="0">
                <a:solidFill>
                  <a:srgbClr val="231F20"/>
                </a:solidFill>
                <a:latin typeface="MyriadPro-Bold"/>
              </a:rPr>
              <a:t>KoPÚ</a:t>
            </a:r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Bold"/>
              </a:rPr>
              <a:t>)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. Jejich rozsah musí splňovat veškeré náležitosti</a:t>
            </a:r>
          </a:p>
          <a:p>
            <a:pPr algn="ctr"/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definované zákonem a </a:t>
            </a:r>
            <a:r>
              <a:rPr lang="cs-CZ" b="0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zvlaštním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 </a:t>
            </a:r>
            <a:r>
              <a:rPr lang="cs-CZ" b="0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pravním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 předpisem, kterým je vyhláška č. 13/2014 Sb. o postupu</a:t>
            </a:r>
          </a:p>
          <a:p>
            <a:pPr algn="ctr"/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při </a:t>
            </a:r>
            <a:r>
              <a:rPr lang="cs-CZ" b="0" i="0" u="none" strike="noStrike" baseline="0" dirty="0" err="1" smtClean="0">
                <a:solidFill>
                  <a:srgbClr val="231F20"/>
                </a:solidFill>
                <a:latin typeface="MyriadPro-Regular"/>
              </a:rPr>
              <a:t>provadění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 pozemkových uprav a náležitostech návrhu pozemkových </a:t>
            </a:r>
            <a:r>
              <a:rPr lang="cs-CZ" dirty="0">
                <a:solidFill>
                  <a:srgbClr val="231F20"/>
                </a:solidFill>
                <a:latin typeface="MyriadPro-Regular"/>
              </a:rPr>
              <a:t>ú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prav.</a:t>
            </a:r>
          </a:p>
          <a:p>
            <a:pPr algn="ctr"/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Další formou jsou </a:t>
            </a:r>
            <a:r>
              <a:rPr lang="cs-CZ" b="1" i="0" u="none" strike="noStrike" baseline="0" dirty="0" smtClean="0">
                <a:solidFill>
                  <a:srgbClr val="231F20"/>
                </a:solidFill>
                <a:latin typeface="MyriadPro-Bold"/>
              </a:rPr>
              <a:t>Jednoduché pozemkové úpravy (JPÚ)</a:t>
            </a:r>
            <a:r>
              <a:rPr lang="cs-CZ" b="0" i="0" u="none" strike="noStrike" baseline="0" dirty="0" smtClean="0">
                <a:solidFill>
                  <a:srgbClr val="231F20"/>
                </a:solidFill>
                <a:latin typeface="MyriadPro-Regular"/>
              </a:rPr>
              <a:t>. </a:t>
            </a:r>
            <a:r>
              <a:rPr lang="cs-CZ" sz="2800" b="1" i="0" u="none" strike="noStrike" baseline="0" dirty="0" smtClean="0">
                <a:solidFill>
                  <a:srgbClr val="FFFFFF"/>
                </a:solidFill>
                <a:latin typeface="MyriadPro-Black"/>
              </a:rPr>
              <a:t>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5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92964" y="1039730"/>
            <a:ext cx="7998092" cy="3250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 marR="8904" algn="just">
              <a:lnSpc>
                <a:spcPct val="114799"/>
              </a:lnSpc>
            </a:pPr>
            <a:r>
              <a:rPr b="1" spc="53" dirty="0">
                <a:solidFill>
                  <a:srgbClr val="231F20"/>
                </a:solidFill>
                <a:latin typeface="Calibri"/>
                <a:cs typeface="Calibri"/>
              </a:rPr>
              <a:t>Do </a:t>
            </a:r>
            <a:r>
              <a:rPr b="1" spc="35" dirty="0">
                <a:solidFill>
                  <a:srgbClr val="231F20"/>
                </a:solidFill>
                <a:latin typeface="Calibri"/>
                <a:cs typeface="Calibri"/>
              </a:rPr>
              <a:t>obvodu </a:t>
            </a:r>
            <a:r>
              <a:rPr b="1" spc="26" dirty="0">
                <a:solidFill>
                  <a:srgbClr val="231F20"/>
                </a:solidFill>
                <a:latin typeface="Calibri"/>
                <a:cs typeface="Calibri"/>
              </a:rPr>
              <a:t>pozemkových </a:t>
            </a:r>
            <a:r>
              <a:rPr b="1" spc="18" dirty="0">
                <a:solidFill>
                  <a:srgbClr val="231F20"/>
                </a:solidFill>
                <a:latin typeface="Calibri"/>
                <a:cs typeface="Calibri"/>
              </a:rPr>
              <a:t>úprav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(ObPÚ)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jsou zahrnuty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pozemky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(zpravidla </a:t>
            </a:r>
            <a:r>
              <a:rPr spc="35" dirty="0">
                <a:solidFill>
                  <a:srgbClr val="231F20"/>
                </a:solidFill>
                <a:latin typeface="Calibri"/>
                <a:cs typeface="Calibri"/>
              </a:rPr>
              <a:t>mimo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zastavitelnou  část 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k.ú.)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nezbytné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pro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dosažení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cílů </a:t>
            </a:r>
            <a:r>
              <a:rPr spc="35" dirty="0">
                <a:solidFill>
                  <a:srgbClr val="231F20"/>
                </a:solidFill>
                <a:latin typeface="Calibri"/>
                <a:cs typeface="Calibri"/>
              </a:rPr>
              <a:t>pozemkových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úprav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pc="44" dirty="0">
                <a:solidFill>
                  <a:srgbClr val="231F20"/>
                </a:solidFill>
                <a:latin typeface="Calibri"/>
                <a:cs typeface="Calibri"/>
              </a:rPr>
              <a:t>obnovy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katastrálního operátu 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přihlédnutím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35" dirty="0">
                <a:solidFill>
                  <a:srgbClr val="231F20"/>
                </a:solidFill>
                <a:latin typeface="Calibri"/>
                <a:cs typeface="Calibri"/>
              </a:rPr>
              <a:t>požadavkům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vlastníků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pozemků,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příslušné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obce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katastrálního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úřadu.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dirty="0">
              <a:latin typeface="Times New Roman"/>
              <a:cs typeface="Times New Roman"/>
            </a:endParaRPr>
          </a:p>
          <a:p>
            <a:pPr marL="22261" algn="just"/>
            <a:r>
              <a:rPr sz="2400" b="1" spc="53" dirty="0">
                <a:solidFill>
                  <a:srgbClr val="231F20"/>
                </a:solidFill>
                <a:latin typeface="Calibri"/>
                <a:cs typeface="Calibri"/>
              </a:rPr>
              <a:t>Výběr </a:t>
            </a:r>
            <a:r>
              <a:rPr sz="2400" b="1" spc="44" dirty="0">
                <a:solidFill>
                  <a:srgbClr val="231F20"/>
                </a:solidFill>
                <a:latin typeface="Calibri"/>
                <a:cs typeface="Calibri"/>
              </a:rPr>
              <a:t>zpracovatele </a:t>
            </a:r>
            <a:r>
              <a:rPr sz="2400" b="1" spc="61" dirty="0" err="1">
                <a:solidFill>
                  <a:srgbClr val="231F20"/>
                </a:solidFill>
                <a:latin typeface="Calibri"/>
                <a:cs typeface="Calibri"/>
              </a:rPr>
              <a:t>pozemkové</a:t>
            </a:r>
            <a:r>
              <a:rPr sz="2400" b="1" spc="-2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1" dirty="0" err="1" smtClean="0">
                <a:solidFill>
                  <a:srgbClr val="231F20"/>
                </a:solidFill>
                <a:latin typeface="Calibri"/>
                <a:cs typeface="Calibri"/>
              </a:rPr>
              <a:t>úpravy</a:t>
            </a:r>
            <a:endParaRPr lang="cs-CZ" sz="2400" b="1" spc="61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22261" algn="just"/>
            <a:endParaRPr sz="2400" dirty="0">
              <a:latin typeface="Calibri"/>
              <a:cs typeface="Calibri"/>
            </a:endParaRPr>
          </a:p>
          <a:p>
            <a:pPr marL="22261" marR="10017" algn="just">
              <a:lnSpc>
                <a:spcPct val="114799"/>
              </a:lnSpc>
            </a:pP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Pozemkový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úřad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provede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výběrové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řízení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dle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platných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právních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předpisů,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na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jehož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základě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uzavře 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smlouvu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se</a:t>
            </a:r>
            <a:r>
              <a:rPr spc="-12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zpracovatelem.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2103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7428" y="9960301"/>
            <a:ext cx="326112" cy="296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/>
            <a:r>
              <a:rPr sz="1928" b="1" spc="35" dirty="0">
                <a:solidFill>
                  <a:srgbClr val="FFFFFF"/>
                </a:solidFill>
                <a:latin typeface="Gill Sans MT"/>
                <a:cs typeface="Gill Sans MT"/>
              </a:rPr>
              <a:t>10</a:t>
            </a:r>
            <a:endParaRPr sz="1928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08070" y="4423759"/>
            <a:ext cx="7950566" cy="3410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5"/>
          </a:p>
        </p:txBody>
      </p:sp>
      <p:sp>
        <p:nvSpPr>
          <p:cNvPr id="10" name="object 10"/>
          <p:cNvSpPr txBox="1"/>
          <p:nvPr/>
        </p:nvSpPr>
        <p:spPr>
          <a:xfrm>
            <a:off x="5903559" y="9824310"/>
            <a:ext cx="3679612" cy="242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/>
            <a:r>
              <a:rPr sz="1578" i="1" spc="-18" dirty="0">
                <a:solidFill>
                  <a:srgbClr val="231F20"/>
                </a:solidFill>
                <a:latin typeface="Calibri"/>
                <a:cs typeface="Calibri"/>
              </a:rPr>
              <a:t>Retenční</a:t>
            </a:r>
            <a:r>
              <a:rPr sz="1578" i="1" spc="-9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spc="-9" dirty="0">
                <a:solidFill>
                  <a:srgbClr val="231F20"/>
                </a:solidFill>
                <a:latin typeface="Calibri"/>
                <a:cs typeface="Calibri"/>
              </a:rPr>
              <a:t>nádrže</a:t>
            </a:r>
            <a:r>
              <a:rPr sz="1578" i="1" spc="-9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spc="18" dirty="0">
                <a:solidFill>
                  <a:srgbClr val="231F20"/>
                </a:solidFill>
                <a:latin typeface="Calibri"/>
                <a:cs typeface="Calibri"/>
              </a:rPr>
              <a:t>na</a:t>
            </a:r>
            <a:r>
              <a:rPr sz="1578" i="1" spc="-9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spc="-18" dirty="0">
                <a:solidFill>
                  <a:srgbClr val="231F20"/>
                </a:solidFill>
                <a:latin typeface="Calibri"/>
                <a:cs typeface="Calibri"/>
              </a:rPr>
              <a:t>Českomoravské</a:t>
            </a:r>
            <a:r>
              <a:rPr sz="1578" i="1" spc="-9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spc="-9" dirty="0">
                <a:solidFill>
                  <a:srgbClr val="231F20"/>
                </a:solidFill>
                <a:latin typeface="Calibri"/>
                <a:cs typeface="Calibri"/>
              </a:rPr>
              <a:t>vrchovině</a:t>
            </a:r>
            <a:endParaRPr sz="1578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6531" y="787400"/>
            <a:ext cx="10744200" cy="731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61" algn="ctr"/>
            <a:r>
              <a:rPr lang="cs-CZ" sz="2400" b="1" spc="70" dirty="0">
                <a:solidFill>
                  <a:srgbClr val="231F20"/>
                </a:solidFill>
                <a:cs typeface="Calibri"/>
              </a:rPr>
              <a:t>Podklady</a:t>
            </a:r>
            <a:r>
              <a:rPr lang="cs-CZ" sz="2400" b="1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pro</a:t>
            </a:r>
            <a:r>
              <a:rPr lang="cs-CZ" sz="2400" b="1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44" dirty="0">
                <a:solidFill>
                  <a:srgbClr val="231F20"/>
                </a:solidFill>
                <a:cs typeface="Calibri"/>
              </a:rPr>
              <a:t>řešení</a:t>
            </a:r>
            <a:r>
              <a:rPr lang="cs-CZ" sz="2400" b="1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61" dirty="0">
                <a:solidFill>
                  <a:srgbClr val="231F20"/>
                </a:solidFill>
                <a:cs typeface="Calibri"/>
              </a:rPr>
              <a:t>pozemkové</a:t>
            </a:r>
            <a:r>
              <a:rPr lang="cs-CZ" sz="2400" b="1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61" dirty="0" smtClean="0">
                <a:solidFill>
                  <a:srgbClr val="231F20"/>
                </a:solidFill>
                <a:cs typeface="Calibri"/>
              </a:rPr>
              <a:t>úpravy</a:t>
            </a:r>
          </a:p>
          <a:p>
            <a:pPr marL="22261" algn="ctr"/>
            <a:endParaRPr lang="cs-CZ" sz="2400" dirty="0">
              <a:cs typeface="Calibri"/>
            </a:endParaRPr>
          </a:p>
          <a:p>
            <a:pPr marL="22261" marR="8904">
              <a:lnSpc>
                <a:spcPct val="114799"/>
              </a:lnSpc>
            </a:pPr>
            <a:r>
              <a:rPr lang="cs-CZ" spc="26" dirty="0">
                <a:solidFill>
                  <a:srgbClr val="231F20"/>
                </a:solidFill>
                <a:cs typeface="Calibri"/>
              </a:rPr>
              <a:t>Významným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podkladem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pro návrh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pozemkové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úpravy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je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polohopisné případně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i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výškopisné 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zaměření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skutečného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stavu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terénu.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Důležitými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podklady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jsou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územně plánovací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dokumentace, 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podklady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katastru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nemovitostí,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mapa BPEJ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(bonitovaná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půdně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ekologická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jednotka sloužící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pro  rozlišení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půdních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klimatických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podmínek,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které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mají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vliv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na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produkční schopnost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zemědělské 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půdy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její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ekonomické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ohodnocení),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dříve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vyhotovené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studie území,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historické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mapy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další  potřebné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podklady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pro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zpracování návrhu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pozemkových</a:t>
            </a:r>
            <a:r>
              <a:rPr lang="cs-CZ" spc="-14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úprav.</a:t>
            </a:r>
            <a:endParaRPr lang="cs-CZ" dirty="0">
              <a:cs typeface="Calibri"/>
            </a:endParaRPr>
          </a:p>
          <a:p>
            <a:pPr algn="ctr">
              <a:spcBef>
                <a:spcPts val="35"/>
              </a:spcBef>
            </a:pPr>
            <a:endParaRPr lang="cs-CZ" sz="2800" dirty="0" smtClean="0">
              <a:latin typeface="Times New Roman"/>
              <a:cs typeface="Times New Roman"/>
            </a:endParaRPr>
          </a:p>
          <a:p>
            <a:pPr marL="22261" algn="ctr"/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Úvodní</a:t>
            </a:r>
            <a:r>
              <a:rPr lang="cs-CZ" sz="2400" b="1" spc="-17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53" dirty="0" smtClean="0">
                <a:solidFill>
                  <a:srgbClr val="231F20"/>
                </a:solidFill>
                <a:cs typeface="Calibri"/>
              </a:rPr>
              <a:t>jednání</a:t>
            </a:r>
          </a:p>
          <a:p>
            <a:pPr marL="22261" algn="ctr"/>
            <a:endParaRPr lang="cs-CZ" sz="2400" dirty="0">
              <a:cs typeface="Calibri"/>
            </a:endParaRPr>
          </a:p>
          <a:p>
            <a:pPr marL="22261" marR="11130">
              <a:lnSpc>
                <a:spcPct val="114799"/>
              </a:lnSpc>
            </a:pPr>
            <a:r>
              <a:rPr lang="cs-CZ" spc="26" dirty="0">
                <a:solidFill>
                  <a:srgbClr val="231F20"/>
                </a:solidFill>
                <a:cs typeface="Calibri"/>
              </a:rPr>
              <a:t>Cílem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jednání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je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seznámení účastníků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řízení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s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účelem, přínosem,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formou,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postupem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zpracování 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pozemkových</a:t>
            </a:r>
            <a:r>
              <a:rPr lang="cs-CZ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úprav.</a:t>
            </a:r>
            <a:r>
              <a:rPr lang="cs-CZ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Je</a:t>
            </a:r>
            <a:r>
              <a:rPr lang="cs-CZ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představen</a:t>
            </a:r>
            <a:r>
              <a:rPr lang="cs-CZ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zpracovatel</a:t>
            </a:r>
            <a:r>
              <a:rPr lang="cs-CZ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pozemkových</a:t>
            </a:r>
            <a:r>
              <a:rPr lang="cs-CZ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úprav.</a:t>
            </a:r>
            <a:r>
              <a:rPr lang="cs-CZ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Na</a:t>
            </a:r>
            <a:r>
              <a:rPr lang="cs-CZ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úvodním</a:t>
            </a:r>
            <a:r>
              <a:rPr lang="cs-CZ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jednání</a:t>
            </a:r>
            <a:r>
              <a:rPr lang="cs-CZ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se</a:t>
            </a:r>
            <a:r>
              <a:rPr lang="cs-CZ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volí 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sbor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zástupců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vlastníků</a:t>
            </a:r>
            <a:r>
              <a:rPr lang="cs-CZ" spc="-21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pozemků.</a:t>
            </a:r>
            <a:endParaRPr lang="cs-CZ" dirty="0">
              <a:cs typeface="Calibri"/>
            </a:endParaRPr>
          </a:p>
          <a:p>
            <a:pPr algn="ctr">
              <a:spcBef>
                <a:spcPts val="35"/>
              </a:spcBef>
            </a:pPr>
            <a:endParaRPr lang="cs-CZ" sz="2800" dirty="0" smtClean="0">
              <a:latin typeface="Times New Roman"/>
              <a:cs typeface="Times New Roman"/>
            </a:endParaRPr>
          </a:p>
          <a:p>
            <a:pPr marL="22261" algn="ctr"/>
            <a:r>
              <a:rPr lang="cs-CZ" sz="2400" b="1" spc="61" dirty="0">
                <a:solidFill>
                  <a:srgbClr val="231F20"/>
                </a:solidFill>
                <a:cs typeface="Calibri"/>
              </a:rPr>
              <a:t>Podrobný</a:t>
            </a:r>
            <a:r>
              <a:rPr lang="cs-CZ" sz="2400" b="1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79" dirty="0">
                <a:solidFill>
                  <a:srgbClr val="231F20"/>
                </a:solidFill>
                <a:cs typeface="Calibri"/>
              </a:rPr>
              <a:t>průzkum</a:t>
            </a:r>
            <a:r>
              <a:rPr lang="cs-CZ" sz="2400" b="1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44" dirty="0">
                <a:solidFill>
                  <a:srgbClr val="231F20"/>
                </a:solidFill>
                <a:cs typeface="Calibri"/>
              </a:rPr>
              <a:t>terénu</a:t>
            </a:r>
            <a:r>
              <a:rPr lang="cs-CZ" sz="2400" b="1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a</a:t>
            </a:r>
            <a:r>
              <a:rPr lang="cs-CZ" sz="2400" b="1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jeho</a:t>
            </a:r>
            <a:r>
              <a:rPr lang="cs-CZ" sz="2400" b="1" spc="-53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61" dirty="0" smtClean="0">
                <a:solidFill>
                  <a:srgbClr val="231F20"/>
                </a:solidFill>
                <a:cs typeface="Calibri"/>
              </a:rPr>
              <a:t>vyhodnocení</a:t>
            </a:r>
          </a:p>
          <a:p>
            <a:pPr marL="22261" algn="ctr"/>
            <a:endParaRPr lang="cs-CZ" sz="2400" dirty="0">
              <a:cs typeface="Calibri"/>
            </a:endParaRPr>
          </a:p>
          <a:p>
            <a:pPr marL="22261" marR="11130">
              <a:lnSpc>
                <a:spcPct val="114799"/>
              </a:lnSpc>
            </a:pPr>
            <a:r>
              <a:rPr lang="cs-CZ" spc="18" dirty="0">
                <a:solidFill>
                  <a:srgbClr val="231F20"/>
                </a:solidFill>
                <a:cs typeface="Calibri"/>
              </a:rPr>
              <a:t>Podrobný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průzkum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terénu se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provádí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v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celém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obvodu pozemkových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úprav.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V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případě potřeby 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z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hlediska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ochrany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pozemků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před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vodní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erozí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před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povodněmi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nebo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pro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řešení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dalších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opatření 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v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oblasti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vod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se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provede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i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v</a:t>
            </a:r>
            <a:r>
              <a:rPr lang="cs-CZ" spc="-237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lokalitách na něj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navazujících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(dílčí povodí).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Průzkum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se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provádí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tak, 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aby</a:t>
            </a:r>
            <a:r>
              <a:rPr lang="cs-CZ" spc="-3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byl</a:t>
            </a:r>
            <a:r>
              <a:rPr lang="cs-CZ" spc="-3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zjištěn</a:t>
            </a:r>
            <a:r>
              <a:rPr lang="cs-CZ" spc="-3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skutečný</a:t>
            </a:r>
            <a:r>
              <a:rPr lang="cs-CZ" spc="-3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stav</a:t>
            </a:r>
            <a:r>
              <a:rPr lang="cs-CZ" spc="-3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využívání</a:t>
            </a:r>
            <a:r>
              <a:rPr lang="cs-CZ" spc="-3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území.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0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5160" y="9930394"/>
            <a:ext cx="1427992" cy="1087411"/>
          </a:xfrm>
          <a:custGeom>
            <a:avLst/>
            <a:gdLst/>
            <a:ahLst/>
            <a:cxnLst/>
            <a:rect l="l" t="t" r="r" b="b"/>
            <a:pathLst>
              <a:path w="814704" h="620395">
                <a:moveTo>
                  <a:pt x="273448" y="0"/>
                </a:moveTo>
                <a:lnTo>
                  <a:pt x="233355" y="1414"/>
                </a:lnTo>
                <a:lnTo>
                  <a:pt x="187541" y="6249"/>
                </a:lnTo>
                <a:lnTo>
                  <a:pt x="134429" y="14205"/>
                </a:lnTo>
                <a:lnTo>
                  <a:pt x="0" y="38288"/>
                </a:lnTo>
                <a:lnTo>
                  <a:pt x="913" y="44112"/>
                </a:lnTo>
                <a:lnTo>
                  <a:pt x="9389" y="86517"/>
                </a:lnTo>
                <a:lnTo>
                  <a:pt x="29328" y="160641"/>
                </a:lnTo>
                <a:lnTo>
                  <a:pt x="44569" y="206114"/>
                </a:lnTo>
                <a:lnTo>
                  <a:pt x="63844" y="255334"/>
                </a:lnTo>
                <a:lnTo>
                  <a:pt x="87542" y="306909"/>
                </a:lnTo>
                <a:lnTo>
                  <a:pt x="116053" y="359445"/>
                </a:lnTo>
                <a:lnTo>
                  <a:pt x="149767" y="411547"/>
                </a:lnTo>
                <a:lnTo>
                  <a:pt x="189072" y="461823"/>
                </a:lnTo>
                <a:lnTo>
                  <a:pt x="234359" y="508878"/>
                </a:lnTo>
                <a:lnTo>
                  <a:pt x="286016" y="551317"/>
                </a:lnTo>
                <a:lnTo>
                  <a:pt x="337077" y="588030"/>
                </a:lnTo>
                <a:lnTo>
                  <a:pt x="381248" y="618932"/>
                </a:lnTo>
                <a:lnTo>
                  <a:pt x="383406" y="620342"/>
                </a:lnTo>
                <a:lnTo>
                  <a:pt x="814628" y="620342"/>
                </a:lnTo>
                <a:lnTo>
                  <a:pt x="814628" y="482690"/>
                </a:lnTo>
                <a:lnTo>
                  <a:pt x="799420" y="443830"/>
                </a:lnTo>
                <a:lnTo>
                  <a:pt x="775720" y="392205"/>
                </a:lnTo>
                <a:lnTo>
                  <a:pt x="747219" y="339622"/>
                </a:lnTo>
                <a:lnTo>
                  <a:pt x="713528" y="287480"/>
                </a:lnTo>
                <a:lnTo>
                  <a:pt x="674262" y="237175"/>
                </a:lnTo>
                <a:lnTo>
                  <a:pt x="629034" y="190103"/>
                </a:lnTo>
                <a:lnTo>
                  <a:pt x="577456" y="147661"/>
                </a:lnTo>
                <a:lnTo>
                  <a:pt x="526363" y="110959"/>
                </a:lnTo>
                <a:lnTo>
                  <a:pt x="482164" y="80068"/>
                </a:lnTo>
                <a:lnTo>
                  <a:pt x="443283" y="54687"/>
                </a:lnTo>
                <a:lnTo>
                  <a:pt x="408143" y="34519"/>
                </a:lnTo>
                <a:lnTo>
                  <a:pt x="342776" y="8627"/>
                </a:lnTo>
                <a:lnTo>
                  <a:pt x="273448" y="0"/>
                </a:lnTo>
                <a:close/>
              </a:path>
            </a:pathLst>
          </a:custGeom>
          <a:solidFill>
            <a:srgbClr val="F89828"/>
          </a:solidFill>
        </p:spPr>
        <p:txBody>
          <a:bodyPr wrap="square" lIns="0" tIns="0" rIns="0" bIns="0" rtlCol="0"/>
          <a:lstStyle/>
          <a:p>
            <a:endParaRPr sz="3155"/>
          </a:p>
        </p:txBody>
      </p:sp>
      <p:sp>
        <p:nvSpPr>
          <p:cNvPr id="3" name="object 3"/>
          <p:cNvSpPr txBox="1"/>
          <p:nvPr/>
        </p:nvSpPr>
        <p:spPr>
          <a:xfrm>
            <a:off x="1586788" y="-1890277"/>
            <a:ext cx="6113764" cy="377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/>
            <a:r>
              <a:rPr sz="2454" b="1" spc="35" dirty="0">
                <a:solidFill>
                  <a:srgbClr val="231F20"/>
                </a:solidFill>
                <a:latin typeface="Gill Sans MT"/>
                <a:cs typeface="Gill Sans MT"/>
              </a:rPr>
              <a:t>Jednotlivé</a:t>
            </a:r>
            <a:r>
              <a:rPr sz="2454" b="1" spc="-2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454" b="1" dirty="0">
                <a:solidFill>
                  <a:srgbClr val="231F20"/>
                </a:solidFill>
                <a:latin typeface="Gill Sans MT"/>
                <a:cs typeface="Gill Sans MT"/>
              </a:rPr>
              <a:t>kroky</a:t>
            </a:r>
            <a:r>
              <a:rPr sz="2454" b="1" spc="-2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454" b="1" spc="96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2454" b="1" spc="-2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454" b="1" spc="-26" dirty="0">
                <a:solidFill>
                  <a:srgbClr val="231F20"/>
                </a:solidFill>
                <a:latin typeface="Gill Sans MT"/>
                <a:cs typeface="Gill Sans MT"/>
              </a:rPr>
              <a:t>pozemkových</a:t>
            </a:r>
            <a:r>
              <a:rPr sz="2454" b="1" spc="-2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454" b="1" dirty="0">
                <a:solidFill>
                  <a:srgbClr val="231F20"/>
                </a:solidFill>
                <a:latin typeface="Gill Sans MT"/>
                <a:cs typeface="Gill Sans MT"/>
              </a:rPr>
              <a:t>úpravách</a:t>
            </a:r>
            <a:endParaRPr sz="2454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21" y="787400"/>
            <a:ext cx="11041062" cy="6894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 algn="ctr"/>
            <a:r>
              <a:rPr sz="2400" b="1" spc="53" dirty="0" err="1">
                <a:solidFill>
                  <a:srgbClr val="231F20"/>
                </a:solidFill>
                <a:latin typeface="Calibri"/>
                <a:cs typeface="Calibri"/>
              </a:rPr>
              <a:t>Zeměměřické</a:t>
            </a:r>
            <a:r>
              <a:rPr sz="2400" b="1" spc="-1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3" dirty="0" err="1" smtClean="0">
                <a:solidFill>
                  <a:srgbClr val="231F20"/>
                </a:solidFill>
                <a:latin typeface="Calibri"/>
                <a:cs typeface="Calibri"/>
              </a:rPr>
              <a:t>činnosti</a:t>
            </a:r>
            <a:endParaRPr lang="cs-CZ" sz="2400" b="1" spc="53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22261" algn="ctr"/>
            <a:endParaRPr sz="2400" dirty="0">
              <a:latin typeface="Calibri"/>
              <a:cs typeface="Calibri"/>
            </a:endParaRPr>
          </a:p>
          <a:p>
            <a:pPr marL="22261" marR="22261">
              <a:lnSpc>
                <a:spcPct val="114799"/>
              </a:lnSpc>
            </a:pP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návaznosti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na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dohodu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mezi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pozemkovým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úřadem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katastrálním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úřadem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probíhají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zeměměřické 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činnosti,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kterými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jsou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zejména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zaměření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polohopisu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výškopisu,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tvorba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podrobného</a:t>
            </a:r>
            <a:r>
              <a:rPr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polohového 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bodového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pole 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(PPBP),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zjišťování hranic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obvodů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pozemkových 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úprav,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tvorba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digitální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katastrální 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mapy</a:t>
            </a:r>
            <a:r>
              <a:rPr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(DKM)</a:t>
            </a:r>
            <a:r>
              <a:rPr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44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návaznosti</a:t>
            </a:r>
            <a:r>
              <a:rPr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na</a:t>
            </a:r>
            <a:r>
              <a:rPr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schválený</a:t>
            </a:r>
            <a:r>
              <a:rPr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návrh</a:t>
            </a:r>
            <a:r>
              <a:rPr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vytyčení</a:t>
            </a:r>
            <a:r>
              <a:rPr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pozemků</a:t>
            </a:r>
            <a:r>
              <a:rPr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na</a:t>
            </a:r>
            <a:r>
              <a:rPr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podkladě</a:t>
            </a:r>
            <a:r>
              <a:rPr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nové</a:t>
            </a:r>
            <a:r>
              <a:rPr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26" dirty="0">
                <a:solidFill>
                  <a:srgbClr val="231F20"/>
                </a:solidFill>
                <a:latin typeface="Calibri"/>
                <a:cs typeface="Calibri"/>
              </a:rPr>
              <a:t>DKM.</a:t>
            </a:r>
            <a:endParaRPr dirty="0">
              <a:latin typeface="Calibri"/>
              <a:cs typeface="Calibri"/>
            </a:endParaRPr>
          </a:p>
          <a:p>
            <a:pPr algn="ctr">
              <a:spcBef>
                <a:spcPts val="35"/>
              </a:spcBef>
            </a:pPr>
            <a:endParaRPr dirty="0">
              <a:latin typeface="Times New Roman"/>
              <a:cs typeface="Times New Roman"/>
            </a:endParaRPr>
          </a:p>
          <a:p>
            <a:pPr marL="22261" algn="ctr"/>
            <a:r>
              <a:rPr sz="2400" b="1" spc="53" dirty="0">
                <a:solidFill>
                  <a:srgbClr val="231F20"/>
                </a:solidFill>
                <a:latin typeface="Calibri"/>
                <a:cs typeface="Calibri"/>
              </a:rPr>
              <a:t>Upřesnění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3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4" dirty="0">
                <a:solidFill>
                  <a:srgbClr val="231F20"/>
                </a:solidFill>
                <a:latin typeface="Calibri"/>
                <a:cs typeface="Calibri"/>
              </a:rPr>
              <a:t>rekonstrukce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1" dirty="0">
                <a:solidFill>
                  <a:srgbClr val="231F20"/>
                </a:solidFill>
                <a:latin typeface="Calibri"/>
                <a:cs typeface="Calibri"/>
              </a:rPr>
              <a:t>přídělů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88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4" dirty="0">
                <a:solidFill>
                  <a:srgbClr val="231F20"/>
                </a:solidFill>
                <a:latin typeface="Calibri"/>
                <a:cs typeface="Calibri"/>
              </a:rPr>
              <a:t>rámci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1" dirty="0" err="1">
                <a:solidFill>
                  <a:srgbClr val="231F20"/>
                </a:solidFill>
                <a:latin typeface="Calibri"/>
                <a:cs typeface="Calibri"/>
              </a:rPr>
              <a:t>pozemkových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1" dirty="0" err="1" smtClean="0">
                <a:solidFill>
                  <a:srgbClr val="231F20"/>
                </a:solidFill>
                <a:latin typeface="Calibri"/>
                <a:cs typeface="Calibri"/>
              </a:rPr>
              <a:t>úprav</a:t>
            </a:r>
            <a:endParaRPr lang="cs-CZ" sz="2400" b="1" spc="61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22261" algn="ctr"/>
            <a:endParaRPr sz="2400" dirty="0">
              <a:latin typeface="Calibri"/>
              <a:cs typeface="Calibri"/>
            </a:endParaRPr>
          </a:p>
          <a:p>
            <a:pPr marL="22261" marR="20035">
              <a:lnSpc>
                <a:spcPct val="114799"/>
              </a:lnSpc>
            </a:pP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Upřesnění přídělu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je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určení hranic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přídělu, </a:t>
            </a:r>
            <a:r>
              <a:rPr spc="35" dirty="0">
                <a:solidFill>
                  <a:srgbClr val="231F20"/>
                </a:solidFill>
                <a:latin typeface="Calibri"/>
                <a:cs typeface="Calibri"/>
              </a:rPr>
              <a:t>kdy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hranici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přídělu nelze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jednoznačně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určit. 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Rekonstrukcí</a:t>
            </a:r>
            <a:r>
              <a:rPr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přídělu</a:t>
            </a:r>
            <a:r>
              <a:rPr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je</a:t>
            </a:r>
            <a:r>
              <a:rPr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určení</a:t>
            </a:r>
            <a:r>
              <a:rPr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hranic</a:t>
            </a:r>
            <a:r>
              <a:rPr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přídělu</a:t>
            </a:r>
            <a:r>
              <a:rPr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44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případech,</a:t>
            </a:r>
            <a:r>
              <a:rPr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35" dirty="0">
                <a:solidFill>
                  <a:srgbClr val="231F20"/>
                </a:solidFill>
                <a:latin typeface="Calibri"/>
                <a:cs typeface="Calibri"/>
              </a:rPr>
              <a:t>kdy</a:t>
            </a:r>
            <a:r>
              <a:rPr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existují</a:t>
            </a:r>
            <a:r>
              <a:rPr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35" dirty="0">
                <a:solidFill>
                  <a:srgbClr val="231F20"/>
                </a:solidFill>
                <a:latin typeface="Calibri"/>
                <a:cs typeface="Calibri"/>
              </a:rPr>
              <a:t>pouze</a:t>
            </a:r>
            <a:r>
              <a:rPr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neúplné,</a:t>
            </a:r>
            <a:r>
              <a:rPr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poškozené  </a:t>
            </a:r>
            <a:r>
              <a:rPr spc="35" dirty="0">
                <a:solidFill>
                  <a:srgbClr val="231F20"/>
                </a:solidFill>
                <a:latin typeface="Calibri"/>
                <a:cs typeface="Calibri"/>
              </a:rPr>
              <a:t>podklady nebo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se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tyto </a:t>
            </a:r>
            <a:r>
              <a:rPr spc="35" dirty="0">
                <a:solidFill>
                  <a:srgbClr val="231F20"/>
                </a:solidFill>
                <a:latin typeface="Calibri"/>
                <a:cs typeface="Calibri"/>
              </a:rPr>
              <a:t>podklady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nedochovaly.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Pozemkové úřady </a:t>
            </a:r>
            <a:r>
              <a:rPr spc="44" dirty="0">
                <a:solidFill>
                  <a:srgbClr val="231F20"/>
                </a:solidFill>
                <a:latin typeface="Calibri"/>
                <a:cs typeface="Calibri"/>
              </a:rPr>
              <a:t>v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těchto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případech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rozhodují 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o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upřesnění</a:t>
            </a:r>
            <a:r>
              <a:rPr spc="-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hranic.</a:t>
            </a:r>
            <a:endParaRPr dirty="0">
              <a:latin typeface="Calibri"/>
              <a:cs typeface="Calibri"/>
            </a:endParaRPr>
          </a:p>
          <a:p>
            <a:pPr algn="ctr">
              <a:spcBef>
                <a:spcPts val="35"/>
              </a:spcBef>
            </a:pPr>
            <a:endParaRPr dirty="0">
              <a:latin typeface="Times New Roman"/>
              <a:cs typeface="Times New Roman"/>
            </a:endParaRPr>
          </a:p>
          <a:p>
            <a:pPr marL="22261" algn="ctr"/>
            <a:r>
              <a:rPr sz="2400" b="1" spc="61" dirty="0">
                <a:solidFill>
                  <a:srgbClr val="231F20"/>
                </a:solidFill>
                <a:latin typeface="Calibri"/>
                <a:cs typeface="Calibri"/>
              </a:rPr>
              <a:t>Zpracování</a:t>
            </a:r>
            <a:r>
              <a:rPr sz="2400" b="1"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1" dirty="0">
                <a:solidFill>
                  <a:srgbClr val="231F20"/>
                </a:solidFill>
                <a:latin typeface="Calibri"/>
                <a:cs typeface="Calibri"/>
              </a:rPr>
              <a:t>soupisu</a:t>
            </a:r>
            <a:r>
              <a:rPr sz="2400" b="1"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1" dirty="0">
                <a:solidFill>
                  <a:srgbClr val="231F20"/>
                </a:solidFill>
                <a:latin typeface="Calibri"/>
                <a:cs typeface="Calibri"/>
              </a:rPr>
              <a:t>nároků</a:t>
            </a:r>
            <a:r>
              <a:rPr sz="2400" b="1"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1" dirty="0" err="1">
                <a:solidFill>
                  <a:srgbClr val="231F20"/>
                </a:solidFill>
                <a:latin typeface="Calibri"/>
                <a:cs typeface="Calibri"/>
              </a:rPr>
              <a:t>vlastníků</a:t>
            </a:r>
            <a:r>
              <a:rPr sz="2400" b="1"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70" dirty="0" err="1" smtClean="0">
                <a:solidFill>
                  <a:srgbClr val="231F20"/>
                </a:solidFill>
                <a:latin typeface="Calibri"/>
                <a:cs typeface="Calibri"/>
              </a:rPr>
              <a:t>pozemků</a:t>
            </a:r>
            <a:endParaRPr lang="cs-CZ" sz="2400" b="1" spc="70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22261" algn="ctr"/>
            <a:endParaRPr sz="2400" dirty="0">
              <a:latin typeface="Calibri"/>
              <a:cs typeface="Calibri"/>
            </a:endParaRPr>
          </a:p>
          <a:p>
            <a:pPr marL="22261" marR="21148">
              <a:lnSpc>
                <a:spcPct val="114799"/>
              </a:lnSpc>
            </a:pPr>
            <a:r>
              <a:rPr spc="35" dirty="0">
                <a:solidFill>
                  <a:srgbClr val="231F20"/>
                </a:solidFill>
                <a:latin typeface="Calibri"/>
                <a:cs typeface="Calibri"/>
              </a:rPr>
              <a:t>Soupis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nároků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vlastníka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určuje,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se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kterými parcelami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vlastník vstupuje </a:t>
            </a:r>
            <a:r>
              <a:rPr spc="44" dirty="0">
                <a:solidFill>
                  <a:srgbClr val="231F20"/>
                </a:solidFill>
                <a:latin typeface="Calibri"/>
                <a:cs typeface="Calibri"/>
              </a:rPr>
              <a:t>do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pozemkových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úprav, 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jakou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výměrou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těchto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parcel,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jakou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cenou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jakou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vzdáleností.</a:t>
            </a:r>
            <a:r>
              <a:rPr spc="-1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Vzdálenost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se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nejčastěji</a:t>
            </a:r>
            <a:r>
              <a:rPr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určuje  </a:t>
            </a:r>
            <a:r>
              <a:rPr spc="44" dirty="0">
                <a:solidFill>
                  <a:srgbClr val="231F20"/>
                </a:solidFill>
                <a:latin typeface="Calibri"/>
                <a:cs typeface="Calibri"/>
              </a:rPr>
              <a:t>od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středu obce,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cena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zemědělských pozemků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se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pro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potřeby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pozemkových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úprav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určuje </a:t>
            </a:r>
            <a:r>
              <a:rPr spc="35" dirty="0">
                <a:solidFill>
                  <a:srgbClr val="231F20"/>
                </a:solidFill>
                <a:latin typeface="Calibri"/>
                <a:cs typeface="Calibri"/>
              </a:rPr>
              <a:t>podle  kódu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BPEJ </a:t>
            </a:r>
            <a:r>
              <a:rPr spc="35" dirty="0">
                <a:solidFill>
                  <a:srgbClr val="231F20"/>
                </a:solidFill>
                <a:latin typeface="Calibri"/>
                <a:cs typeface="Calibri"/>
              </a:rPr>
              <a:t>bez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přirážek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srážek.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Nárokový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list je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vlastníkům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pozemků písemně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zaslán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pc="-23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vlastníci  mají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možnost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vznést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připomínky, 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které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jsou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pak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předmětem</a:t>
            </a:r>
            <a:r>
              <a:rPr spc="-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řešení.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2103" dirty="0">
              <a:latin typeface="Times New Roman"/>
              <a:cs typeface="Times New Roman"/>
            </a:endParaRPr>
          </a:p>
          <a:p>
            <a:pPr marR="8904" algn="r"/>
            <a:r>
              <a:rPr sz="1928" b="1" spc="35" dirty="0" smtClean="0">
                <a:solidFill>
                  <a:srgbClr val="FFFFFF"/>
                </a:solidFill>
                <a:latin typeface="Gill Sans MT"/>
                <a:cs typeface="Gill Sans MT"/>
              </a:rPr>
              <a:t>11</a:t>
            </a:r>
            <a:endParaRPr sz="1928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82093" y="-1350771"/>
            <a:ext cx="1978932" cy="104623"/>
          </a:xfrm>
          <a:custGeom>
            <a:avLst/>
            <a:gdLst/>
            <a:ahLst/>
            <a:cxnLst/>
            <a:rect l="l" t="t" r="r" b="b"/>
            <a:pathLst>
              <a:path w="1129029" h="59690">
                <a:moveTo>
                  <a:pt x="0" y="59435"/>
                </a:moveTo>
                <a:lnTo>
                  <a:pt x="1128623" y="59435"/>
                </a:lnTo>
                <a:lnTo>
                  <a:pt x="1128623" y="0"/>
                </a:lnTo>
                <a:lnTo>
                  <a:pt x="0" y="0"/>
                </a:lnTo>
                <a:lnTo>
                  <a:pt x="0" y="59435"/>
                </a:lnTo>
                <a:close/>
              </a:path>
            </a:pathLst>
          </a:custGeom>
          <a:solidFill>
            <a:srgbClr val="F79438"/>
          </a:solidFill>
        </p:spPr>
        <p:txBody>
          <a:bodyPr wrap="square" lIns="0" tIns="0" rIns="0" bIns="0" rtlCol="0"/>
          <a:lstStyle/>
          <a:p>
            <a:endParaRPr sz="3155"/>
          </a:p>
        </p:txBody>
      </p:sp>
      <p:sp>
        <p:nvSpPr>
          <p:cNvPr id="6" name="object 6"/>
          <p:cNvSpPr/>
          <p:nvPr/>
        </p:nvSpPr>
        <p:spPr>
          <a:xfrm>
            <a:off x="5578652" y="-1349857"/>
            <a:ext cx="2004532" cy="102395"/>
          </a:xfrm>
          <a:custGeom>
            <a:avLst/>
            <a:gdLst/>
            <a:ahLst/>
            <a:cxnLst/>
            <a:rect l="l" t="t" r="r" b="b"/>
            <a:pathLst>
              <a:path w="1143635" h="58419">
                <a:moveTo>
                  <a:pt x="1143061" y="0"/>
                </a:moveTo>
                <a:lnTo>
                  <a:pt x="0" y="0"/>
                </a:lnTo>
                <a:lnTo>
                  <a:pt x="0" y="58420"/>
                </a:lnTo>
                <a:lnTo>
                  <a:pt x="1143059" y="58420"/>
                </a:lnTo>
                <a:lnTo>
                  <a:pt x="1143061" y="0"/>
                </a:lnTo>
                <a:close/>
              </a:path>
            </a:pathLst>
          </a:custGeom>
          <a:solidFill>
            <a:srgbClr val="00B6EB"/>
          </a:solidFill>
        </p:spPr>
        <p:txBody>
          <a:bodyPr wrap="square" lIns="0" tIns="0" rIns="0" bIns="0" rtlCol="0"/>
          <a:lstStyle/>
          <a:p>
            <a:endParaRPr sz="3155"/>
          </a:p>
        </p:txBody>
      </p:sp>
      <p:sp>
        <p:nvSpPr>
          <p:cNvPr id="7" name="object 7"/>
          <p:cNvSpPr/>
          <p:nvPr/>
        </p:nvSpPr>
        <p:spPr>
          <a:xfrm>
            <a:off x="3575144" y="-1349857"/>
            <a:ext cx="2004532" cy="102395"/>
          </a:xfrm>
          <a:custGeom>
            <a:avLst/>
            <a:gdLst/>
            <a:ahLst/>
            <a:cxnLst/>
            <a:rect l="l" t="t" r="r" b="b"/>
            <a:pathLst>
              <a:path w="1143635" h="58419">
                <a:moveTo>
                  <a:pt x="1143023" y="0"/>
                </a:moveTo>
                <a:lnTo>
                  <a:pt x="0" y="0"/>
                </a:lnTo>
                <a:lnTo>
                  <a:pt x="0" y="58420"/>
                </a:lnTo>
                <a:lnTo>
                  <a:pt x="1143020" y="58420"/>
                </a:lnTo>
                <a:lnTo>
                  <a:pt x="1143023" y="0"/>
                </a:lnTo>
                <a:close/>
              </a:path>
            </a:pathLst>
          </a:custGeom>
          <a:solidFill>
            <a:srgbClr val="B7CD48"/>
          </a:solidFill>
        </p:spPr>
        <p:txBody>
          <a:bodyPr wrap="square" lIns="0" tIns="0" rIns="0" bIns="0" rtlCol="0"/>
          <a:lstStyle/>
          <a:p>
            <a:endParaRPr sz="3155"/>
          </a:p>
        </p:txBody>
      </p:sp>
      <p:sp>
        <p:nvSpPr>
          <p:cNvPr id="8" name="object 8"/>
          <p:cNvSpPr/>
          <p:nvPr/>
        </p:nvSpPr>
        <p:spPr>
          <a:xfrm>
            <a:off x="1608075" y="-1350771"/>
            <a:ext cx="1967802" cy="104623"/>
          </a:xfrm>
          <a:custGeom>
            <a:avLst/>
            <a:gdLst/>
            <a:ahLst/>
            <a:cxnLst/>
            <a:rect l="l" t="t" r="r" b="b"/>
            <a:pathLst>
              <a:path w="1122680" h="59690">
                <a:moveTo>
                  <a:pt x="0" y="59435"/>
                </a:moveTo>
                <a:lnTo>
                  <a:pt x="1122260" y="59435"/>
                </a:lnTo>
                <a:lnTo>
                  <a:pt x="1122260" y="0"/>
                </a:lnTo>
                <a:lnTo>
                  <a:pt x="0" y="0"/>
                </a:lnTo>
                <a:lnTo>
                  <a:pt x="0" y="59435"/>
                </a:lnTo>
                <a:close/>
              </a:path>
            </a:pathLst>
          </a:custGeom>
          <a:solidFill>
            <a:srgbClr val="75431D"/>
          </a:solidFill>
        </p:spPr>
        <p:txBody>
          <a:bodyPr wrap="square" lIns="0" tIns="0" rIns="0" bIns="0" rtlCol="0"/>
          <a:lstStyle/>
          <a:p>
            <a:endParaRPr sz="315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11200"/>
            <a:ext cx="10820400" cy="741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61" algn="ctr"/>
            <a:r>
              <a:rPr lang="cs-CZ" sz="2400" b="1" spc="61" dirty="0">
                <a:solidFill>
                  <a:srgbClr val="231F20"/>
                </a:solidFill>
                <a:cs typeface="Calibri"/>
              </a:rPr>
              <a:t>Plán </a:t>
            </a:r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společných</a:t>
            </a:r>
            <a:r>
              <a:rPr lang="cs-CZ" sz="2400" b="1" spc="-254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61" dirty="0" smtClean="0">
                <a:solidFill>
                  <a:srgbClr val="231F20"/>
                </a:solidFill>
                <a:cs typeface="Calibri"/>
              </a:rPr>
              <a:t>zařízení</a:t>
            </a:r>
          </a:p>
          <a:p>
            <a:pPr marL="22261" algn="ctr"/>
            <a:endParaRPr lang="cs-CZ" sz="2400" dirty="0">
              <a:cs typeface="Calibri"/>
            </a:endParaRPr>
          </a:p>
          <a:p>
            <a:pPr marL="22261" marR="20035">
              <a:lnSpc>
                <a:spcPct val="114799"/>
              </a:lnSpc>
            </a:pPr>
            <a:r>
              <a:rPr lang="cs-CZ" spc="-18" dirty="0">
                <a:solidFill>
                  <a:srgbClr val="231F20"/>
                </a:solidFill>
                <a:cs typeface="Calibri"/>
              </a:rPr>
              <a:t>V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rámci této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činnosti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se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připravuje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základní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kostra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budoucího nového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uspořádání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pozemků 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vlastníků.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Jedná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se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o </a:t>
            </a:r>
            <a:r>
              <a:rPr lang="cs-CZ" b="1" spc="53" dirty="0">
                <a:solidFill>
                  <a:srgbClr val="231F20"/>
                </a:solidFill>
                <a:cs typeface="Calibri"/>
              </a:rPr>
              <a:t>systém </a:t>
            </a:r>
            <a:r>
              <a:rPr lang="cs-CZ" b="1" spc="61" dirty="0">
                <a:solidFill>
                  <a:srgbClr val="231F20"/>
                </a:solidFill>
                <a:cs typeface="Calibri"/>
              </a:rPr>
              <a:t>dopravních zařízení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(zpevněné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nezpevněné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cesty),  </a:t>
            </a:r>
            <a:r>
              <a:rPr lang="cs-CZ" b="1" spc="53" dirty="0">
                <a:solidFill>
                  <a:srgbClr val="231F20"/>
                </a:solidFill>
                <a:cs typeface="Calibri"/>
              </a:rPr>
              <a:t>vodohospodářských</a:t>
            </a:r>
            <a:r>
              <a:rPr lang="cs-CZ" b="1" spc="-10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b="1" spc="53" dirty="0">
                <a:solidFill>
                  <a:srgbClr val="231F20"/>
                </a:solidFill>
                <a:cs typeface="Calibri"/>
              </a:rPr>
              <a:t>a</a:t>
            </a:r>
            <a:r>
              <a:rPr lang="cs-CZ" b="1" spc="-10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b="1" spc="35" dirty="0">
                <a:solidFill>
                  <a:srgbClr val="231F20"/>
                </a:solidFill>
                <a:cs typeface="Calibri"/>
              </a:rPr>
              <a:t>protierozních</a:t>
            </a:r>
            <a:r>
              <a:rPr lang="cs-CZ" b="1" spc="-10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b="1" spc="44" dirty="0">
                <a:solidFill>
                  <a:srgbClr val="231F20"/>
                </a:solidFill>
                <a:cs typeface="Calibri"/>
              </a:rPr>
              <a:t>zařízení</a:t>
            </a:r>
            <a:r>
              <a:rPr lang="cs-CZ" b="1" spc="-10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(</a:t>
            </a:r>
            <a:r>
              <a:rPr lang="cs-CZ" spc="-18" dirty="0" err="1">
                <a:solidFill>
                  <a:srgbClr val="231F20"/>
                </a:solidFill>
                <a:cs typeface="Calibri"/>
              </a:rPr>
              <a:t>průlehy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,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příkopy,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retenční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nádrže,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vsakovací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pásy, 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větrolamy apod.)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 </a:t>
            </a:r>
            <a:r>
              <a:rPr lang="cs-CZ" b="1" spc="79" dirty="0">
                <a:solidFill>
                  <a:srgbClr val="231F20"/>
                </a:solidFill>
                <a:cs typeface="Calibri"/>
              </a:rPr>
              <a:t>prvky </a:t>
            </a:r>
            <a:r>
              <a:rPr lang="cs-CZ" b="1" spc="70" dirty="0">
                <a:solidFill>
                  <a:srgbClr val="231F20"/>
                </a:solidFill>
                <a:cs typeface="Calibri"/>
              </a:rPr>
              <a:t>územního </a:t>
            </a:r>
            <a:r>
              <a:rPr lang="cs-CZ" b="1" spc="53" dirty="0">
                <a:solidFill>
                  <a:srgbClr val="231F20"/>
                </a:solidFill>
                <a:cs typeface="Calibri"/>
              </a:rPr>
              <a:t>systému </a:t>
            </a:r>
            <a:r>
              <a:rPr lang="cs-CZ" b="1" spc="61" dirty="0">
                <a:solidFill>
                  <a:srgbClr val="231F20"/>
                </a:solidFill>
                <a:cs typeface="Calibri"/>
              </a:rPr>
              <a:t>ekologické </a:t>
            </a:r>
            <a:r>
              <a:rPr lang="cs-CZ" b="1" spc="53" dirty="0">
                <a:solidFill>
                  <a:srgbClr val="231F20"/>
                </a:solidFill>
                <a:cs typeface="Calibri"/>
              </a:rPr>
              <a:t>stability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(biocentra,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biokoridory 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interakční prvky).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Výchozím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podkladem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je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podrobný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terénní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průzkum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území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analýza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všech  dostupných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podkladů.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Na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tvorbě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plánu společných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zařízení (dále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PSZ)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se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podílí odborníci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z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celé 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řady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oblastí.</a:t>
            </a:r>
            <a:r>
              <a:rPr lang="cs-CZ" spc="-14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53" dirty="0">
                <a:solidFill>
                  <a:srgbClr val="231F20"/>
                </a:solidFill>
                <a:cs typeface="Calibri"/>
              </a:rPr>
              <a:t>Ve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všech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případech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se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návrh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53" dirty="0">
                <a:solidFill>
                  <a:srgbClr val="231F20"/>
                </a:solidFill>
                <a:cs typeface="Calibri"/>
              </a:rPr>
              <a:t>PSZ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řídí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platnými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normami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přepisy.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K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návrhu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se</a:t>
            </a:r>
            <a:r>
              <a:rPr lang="cs-CZ" spc="-88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využívá 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moderních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programových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prostředků,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jak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pro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výpočet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dimenzí,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tak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pro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jejich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umístění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do</a:t>
            </a:r>
            <a:r>
              <a:rPr lang="cs-CZ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terénu. 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Výsledný návrh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je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projednáván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schvalován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jednak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se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sborem zástupců, dále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pak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na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veřejném 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zastupitelstvu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obce.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K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tomuto návrhu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pak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uplatňují své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připomínky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i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zástupci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státní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správy 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vlastnící či správci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dotčených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zařízení.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Schválený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návrh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společných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zařízení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dopracovaný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do 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jednotlivých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parcel vytvoří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soustavu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parcel,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jejichž vlastníkem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se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ve většině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případů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stává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obec 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nebo </a:t>
            </a:r>
            <a:r>
              <a:rPr lang="cs-CZ" spc="-35" dirty="0">
                <a:solidFill>
                  <a:srgbClr val="231F20"/>
                </a:solidFill>
                <a:cs typeface="Calibri"/>
              </a:rPr>
              <a:t>stát.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Tento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krok je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nutný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pro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následnou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realizaci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těchto</a:t>
            </a:r>
            <a:r>
              <a:rPr lang="cs-CZ" spc="-20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zařízení.</a:t>
            </a:r>
            <a:endParaRPr lang="cs-CZ" dirty="0">
              <a:cs typeface="Calibri"/>
            </a:endParaRPr>
          </a:p>
          <a:p>
            <a:pPr algn="ctr">
              <a:spcBef>
                <a:spcPts val="35"/>
              </a:spcBef>
            </a:pPr>
            <a:endParaRPr lang="cs-CZ" sz="2800" dirty="0" smtClean="0">
              <a:latin typeface="Times New Roman"/>
              <a:cs typeface="Times New Roman"/>
            </a:endParaRPr>
          </a:p>
          <a:p>
            <a:pPr marL="22261" algn="ctr"/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Návrh</a:t>
            </a:r>
            <a:r>
              <a:rPr lang="cs-CZ" sz="2400" b="1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nového</a:t>
            </a:r>
            <a:r>
              <a:rPr lang="cs-CZ" sz="2400" b="1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61" dirty="0">
                <a:solidFill>
                  <a:srgbClr val="231F20"/>
                </a:solidFill>
                <a:cs typeface="Calibri"/>
              </a:rPr>
              <a:t>uspořádání</a:t>
            </a:r>
            <a:r>
              <a:rPr lang="cs-CZ" sz="2400" b="1" spc="-7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70" dirty="0" smtClean="0">
                <a:solidFill>
                  <a:srgbClr val="231F20"/>
                </a:solidFill>
                <a:cs typeface="Calibri"/>
              </a:rPr>
              <a:t>pozemků</a:t>
            </a:r>
          </a:p>
          <a:p>
            <a:pPr marL="22261" algn="ctr"/>
            <a:endParaRPr lang="cs-CZ" sz="2400" dirty="0">
              <a:cs typeface="Calibri"/>
            </a:endParaRPr>
          </a:p>
          <a:p>
            <a:pPr marL="22261" marR="18921">
              <a:lnSpc>
                <a:spcPct val="114799"/>
              </a:lnSpc>
            </a:pPr>
            <a:r>
              <a:rPr lang="cs-CZ" spc="18" dirty="0">
                <a:solidFill>
                  <a:srgbClr val="231F20"/>
                </a:solidFill>
                <a:cs typeface="Calibri"/>
              </a:rPr>
              <a:t>Návrh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nového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uspořádání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pozemků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je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nejdůležitější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částí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pozemkových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úprav.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Pozemky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se 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umisťují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do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tzv. kostry,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kterou tvoří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odsouhlasený PSZ. Pozemky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se scelují,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dělí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přizpůsobují 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tvarem</a:t>
            </a:r>
            <a:r>
              <a:rPr lang="cs-CZ" spc="-7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konﬁguraci</a:t>
            </a:r>
            <a:r>
              <a:rPr lang="cs-CZ" spc="-7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terénu</a:t>
            </a:r>
            <a:r>
              <a:rPr lang="cs-CZ" spc="-7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</a:t>
            </a:r>
            <a:r>
              <a:rPr lang="cs-CZ" spc="-7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požadavkům</a:t>
            </a:r>
            <a:r>
              <a:rPr lang="cs-CZ" spc="-7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na</a:t>
            </a:r>
            <a:r>
              <a:rPr lang="cs-CZ" spc="-7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optimální</a:t>
            </a:r>
            <a:r>
              <a:rPr lang="cs-CZ" spc="-7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obdělávání</a:t>
            </a:r>
            <a:r>
              <a:rPr lang="cs-CZ" spc="-7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</a:t>
            </a:r>
            <a:r>
              <a:rPr lang="cs-CZ" spc="-7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na</a:t>
            </a:r>
            <a:r>
              <a:rPr lang="cs-CZ" spc="-7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ochranu</a:t>
            </a:r>
            <a:r>
              <a:rPr lang="cs-CZ" spc="-7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zemědělské</a:t>
            </a:r>
            <a:r>
              <a:rPr lang="cs-CZ" spc="-79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9" dirty="0">
                <a:solidFill>
                  <a:srgbClr val="231F20"/>
                </a:solidFill>
                <a:cs typeface="Calibri"/>
              </a:rPr>
              <a:t>půdy</a:t>
            </a:r>
            <a:r>
              <a:rPr lang="cs-CZ" spc="-9" dirty="0" smtClean="0">
                <a:solidFill>
                  <a:srgbClr val="231F20"/>
                </a:solidFill>
                <a:cs typeface="Calibri"/>
              </a:rPr>
              <a:t>.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V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rámci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návrhu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se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dopracovávají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požadavky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na přístupnost všech pozemků.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Umisťování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nových 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pozemků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se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děje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na základě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dobrovolnosti,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kdy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zpracovatel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vede jednání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s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vlastníky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o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umístění 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jejich</a:t>
            </a:r>
            <a:r>
              <a:rPr lang="cs-CZ" spc="-184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pozemků.</a:t>
            </a:r>
            <a:endParaRPr lang="cs-CZ" dirty="0">
              <a:cs typeface="Calibri"/>
            </a:endParaRPr>
          </a:p>
          <a:p>
            <a:pPr marL="22261" marR="18921" algn="ctr">
              <a:lnSpc>
                <a:spcPct val="114799"/>
              </a:lnSpc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7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06741" y="177800"/>
            <a:ext cx="7998092" cy="4170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35"/>
              </a:spcBef>
            </a:pPr>
            <a:endParaRPr dirty="0">
              <a:latin typeface="Times New Roman"/>
              <a:cs typeface="Times New Roman"/>
            </a:endParaRPr>
          </a:p>
          <a:p>
            <a:pPr marL="22261" algn="ctr"/>
            <a:r>
              <a:rPr sz="2400" b="1" spc="61" dirty="0">
                <a:solidFill>
                  <a:srgbClr val="231F20"/>
                </a:solidFill>
                <a:latin typeface="Calibri"/>
                <a:cs typeface="Calibri"/>
              </a:rPr>
              <a:t>Rozhodování</a:t>
            </a:r>
            <a:r>
              <a:rPr sz="2400" b="1"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1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2400" b="1"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1" dirty="0" err="1">
                <a:solidFill>
                  <a:srgbClr val="231F20"/>
                </a:solidFill>
                <a:latin typeface="Calibri"/>
                <a:cs typeface="Calibri"/>
              </a:rPr>
              <a:t>pozemkové</a:t>
            </a:r>
            <a:r>
              <a:rPr sz="2400" b="1"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3" dirty="0" err="1" smtClean="0">
                <a:solidFill>
                  <a:srgbClr val="231F20"/>
                </a:solidFill>
                <a:latin typeface="Calibri"/>
                <a:cs typeface="Calibri"/>
              </a:rPr>
              <a:t>úpravě</a:t>
            </a:r>
            <a:endParaRPr lang="cs-CZ" sz="2400" b="1" spc="53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22261" algn="ctr"/>
            <a:endParaRPr dirty="0">
              <a:latin typeface="Calibri"/>
              <a:cs typeface="Calibri"/>
            </a:endParaRPr>
          </a:p>
          <a:p>
            <a:pPr marL="22261" marR="11130">
              <a:lnSpc>
                <a:spcPct val="114799"/>
              </a:lnSpc>
            </a:pP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Předpokladem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pro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vydání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rozhodnutí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schválení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návrhu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pozemkové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úpravy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je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souhlas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návrhem 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vlastníků </a:t>
            </a: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tří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čtvrtin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výměry </a:t>
            </a:r>
            <a:r>
              <a:rPr spc="44" dirty="0">
                <a:solidFill>
                  <a:srgbClr val="231F20"/>
                </a:solidFill>
                <a:latin typeface="Calibri"/>
                <a:cs typeface="Calibri"/>
              </a:rPr>
              <a:t>půdy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řešené </a:t>
            </a:r>
            <a:r>
              <a:rPr spc="44" dirty="0">
                <a:solidFill>
                  <a:srgbClr val="231F20"/>
                </a:solidFill>
                <a:latin typeface="Calibri"/>
                <a:cs typeface="Calibri"/>
              </a:rPr>
              <a:t>v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pozemkové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úpravě.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Po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vystavení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návrhu k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veřejnému 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nahlédnutí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pro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možnost vznesení případných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námitek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připomínek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následném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závěrečném 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jednání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vydá pozemkový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úřad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rozhodnutí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pc="-2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schválení návrhu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pozemkové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úpravy.</a:t>
            </a:r>
            <a:endParaRPr dirty="0">
              <a:latin typeface="Calibri"/>
              <a:cs typeface="Calibri"/>
            </a:endParaRPr>
          </a:p>
          <a:p>
            <a:pPr algn="ctr">
              <a:spcBef>
                <a:spcPts val="3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2261" algn="ctr"/>
            <a:r>
              <a:rPr sz="2400" b="1" spc="53" dirty="0">
                <a:solidFill>
                  <a:srgbClr val="231F20"/>
                </a:solidFill>
                <a:latin typeface="Calibri"/>
                <a:cs typeface="Calibri"/>
              </a:rPr>
              <a:t>Vyhotovení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231F20"/>
                </a:solidFill>
                <a:latin typeface="Calibri"/>
                <a:cs typeface="Calibri"/>
              </a:rPr>
              <a:t>podkladů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3" dirty="0">
                <a:solidFill>
                  <a:srgbClr val="231F20"/>
                </a:solidFill>
                <a:latin typeface="Calibri"/>
                <a:cs typeface="Calibri"/>
              </a:rPr>
              <a:t>pro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231F20"/>
                </a:solidFill>
                <a:latin typeface="Calibri"/>
                <a:cs typeface="Calibri"/>
              </a:rPr>
              <a:t>obnovu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3" dirty="0" err="1">
                <a:solidFill>
                  <a:srgbClr val="231F20"/>
                </a:solidFill>
                <a:latin typeface="Calibri"/>
                <a:cs typeface="Calibri"/>
              </a:rPr>
              <a:t>katastrálního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4" dirty="0" err="1" smtClean="0">
                <a:solidFill>
                  <a:srgbClr val="231F20"/>
                </a:solidFill>
                <a:latin typeface="Calibri"/>
                <a:cs typeface="Calibri"/>
              </a:rPr>
              <a:t>operátu</a:t>
            </a:r>
            <a:endParaRPr lang="cs-CZ" sz="2400" b="1" spc="44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22261" algn="ctr"/>
            <a:endParaRPr dirty="0">
              <a:latin typeface="Calibri"/>
              <a:cs typeface="Calibri"/>
            </a:endParaRPr>
          </a:p>
          <a:p>
            <a:pPr marL="22261" algn="ctr">
              <a:spcBef>
                <a:spcPts val="280"/>
              </a:spcBef>
            </a:pPr>
            <a:r>
              <a:rPr spc="-18" dirty="0">
                <a:solidFill>
                  <a:srgbClr val="231F20"/>
                </a:solidFill>
                <a:latin typeface="Calibri"/>
                <a:cs typeface="Calibri"/>
              </a:rPr>
              <a:t>V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rámci </a:t>
            </a:r>
            <a:r>
              <a:rPr spc="26" dirty="0">
                <a:solidFill>
                  <a:srgbClr val="231F20"/>
                </a:solidFill>
                <a:latin typeface="Calibri"/>
                <a:cs typeface="Calibri"/>
              </a:rPr>
              <a:t>pozemkových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úprav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je </a:t>
            </a:r>
            <a:r>
              <a:rPr spc="9" dirty="0">
                <a:solidFill>
                  <a:srgbClr val="231F20"/>
                </a:solidFill>
                <a:latin typeface="Calibri"/>
                <a:cs typeface="Calibri"/>
              </a:rPr>
              <a:t>zpracována </a:t>
            </a:r>
            <a:r>
              <a:rPr spc="18" dirty="0">
                <a:solidFill>
                  <a:srgbClr val="231F20"/>
                </a:solidFill>
                <a:latin typeface="Calibri"/>
                <a:cs typeface="Calibri"/>
              </a:rPr>
              <a:t>digitální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katastrální</a:t>
            </a:r>
            <a:r>
              <a:rPr spc="-14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mapa.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2103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7428" y="9960301"/>
            <a:ext cx="326112" cy="296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/>
            <a:r>
              <a:rPr sz="1928" b="1" spc="35" dirty="0">
                <a:solidFill>
                  <a:srgbClr val="FFFFFF"/>
                </a:solidFill>
                <a:latin typeface="Gill Sans MT"/>
                <a:cs typeface="Gill Sans MT"/>
              </a:rPr>
              <a:t>12</a:t>
            </a:r>
            <a:endParaRPr sz="1928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54267" y="4749800"/>
            <a:ext cx="7950566" cy="3454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5"/>
          </a:p>
        </p:txBody>
      </p:sp>
      <p:sp>
        <p:nvSpPr>
          <p:cNvPr id="10" name="object 10"/>
          <p:cNvSpPr txBox="1"/>
          <p:nvPr/>
        </p:nvSpPr>
        <p:spPr>
          <a:xfrm>
            <a:off x="4215879" y="9824310"/>
            <a:ext cx="5365823" cy="242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/>
            <a:r>
              <a:rPr sz="1578" i="1" spc="-9" dirty="0">
                <a:solidFill>
                  <a:srgbClr val="231F20"/>
                </a:solidFill>
                <a:latin typeface="Calibri"/>
                <a:cs typeface="Calibri"/>
              </a:rPr>
              <a:t>Protipovodňová</a:t>
            </a:r>
            <a:r>
              <a:rPr sz="1578" i="1"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spc="-18" dirty="0">
                <a:solidFill>
                  <a:srgbClr val="231F20"/>
                </a:solidFill>
                <a:latin typeface="Calibri"/>
                <a:cs typeface="Calibri"/>
              </a:rPr>
              <a:t>retenční</a:t>
            </a:r>
            <a:r>
              <a:rPr sz="1578" i="1"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spc="9" dirty="0">
                <a:solidFill>
                  <a:srgbClr val="231F20"/>
                </a:solidFill>
                <a:latin typeface="Calibri"/>
                <a:cs typeface="Calibri"/>
              </a:rPr>
              <a:t>nádrž</a:t>
            </a:r>
            <a:r>
              <a:rPr sz="1578" i="1"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spc="9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1578" i="1"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spc="-35" dirty="0">
                <a:solidFill>
                  <a:srgbClr val="231F20"/>
                </a:solidFill>
                <a:latin typeface="Calibri"/>
                <a:cs typeface="Calibri"/>
              </a:rPr>
              <a:t>k.ú.</a:t>
            </a:r>
            <a:r>
              <a:rPr sz="1578" i="1"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spc="-18" dirty="0">
                <a:solidFill>
                  <a:srgbClr val="231F20"/>
                </a:solidFill>
                <a:latin typeface="Calibri"/>
                <a:cs typeface="Calibri"/>
              </a:rPr>
              <a:t>Němčice</a:t>
            </a:r>
            <a:r>
              <a:rPr sz="1578" i="1"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spc="9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578" i="1"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spc="-35" dirty="0">
                <a:solidFill>
                  <a:srgbClr val="231F20"/>
                </a:solidFill>
                <a:latin typeface="Calibri"/>
                <a:cs typeface="Calibri"/>
              </a:rPr>
              <a:t>k.ú.</a:t>
            </a:r>
            <a:r>
              <a:rPr sz="1578" i="1"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dirty="0">
                <a:solidFill>
                  <a:srgbClr val="231F20"/>
                </a:solidFill>
                <a:latin typeface="Calibri"/>
                <a:cs typeface="Calibri"/>
              </a:rPr>
              <a:t>Žďár</a:t>
            </a:r>
            <a:r>
              <a:rPr sz="1578" i="1"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spc="18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578" i="1" spc="-6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78" i="1" spc="-9" dirty="0">
                <a:solidFill>
                  <a:srgbClr val="231F20"/>
                </a:solidFill>
                <a:latin typeface="Calibri"/>
                <a:cs typeface="Calibri"/>
              </a:rPr>
              <a:t>Blanska</a:t>
            </a:r>
            <a:endParaRPr sz="1578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:\2400\05_Metodické návody\2015 - Pozemkové úpravy krok za krokem - brožurka\narok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b="11857"/>
          <a:stretch/>
        </p:blipFill>
        <p:spPr bwMode="auto">
          <a:xfrm>
            <a:off x="1024731" y="7815"/>
            <a:ext cx="8644731" cy="421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 descr="O:\2400\05_Metodické návody\2015 - Pozemkové úpravy krok za krokem - brožurka\navrh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b="12178"/>
          <a:stretch/>
        </p:blipFill>
        <p:spPr bwMode="auto">
          <a:xfrm>
            <a:off x="1024731" y="4224215"/>
            <a:ext cx="8644730" cy="4056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555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87400"/>
            <a:ext cx="11041063" cy="539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61" algn="ctr"/>
            <a:r>
              <a:rPr lang="cs-CZ" sz="2400" b="1" spc="44" dirty="0">
                <a:solidFill>
                  <a:srgbClr val="231F20"/>
                </a:solidFill>
                <a:cs typeface="Calibri"/>
              </a:rPr>
              <a:t>Vytyčení</a:t>
            </a:r>
            <a:r>
              <a:rPr lang="cs-CZ" sz="2400" b="1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nově</a:t>
            </a:r>
            <a:r>
              <a:rPr lang="cs-CZ" sz="2400" b="1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navržených</a:t>
            </a:r>
            <a:r>
              <a:rPr lang="cs-CZ" sz="2400" b="1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70" dirty="0" smtClean="0">
                <a:solidFill>
                  <a:srgbClr val="231F20"/>
                </a:solidFill>
                <a:cs typeface="Calibri"/>
              </a:rPr>
              <a:t>pozemků</a:t>
            </a:r>
          </a:p>
          <a:p>
            <a:pPr marL="22261" algn="ctr"/>
            <a:endParaRPr lang="cs-CZ" sz="2400" dirty="0">
              <a:cs typeface="Calibri"/>
            </a:endParaRPr>
          </a:p>
          <a:p>
            <a:pPr marL="22261" marR="11130">
              <a:lnSpc>
                <a:spcPct val="114799"/>
              </a:lnSpc>
            </a:pPr>
            <a:r>
              <a:rPr lang="cs-CZ" spc="18" dirty="0">
                <a:solidFill>
                  <a:srgbClr val="231F20"/>
                </a:solidFill>
                <a:cs typeface="Calibri"/>
              </a:rPr>
              <a:t>Pozemkový úřad zabezpečí,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aby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nové uspořádání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pozemků bylo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vytyčeno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označeno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v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terénu 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podle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potřeby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vlastníků. Realizace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vytyčení probíhá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na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podkladě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žádostí vlastníků pozemků. 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Vytyčení nelze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opakovaně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hradit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z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prostředků</a:t>
            </a:r>
            <a:r>
              <a:rPr lang="cs-CZ" spc="-210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státu.</a:t>
            </a:r>
            <a:endParaRPr lang="cs-CZ" dirty="0">
              <a:cs typeface="Calibri"/>
            </a:endParaRPr>
          </a:p>
          <a:p>
            <a:pPr algn="ctr">
              <a:spcBef>
                <a:spcPts val="35"/>
              </a:spcBef>
            </a:pPr>
            <a:endParaRPr lang="cs-CZ" sz="2800" dirty="0" smtClean="0">
              <a:latin typeface="Times New Roman"/>
              <a:cs typeface="Times New Roman"/>
            </a:endParaRPr>
          </a:p>
          <a:p>
            <a:pPr marL="22261" algn="ctr"/>
            <a:r>
              <a:rPr lang="cs-CZ" sz="2400" b="1" spc="44" dirty="0">
                <a:solidFill>
                  <a:srgbClr val="231F20"/>
                </a:solidFill>
                <a:cs typeface="Calibri"/>
              </a:rPr>
              <a:t>Realizace</a:t>
            </a:r>
            <a:r>
              <a:rPr lang="cs-CZ" sz="2400" b="1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společných</a:t>
            </a:r>
            <a:r>
              <a:rPr lang="cs-CZ" sz="2400" b="1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61" dirty="0">
                <a:solidFill>
                  <a:srgbClr val="231F20"/>
                </a:solidFill>
                <a:cs typeface="Calibri"/>
              </a:rPr>
              <a:t>zařízení</a:t>
            </a:r>
            <a:r>
              <a:rPr lang="cs-CZ" sz="2400" b="1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61" dirty="0">
                <a:solidFill>
                  <a:srgbClr val="231F20"/>
                </a:solidFill>
                <a:cs typeface="Calibri"/>
              </a:rPr>
              <a:t>vyplývajících</a:t>
            </a:r>
            <a:r>
              <a:rPr lang="cs-CZ" sz="2400" b="1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61" dirty="0">
                <a:solidFill>
                  <a:srgbClr val="231F20"/>
                </a:solidFill>
                <a:cs typeface="Calibri"/>
              </a:rPr>
              <a:t>ze</a:t>
            </a:r>
            <a:r>
              <a:rPr lang="cs-CZ" sz="2400" b="1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schváleného</a:t>
            </a:r>
            <a:r>
              <a:rPr lang="cs-CZ" sz="2400" b="1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61" dirty="0" smtClean="0">
                <a:solidFill>
                  <a:srgbClr val="231F20"/>
                </a:solidFill>
                <a:cs typeface="Calibri"/>
              </a:rPr>
              <a:t>návrhu</a:t>
            </a:r>
          </a:p>
          <a:p>
            <a:pPr marL="22261" algn="ctr"/>
            <a:endParaRPr lang="cs-CZ" sz="2400" dirty="0">
              <a:cs typeface="Calibri"/>
            </a:endParaRPr>
          </a:p>
          <a:p>
            <a:pPr marL="22261" marR="8904">
              <a:lnSpc>
                <a:spcPct val="114799"/>
              </a:lnSpc>
            </a:pPr>
            <a:r>
              <a:rPr lang="cs-CZ" spc="9" dirty="0">
                <a:solidFill>
                  <a:srgbClr val="231F20"/>
                </a:solidFill>
                <a:cs typeface="Calibri"/>
              </a:rPr>
              <a:t>Na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základě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schváleného návrhu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pozemkových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úprav stanoví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pozemkový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úřad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po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dohodě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se 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sborem zástupců, místní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samosprávou,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a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se zřetelem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na ﬁnanční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zajištění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postup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realizace 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pozemkových</a:t>
            </a:r>
            <a:r>
              <a:rPr lang="cs-CZ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-18" dirty="0">
                <a:solidFill>
                  <a:srgbClr val="231F20"/>
                </a:solidFill>
                <a:cs typeface="Calibri"/>
              </a:rPr>
              <a:t>úprav.</a:t>
            </a:r>
            <a:r>
              <a:rPr lang="cs-CZ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Společná</a:t>
            </a:r>
            <a:r>
              <a:rPr lang="cs-CZ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zařízení</a:t>
            </a:r>
            <a:r>
              <a:rPr lang="cs-CZ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jsou</a:t>
            </a:r>
            <a:r>
              <a:rPr lang="cs-CZ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nejčastěji</a:t>
            </a:r>
            <a:r>
              <a:rPr lang="cs-CZ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realizována</a:t>
            </a:r>
            <a:r>
              <a:rPr lang="cs-CZ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z</a:t>
            </a:r>
            <a:r>
              <a:rPr lang="cs-CZ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prostředků</a:t>
            </a:r>
            <a:r>
              <a:rPr lang="cs-CZ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Programu</a:t>
            </a:r>
            <a:r>
              <a:rPr lang="cs-CZ" spc="-61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9" dirty="0">
                <a:solidFill>
                  <a:srgbClr val="231F20"/>
                </a:solidFill>
                <a:cs typeface="Calibri"/>
              </a:rPr>
              <a:t>rozvoje  venkova,</a:t>
            </a:r>
            <a:r>
              <a:rPr lang="cs-CZ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Operačního</a:t>
            </a:r>
            <a:r>
              <a:rPr lang="cs-CZ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programu</a:t>
            </a:r>
            <a:r>
              <a:rPr lang="cs-CZ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35" dirty="0">
                <a:solidFill>
                  <a:srgbClr val="231F20"/>
                </a:solidFill>
                <a:cs typeface="Calibri"/>
              </a:rPr>
              <a:t>Životní</a:t>
            </a:r>
            <a:r>
              <a:rPr lang="cs-CZ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prostředí,</a:t>
            </a:r>
            <a:r>
              <a:rPr lang="cs-CZ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26" dirty="0">
                <a:solidFill>
                  <a:srgbClr val="231F20"/>
                </a:solidFill>
                <a:cs typeface="Calibri"/>
              </a:rPr>
              <a:t>případně</a:t>
            </a:r>
            <a:r>
              <a:rPr lang="cs-CZ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44" dirty="0">
                <a:solidFill>
                  <a:srgbClr val="231F20"/>
                </a:solidFill>
                <a:cs typeface="Calibri"/>
              </a:rPr>
              <a:t>z</a:t>
            </a:r>
            <a:r>
              <a:rPr lang="cs-CZ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vlastních</a:t>
            </a:r>
            <a:r>
              <a:rPr lang="cs-CZ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pc="18" dirty="0">
                <a:solidFill>
                  <a:srgbClr val="231F20"/>
                </a:solidFill>
                <a:cs typeface="Calibri"/>
              </a:rPr>
              <a:t>zdrojů</a:t>
            </a:r>
            <a:r>
              <a:rPr lang="cs-CZ" spc="-26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dirty="0">
                <a:solidFill>
                  <a:srgbClr val="231F20"/>
                </a:solidFill>
                <a:cs typeface="Calibri"/>
              </a:rPr>
              <a:t>obce,</a:t>
            </a:r>
            <a:r>
              <a:rPr lang="cs-CZ" spc="-26" dirty="0">
                <a:solidFill>
                  <a:srgbClr val="231F20"/>
                </a:solidFill>
                <a:cs typeface="Calibri"/>
              </a:rPr>
              <a:t> aj.</a:t>
            </a:r>
            <a:endParaRPr lang="cs-CZ" dirty="0">
              <a:cs typeface="Calibri"/>
            </a:endParaRPr>
          </a:p>
          <a:p>
            <a:pPr algn="ctr">
              <a:spcBef>
                <a:spcPts val="35"/>
              </a:spcBef>
            </a:pPr>
            <a:endParaRPr lang="cs-CZ" sz="2800" dirty="0" smtClean="0">
              <a:latin typeface="Times New Roman"/>
              <a:cs typeface="Times New Roman"/>
            </a:endParaRPr>
          </a:p>
          <a:p>
            <a:pPr marL="22261" algn="ctr"/>
            <a:endParaRPr lang="cs-CZ" sz="2400" b="1" spc="35" dirty="0" smtClean="0">
              <a:solidFill>
                <a:srgbClr val="231F20"/>
              </a:solidFill>
              <a:cs typeface="Calibri"/>
            </a:endParaRPr>
          </a:p>
          <a:p>
            <a:pPr marL="22261" algn="ctr"/>
            <a:r>
              <a:rPr lang="cs-CZ" sz="2400" b="1" spc="35" dirty="0" smtClean="0">
                <a:solidFill>
                  <a:srgbClr val="231F20"/>
                </a:solidFill>
                <a:cs typeface="Calibri"/>
              </a:rPr>
              <a:t>Péči</a:t>
            </a:r>
            <a:r>
              <a:rPr lang="cs-CZ" sz="2400" b="1" spc="-35" dirty="0" smtClean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61" dirty="0">
                <a:solidFill>
                  <a:srgbClr val="231F20"/>
                </a:solidFill>
                <a:cs typeface="Calibri"/>
              </a:rPr>
              <a:t>o</a:t>
            </a:r>
            <a:r>
              <a:rPr lang="cs-CZ" sz="2400" b="1" spc="-3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realizovaná</a:t>
            </a:r>
            <a:r>
              <a:rPr lang="cs-CZ" sz="2400" b="1" spc="-3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44" dirty="0">
                <a:solidFill>
                  <a:srgbClr val="231F20"/>
                </a:solidFill>
                <a:cs typeface="Calibri"/>
              </a:rPr>
              <a:t>opatření</a:t>
            </a:r>
            <a:r>
              <a:rPr lang="cs-CZ" sz="2400" b="1" spc="-3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provádí</a:t>
            </a:r>
            <a:r>
              <a:rPr lang="cs-CZ" sz="2400" b="1" spc="-3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61" dirty="0">
                <a:solidFill>
                  <a:srgbClr val="231F20"/>
                </a:solidFill>
                <a:cs typeface="Calibri"/>
              </a:rPr>
              <a:t>vlastník</a:t>
            </a:r>
            <a:r>
              <a:rPr lang="cs-CZ" sz="2400" b="1" spc="-3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společného</a:t>
            </a:r>
            <a:r>
              <a:rPr lang="cs-CZ" sz="2400" b="1" spc="-35" dirty="0">
                <a:solidFill>
                  <a:srgbClr val="231F20"/>
                </a:solidFill>
                <a:cs typeface="Calibri"/>
              </a:rPr>
              <a:t> </a:t>
            </a:r>
            <a:r>
              <a:rPr lang="cs-CZ" sz="2400" b="1" spc="53" dirty="0">
                <a:solidFill>
                  <a:srgbClr val="231F20"/>
                </a:solidFill>
                <a:cs typeface="Calibri"/>
              </a:rPr>
              <a:t>zařízení.</a:t>
            </a:r>
            <a:endParaRPr lang="cs-CZ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8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1129</Words>
  <Application>Microsoft Office PowerPoint</Application>
  <PresentationFormat>Vlastní</PresentationFormat>
  <Paragraphs>91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MyriadPro-Black</vt:lpstr>
      <vt:lpstr>MyriadPro-Bold</vt:lpstr>
      <vt:lpstr>MyriadPro-Regular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pozemkove upravy-bez.qxp_brozura</dc:title>
  <dc:creator>tomas</dc:creator>
  <cp:lastModifiedBy>Pochop Michal</cp:lastModifiedBy>
  <cp:revision>19</cp:revision>
  <dcterms:created xsi:type="dcterms:W3CDTF">2015-10-23T00:09:52Z</dcterms:created>
  <dcterms:modified xsi:type="dcterms:W3CDTF">2015-11-09T21:26:37Z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2015-08-18T00:00:00Z</vt:filetime>
  </property>
  <property fmtid="{D5CDD505-2E9C-101B-9397-08002B2CF9AE}" pid="3" name="Creator">
    <vt:lpwstr>QuarkXPress 11.0.0.1</vt:lpwstr>
  </property>
  <property fmtid="{D5CDD505-2E9C-101B-9397-08002B2CF9AE}" pid="4" name="LastSaved">
    <vt:filetime>2015-10-22T00:00:00Z</vt:filetime>
  </property>
</Properties>
</file>